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FAFCD4-1D7F-48F1-AA08-F96643C64C68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284A57-6C04-4556-BBB3-473E874D9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49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083EB-F094-4165-BB1C-CD88E070A492}" type="datetime1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5569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37096-492A-479E-9ABA-4012E4CC8734}" type="datetime1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975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F7939-466B-4CDD-8239-2F2C81C03F2D}" type="datetime1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2739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77F9-5E03-4E61-B467-3A1F85096CAA}" type="datetime1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327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A213B-7DF3-4BC9-A0CB-A2DEF71547B6}" type="datetime1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1682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943BD-03E4-4EBC-AE61-EDE8376551BB}" type="datetime1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535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EB09F-94AF-4CF2-9D74-C1F6F435B1D4}" type="datetime1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662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1D371-E999-4BCA-BC56-4D5D0BAAFFA3}" type="datetime1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6171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12EE-4682-4A18-8651-40B1002AF2A9}" type="datetime1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232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3300B-8AA0-4BD6-BDC9-4815140D9403}" type="datetime1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3917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BD8B9-EBE6-470F-BAE8-1F338DC13E2F}" type="datetime1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245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2F7FB-C5EA-44E7-9F36-CFF19F0FC8A0}" type="datetime1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12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7504" y="116632"/>
            <a:ext cx="2052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受験番号　名前</a:t>
            </a:r>
            <a:endParaRPr kumimoji="1" lang="ja-JP" altLang="en-US" dirty="0"/>
          </a:p>
        </p:txBody>
      </p:sp>
      <p:sp>
        <p:nvSpPr>
          <p:cNvPr id="6" name="角丸四角形 5"/>
          <p:cNvSpPr/>
          <p:nvPr/>
        </p:nvSpPr>
        <p:spPr>
          <a:xfrm>
            <a:off x="737574" y="1196752"/>
            <a:ext cx="7668852" cy="2304256"/>
          </a:xfrm>
          <a:prstGeom prst="round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>
                <a:solidFill>
                  <a:srgbClr val="0070C0"/>
                </a:solidFill>
              </a:rPr>
              <a:t>アンケートによる</a:t>
            </a:r>
            <a:endParaRPr kumimoji="1" lang="en-US" altLang="ja-JP" sz="4400" dirty="0" smtClean="0">
              <a:solidFill>
                <a:srgbClr val="0070C0"/>
              </a:solidFill>
            </a:endParaRPr>
          </a:p>
          <a:p>
            <a:pPr algn="ctr"/>
            <a:r>
              <a:rPr lang="ja-JP" altLang="en-US" sz="4400" dirty="0">
                <a:solidFill>
                  <a:srgbClr val="0070C0"/>
                </a:solidFill>
              </a:rPr>
              <a:t>ショッピングカート</a:t>
            </a:r>
            <a:endParaRPr kumimoji="1" lang="en-US" altLang="ja-JP" sz="4400" dirty="0" smtClean="0">
              <a:solidFill>
                <a:srgbClr val="0070C0"/>
              </a:solidFill>
            </a:endParaRPr>
          </a:p>
          <a:p>
            <a:pPr algn="ctr"/>
            <a:r>
              <a:rPr lang="ja-JP" altLang="en-US" sz="4400" dirty="0">
                <a:solidFill>
                  <a:srgbClr val="0070C0"/>
                </a:solidFill>
              </a:rPr>
              <a:t>改善について</a:t>
            </a:r>
            <a:endParaRPr kumimoji="1" lang="ja-JP" altLang="en-US" sz="4400" dirty="0">
              <a:solidFill>
                <a:srgbClr val="0070C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779912" y="5661248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管理者</a:t>
            </a:r>
            <a:endParaRPr kumimoji="1" lang="ja-JP" alt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027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ja-JP" altLang="ja-JP" u="sng" dirty="0">
                <a:solidFill>
                  <a:srgbClr val="00B050"/>
                </a:solidFill>
              </a:rPr>
              <a:t>お客様の声</a:t>
            </a:r>
            <a:endParaRPr kumimoji="1" lang="ja-JP" altLang="en-US" u="sng" dirty="0">
              <a:solidFill>
                <a:srgbClr val="00B05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>
                <a:solidFill>
                  <a:schemeClr val="bg1">
                    <a:lumMod val="65000"/>
                  </a:schemeClr>
                </a:solidFill>
              </a:rPr>
              <a:t>2</a:t>
            </a:fld>
            <a:endParaRPr kumimoji="1" lang="ja-JP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四角形吹き出し 2"/>
          <p:cNvSpPr/>
          <p:nvPr/>
        </p:nvSpPr>
        <p:spPr>
          <a:xfrm>
            <a:off x="551756" y="2221174"/>
            <a:ext cx="4380284" cy="1226616"/>
          </a:xfrm>
          <a:prstGeom prst="wedgeRectCallout">
            <a:avLst>
              <a:gd name="adj1" fmla="val 68071"/>
              <a:gd name="adj2" fmla="val -15555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3200" dirty="0">
                <a:latin typeface="+mj-ea"/>
                <a:ea typeface="+mj-ea"/>
              </a:rPr>
              <a:t>カートが重くて</a:t>
            </a:r>
          </a:p>
          <a:p>
            <a:pPr algn="r"/>
            <a:r>
              <a:rPr lang="ja-JP" altLang="en-US" sz="3200" dirty="0">
                <a:latin typeface="+mj-ea"/>
                <a:ea typeface="+mj-ea"/>
              </a:rPr>
              <a:t>動かすのが大変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977232"/>
            <a:ext cx="1628775" cy="1714500"/>
          </a:xfrm>
          <a:prstGeom prst="rect">
            <a:avLst/>
          </a:prstGeom>
        </p:spPr>
      </p:pic>
      <p:sp>
        <p:nvSpPr>
          <p:cNvPr id="8" name="円/楕円 7"/>
          <p:cNvSpPr/>
          <p:nvPr/>
        </p:nvSpPr>
        <p:spPr>
          <a:xfrm>
            <a:off x="539552" y="4563925"/>
            <a:ext cx="2736304" cy="1130206"/>
          </a:xfrm>
          <a:prstGeom prst="ellipse">
            <a:avLst/>
          </a:prstGeom>
          <a:solidFill>
            <a:schemeClr val="bg1"/>
          </a:solidFill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キャスター</a:t>
            </a:r>
            <a:endParaRPr kumimoji="1" lang="ja-JP" altLang="en-US" sz="2400" dirty="0"/>
          </a:p>
        </p:txBody>
      </p:sp>
      <p:sp>
        <p:nvSpPr>
          <p:cNvPr id="9" name="ホームベース 8"/>
          <p:cNvSpPr/>
          <p:nvPr/>
        </p:nvSpPr>
        <p:spPr>
          <a:xfrm>
            <a:off x="4355976" y="4727502"/>
            <a:ext cx="3672407" cy="803049"/>
          </a:xfrm>
          <a:prstGeom prst="homePlate">
            <a:avLst/>
          </a:prstGeom>
          <a:solidFill>
            <a:srgbClr val="FFFF00"/>
          </a:solidFill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ja-JP" sz="2400" b="1" dirty="0">
                <a:solidFill>
                  <a:srgbClr val="FF0000"/>
                </a:solidFill>
              </a:rPr>
              <a:t>カートの重さが影響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140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>
                <a:solidFill>
                  <a:schemeClr val="bg1">
                    <a:lumMod val="65000"/>
                  </a:schemeClr>
                </a:solidFill>
              </a:rPr>
              <a:t>3</a:t>
            </a:fld>
            <a:endParaRPr kumimoji="1" lang="ja-JP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kumimoji="1" lang="ja-JP" altLang="en-US" u="sng" dirty="0" smtClean="0">
                <a:solidFill>
                  <a:srgbClr val="00B050"/>
                </a:solidFill>
              </a:rPr>
              <a:t>カートの入替え</a:t>
            </a:r>
            <a:endParaRPr kumimoji="1" lang="ja-JP" altLang="en-US" u="sng" dirty="0">
              <a:solidFill>
                <a:srgbClr val="00B050"/>
              </a:solidFill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780905"/>
              </p:ext>
            </p:extLst>
          </p:nvPr>
        </p:nvGraphicFramePr>
        <p:xfrm>
          <a:off x="1826695" y="2195863"/>
          <a:ext cx="549061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0880"/>
                <a:gridCol w="225973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HG行書体" panose="03000609000000000000" pitchFamily="65" charset="-128"/>
                        <a:ea typeface="HG行書体" panose="03000609000000000000" pitchFamily="65" charset="-128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ja-JP" sz="1600" kern="1200" dirty="0" smtClean="0">
                          <a:solidFill>
                            <a:schemeClr val="tx1"/>
                          </a:solidFill>
                          <a:effectLst/>
                          <a:latin typeface="HG行書体" panose="03000609000000000000" pitchFamily="65" charset="-128"/>
                          <a:ea typeface="HG行書体" panose="03000609000000000000" pitchFamily="65" charset="-128"/>
                          <a:cs typeface="+mn-cs"/>
                        </a:rPr>
                        <a:t>材質</a:t>
                      </a:r>
                      <a:endParaRPr kumimoji="1" lang="ja-JP" altLang="en-US" sz="1600" dirty="0">
                        <a:latin typeface="HG行書体" panose="03000609000000000000" pitchFamily="65" charset="-128"/>
                        <a:ea typeface="HG行書体" panose="03000609000000000000" pitchFamily="65" charset="-128"/>
                      </a:endParaRPr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HG行書体" panose="03000609000000000000" pitchFamily="65" charset="-128"/>
                          <a:ea typeface="HG行書体" panose="03000609000000000000" pitchFamily="65" charset="-128"/>
                        </a:rPr>
                        <a:t>現在のカート</a:t>
                      </a:r>
                      <a:endParaRPr kumimoji="1" lang="ja-JP" altLang="en-US" sz="1600" dirty="0">
                        <a:latin typeface="HG行書体" panose="03000609000000000000" pitchFamily="65" charset="-128"/>
                        <a:ea typeface="HG行書体" panose="03000609000000000000" pitchFamily="65" charset="-128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ja-JP" sz="1600" kern="1200" dirty="0" smtClean="0">
                          <a:solidFill>
                            <a:schemeClr val="tx1"/>
                          </a:solidFill>
                          <a:effectLst/>
                          <a:latin typeface="HG行書体" panose="03000609000000000000" pitchFamily="65" charset="-128"/>
                          <a:ea typeface="HG行書体" panose="03000609000000000000" pitchFamily="65" charset="-128"/>
                          <a:cs typeface="+mn-cs"/>
                        </a:rPr>
                        <a:t>スチール</a:t>
                      </a:r>
                      <a:endParaRPr kumimoji="1" lang="ja-JP" altLang="en-US" sz="1600" dirty="0">
                        <a:latin typeface="HG行書体" panose="03000609000000000000" pitchFamily="65" charset="-128"/>
                        <a:ea typeface="HG行書体" panose="03000609000000000000" pitchFamily="65" charset="-128"/>
                      </a:endParaRPr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ja-JP" sz="1600" kern="1200" dirty="0" smtClean="0">
                          <a:solidFill>
                            <a:schemeClr val="tx1"/>
                          </a:solidFill>
                          <a:effectLst/>
                          <a:latin typeface="HG行書体" panose="03000609000000000000" pitchFamily="65" charset="-128"/>
                          <a:ea typeface="HG行書体" panose="03000609000000000000" pitchFamily="65" charset="-128"/>
                          <a:cs typeface="+mn-cs"/>
                        </a:rPr>
                        <a:t>新商品のカート</a:t>
                      </a:r>
                      <a:endParaRPr kumimoji="1" lang="ja-JP" altLang="en-US" sz="1600" dirty="0">
                        <a:latin typeface="HG行書体" panose="03000609000000000000" pitchFamily="65" charset="-128"/>
                        <a:ea typeface="HG行書体" panose="03000609000000000000" pitchFamily="65" charset="-128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ja-JP" sz="1600" kern="1200" dirty="0" smtClean="0">
                          <a:solidFill>
                            <a:schemeClr val="tx1"/>
                          </a:solidFill>
                          <a:effectLst/>
                          <a:latin typeface="HG行書体" panose="03000609000000000000" pitchFamily="65" charset="-128"/>
                          <a:ea typeface="HG行書体" panose="03000609000000000000" pitchFamily="65" charset="-128"/>
                          <a:cs typeface="+mn-cs"/>
                        </a:rPr>
                        <a:t>アルミ</a:t>
                      </a:r>
                      <a:endParaRPr kumimoji="1" lang="ja-JP" altLang="en-US" sz="1600" dirty="0">
                        <a:latin typeface="HG行書体" panose="03000609000000000000" pitchFamily="65" charset="-128"/>
                        <a:ea typeface="HG行書体" panose="03000609000000000000" pitchFamily="65" charset="-128"/>
                      </a:endParaRPr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2861810" y="4635133"/>
            <a:ext cx="34203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2800" i="1" dirty="0"/>
              <a:t>予算</a:t>
            </a:r>
          </a:p>
          <a:p>
            <a:r>
              <a:rPr lang="ja-JP" altLang="ja-JP" sz="2800" i="1" dirty="0"/>
              <a:t>他の商品の情報集め</a:t>
            </a:r>
            <a:endParaRPr kumimoji="1" lang="ja-JP" alt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3841564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49</Words>
  <Application>Microsoft Office PowerPoint</Application>
  <PresentationFormat>画面に合わせる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お客様の声</vt:lpstr>
      <vt:lpstr>カートの入替え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2014-03-20T07:20:07Z</dcterms:created>
  <dcterms:modified xsi:type="dcterms:W3CDTF">2017-11-15T08:35:59Z</dcterms:modified>
</cp:coreProperties>
</file>