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ja-JP" altLang="ja-JP" sz="2160" b="1" i="0" u="none" strike="noStrike" baseline="0" dirty="0" smtClean="0">
                <a:effectLst/>
              </a:rPr>
              <a:t>著作権に関する検挙状況</a:t>
            </a:r>
            <a:endParaRPr lang="ja-JP" altLang="en-US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検挙数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H25</c:v>
                </c:pt>
                <c:pt idx="1">
                  <c:v>H26</c:v>
                </c:pt>
                <c:pt idx="2">
                  <c:v>H27</c:v>
                </c:pt>
                <c:pt idx="3">
                  <c:v>H28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510</c:v>
                </c:pt>
                <c:pt idx="1">
                  <c:v>524</c:v>
                </c:pt>
                <c:pt idx="2">
                  <c:v>574</c:v>
                </c:pt>
                <c:pt idx="3">
                  <c:v>596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095808"/>
        <c:axId val="31105792"/>
      </c:barChart>
      <c:catAx>
        <c:axId val="31095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1105792"/>
        <c:crosses val="autoZero"/>
        <c:auto val="1"/>
        <c:lblAlgn val="ctr"/>
        <c:lblOffset val="100"/>
        <c:noMultiLvlLbl val="0"/>
      </c:catAx>
      <c:valAx>
        <c:axId val="3110579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10958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BD92B-7CAB-445E-9971-209917DF9CE4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47958-B605-4874-9536-B58645B980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445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6999-4973-4F0C-878E-FC8F2FA414B3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25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388D2-70E8-4D98-AFD3-F2572EC42F50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1FA6-C967-4157-B124-D6F3DD4B70E5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95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F83F9-19E1-4134-86A7-027350402596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88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5158E-4CB5-460F-AA52-AA5228F7AEA9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00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245F5-8FFC-47CE-848B-E127DD3F3DD2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18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DE70D-FBA3-405E-B1CA-4443E46DA758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0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84B7-13F3-49A8-B37C-EB484D810770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14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F8CDC-1D09-4CD9-87E5-AE5D6DA14B2E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63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1A2ED-0604-4C8C-B481-A973E9FBE6A2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79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DAA7D-B725-49E7-AC03-81D33777A0AD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67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8AA16-0B7C-49F7-8B2A-ACE1D4AF7E39}" type="datetime1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10EE4-38B5-4D9B-8665-86954173F5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10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17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受験番号　名前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1412776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6000" b="1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情報モラル</a:t>
            </a:r>
            <a:r>
              <a:rPr lang="ja-JP" altLang="ja-JP" sz="6000" dirty="0"/>
              <a:t>を学ぼう！</a:t>
            </a:r>
            <a:endParaRPr kumimoji="1" lang="ja-JP" altLang="en-US" sz="6000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25" y="5151387"/>
            <a:ext cx="1590675" cy="1476375"/>
          </a:xfrm>
          <a:prstGeom prst="rect">
            <a:avLst/>
          </a:prstGeom>
        </p:spPr>
      </p:pic>
      <p:sp>
        <p:nvSpPr>
          <p:cNvPr id="2" name="上リボン 1"/>
          <p:cNvSpPr/>
          <p:nvPr/>
        </p:nvSpPr>
        <p:spPr>
          <a:xfrm>
            <a:off x="1658926" y="3501008"/>
            <a:ext cx="5826149" cy="1440160"/>
          </a:xfrm>
          <a:prstGeom prst="ribbon2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第１回</a:t>
            </a:r>
            <a:endParaRPr lang="en-US" altLang="ja-JP" sz="32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r"/>
            <a:r>
              <a:rPr lang="ja-JP" altLang="ja-JP" sz="3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著作権編</a:t>
            </a:r>
            <a:endParaRPr lang="ja-JP" altLang="en-US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00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539552" y="1844824"/>
            <a:ext cx="3888432" cy="1368152"/>
          </a:xfrm>
          <a:prstGeom prst="ellipse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dirty="0">
                <a:latin typeface="HG正楷書体-PRO" pitchFamily="66" charset="-128"/>
                <a:ea typeface="HG正楷書体-PRO" pitchFamily="66" charset="-128"/>
              </a:rPr>
              <a:t>複製物の無断販売</a:t>
            </a:r>
            <a:endParaRPr kumimoji="1" lang="ja-JP" altLang="en-US" sz="2400" dirty="0"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4644008" y="1844824"/>
            <a:ext cx="3888432" cy="1368152"/>
          </a:xfrm>
          <a:prstGeom prst="ellipse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dirty="0">
                <a:latin typeface="HG正楷書体-PRO" pitchFamily="66" charset="-128"/>
                <a:ea typeface="HG正楷書体-PRO" pitchFamily="66" charset="-128"/>
              </a:rPr>
              <a:t>公衆送信</a:t>
            </a:r>
            <a:endParaRPr kumimoji="1" lang="ja-JP" altLang="en-US" sz="2400" dirty="0"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2" name="横巻き 1"/>
          <p:cNvSpPr/>
          <p:nvPr/>
        </p:nvSpPr>
        <p:spPr>
          <a:xfrm>
            <a:off x="289372" y="260648"/>
            <a:ext cx="5489376" cy="1008112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4000" dirty="0"/>
              <a:t>身近な著作権の侵害</a:t>
            </a:r>
            <a:endParaRPr lang="ja-JP" altLang="en-US" sz="4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31913" y="4005064"/>
            <a:ext cx="60801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400" dirty="0" smtClean="0"/>
              <a:t>友達が書いたイラストなども著作物</a:t>
            </a:r>
            <a:r>
              <a:rPr lang="ja-JP" altLang="en-US" sz="2400" dirty="0" smtClean="0"/>
              <a:t>の一つ</a:t>
            </a:r>
            <a:endParaRPr lang="en-US" altLang="ja-JP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ja-JP" sz="2400" dirty="0">
                <a:latin typeface="+mn-ea"/>
              </a:rPr>
              <a:t>出願や登録</a:t>
            </a:r>
            <a:r>
              <a:rPr lang="ja-JP" altLang="ja-JP" sz="2400" dirty="0" smtClean="0">
                <a:latin typeface="+mn-ea"/>
              </a:rPr>
              <a:t>は</a:t>
            </a:r>
            <a:r>
              <a:rPr lang="ja-JP" altLang="en-US" sz="2400" dirty="0" smtClean="0">
                <a:latin typeface="+mn-ea"/>
              </a:rPr>
              <a:t>不要</a:t>
            </a:r>
            <a:endParaRPr lang="en-US" altLang="ja-JP" sz="2400" dirty="0" smtClean="0">
              <a:latin typeface="+mn-ea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ja-JP" sz="2400" dirty="0">
                <a:latin typeface="+mn-ea"/>
              </a:rPr>
              <a:t>著作物を作った時点で権利が</a:t>
            </a:r>
            <a:r>
              <a:rPr lang="ja-JP" altLang="ja-JP" sz="2400" dirty="0" smtClean="0">
                <a:latin typeface="+mn-ea"/>
              </a:rPr>
              <a:t>発生</a:t>
            </a:r>
            <a:endParaRPr lang="ja-JP" altLang="ja-JP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194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10EE4-38B5-4D9B-8665-86954173F595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横巻き 10"/>
          <p:cNvSpPr/>
          <p:nvPr/>
        </p:nvSpPr>
        <p:spPr>
          <a:xfrm>
            <a:off x="306760" y="260648"/>
            <a:ext cx="5489376" cy="1008112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/>
              <a:t>過去の事例と注意</a:t>
            </a:r>
            <a:endParaRPr lang="ja-JP" altLang="en-US" sz="4000" dirty="0"/>
          </a:p>
        </p:txBody>
      </p:sp>
      <p:graphicFrame>
        <p:nvGraphicFramePr>
          <p:cNvPr id="2" name="グラフ 1"/>
          <p:cNvGraphicFramePr/>
          <p:nvPr>
            <p:extLst>
              <p:ext uri="{D42A27DB-BD31-4B8C-83A1-F6EECF244321}">
                <p14:modId xmlns:p14="http://schemas.microsoft.com/office/powerpoint/2010/main" val="1600357401"/>
              </p:ext>
            </p:extLst>
          </p:nvPr>
        </p:nvGraphicFramePr>
        <p:xfrm>
          <a:off x="1655676" y="1484784"/>
          <a:ext cx="583264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623056"/>
              </p:ext>
            </p:extLst>
          </p:nvPr>
        </p:nvGraphicFramePr>
        <p:xfrm>
          <a:off x="1976120" y="4653136"/>
          <a:ext cx="5191760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49880"/>
                <a:gridCol w="234188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検挙されたもの</a:t>
                      </a:r>
                      <a:endParaRPr kumimoji="1" lang="ja-JP" altLang="en-US" sz="20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動画データ</a:t>
                      </a:r>
                      <a:endParaRPr kumimoji="1" lang="ja-JP" altLang="en-US" sz="20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 smtClean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音楽データ</a:t>
                      </a:r>
                      <a:endParaRPr kumimoji="1" lang="ja-JP" altLang="en-US" sz="20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コンピューターソフト</a:t>
                      </a:r>
                      <a:endParaRPr kumimoji="1" lang="ja-JP" altLang="en-US" sz="20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キャラクター商品</a:t>
                      </a:r>
                      <a:endParaRPr kumimoji="1" lang="ja-JP" altLang="en-US" sz="20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156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65</Words>
  <Application>Microsoft Office PowerPoint</Application>
  <PresentationFormat>画面に合わせる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後藤 大樹</dc:creator>
  <cp:lastModifiedBy>日本情報処理検定協会(f.h)</cp:lastModifiedBy>
  <cp:revision>25</cp:revision>
  <dcterms:created xsi:type="dcterms:W3CDTF">2012-05-02T02:18:11Z</dcterms:created>
  <dcterms:modified xsi:type="dcterms:W3CDTF">2017-11-24T07:38:42Z</dcterms:modified>
</cp:coreProperties>
</file>