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996633"/>
    <a:srgbClr val="FFCC99"/>
    <a:srgbClr val="FFFFCC"/>
    <a:srgbClr val="FFCCCC"/>
    <a:srgbClr val="FFCCFF"/>
    <a:srgbClr val="CCCCFF"/>
    <a:srgbClr val="CCFFCC"/>
    <a:srgbClr val="CCECFF"/>
    <a:srgbClr val="F6FC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2BD3DA2E-07A4-4F2A-9C8F-F11E45AB7272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EA13D61-24D4-7E43-8DF7-699F3562A3B6}"/>
              </a:ext>
            </a:extLst>
          </p:cNvPr>
          <p:cNvSpPr txBox="1"/>
          <p:nvPr/>
        </p:nvSpPr>
        <p:spPr>
          <a:xfrm>
            <a:off x="1363430" y="1082895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鉛筆の種類を知ろう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FFE79D2-D376-E471-251C-08C9958BEB23}"/>
              </a:ext>
            </a:extLst>
          </p:cNvPr>
          <p:cNvSpPr txBox="1"/>
          <p:nvPr/>
        </p:nvSpPr>
        <p:spPr>
          <a:xfrm>
            <a:off x="3339928" y="6037209"/>
            <a:ext cx="2464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/>
              <a:t>アサヤ高等学校化学部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F1642E97-C086-F09A-52B4-32C0FAB0F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1" y="2712029"/>
            <a:ext cx="62674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六角形 2">
            <a:extLst>
              <a:ext uri="{FF2B5EF4-FFF2-40B4-BE49-F238E27FC236}">
                <a16:creationId xmlns:a16="http://schemas.microsoft.com/office/drawing/2014/main" id="{E37F7A93-3FF8-EE3C-4178-672C28809B6D}"/>
              </a:ext>
            </a:extLst>
          </p:cNvPr>
          <p:cNvSpPr/>
          <p:nvPr/>
        </p:nvSpPr>
        <p:spPr>
          <a:xfrm>
            <a:off x="1048735" y="357241"/>
            <a:ext cx="7046529" cy="960384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鉛筆の硬度と種類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990A6BD-5BC8-F0FB-5C61-18A3EAF129F8}"/>
              </a:ext>
            </a:extLst>
          </p:cNvPr>
          <p:cNvSpPr txBox="1"/>
          <p:nvPr/>
        </p:nvSpPr>
        <p:spPr>
          <a:xfrm>
            <a:off x="1569415" y="1872969"/>
            <a:ext cx="6005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rgbClr val="FF0000"/>
                </a:solidFill>
              </a:rPr>
              <a:t>硬さと濃さ</a:t>
            </a:r>
            <a:r>
              <a:rPr kumimoji="1" lang="ja-JP" altLang="en-US" sz="2800" dirty="0"/>
              <a:t>という二つの系列で表される</a:t>
            </a:r>
          </a:p>
        </p:txBody>
      </p:sp>
      <p:sp>
        <p:nvSpPr>
          <p:cNvPr id="5" name="矢印: 五方向 4">
            <a:extLst>
              <a:ext uri="{FF2B5EF4-FFF2-40B4-BE49-F238E27FC236}">
                <a16:creationId xmlns:a16="http://schemas.microsoft.com/office/drawing/2014/main" id="{D15A86F2-4792-1CE1-B99D-263E2B2F6321}"/>
              </a:ext>
            </a:extLst>
          </p:cNvPr>
          <p:cNvSpPr/>
          <p:nvPr/>
        </p:nvSpPr>
        <p:spPr>
          <a:xfrm>
            <a:off x="645909" y="2880309"/>
            <a:ext cx="3856422" cy="1740749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400" dirty="0"/>
              <a:t>ＨＢはバランスが良く</a:t>
            </a:r>
            <a:endParaRPr kumimoji="1" lang="en-US" altLang="ja-JP" sz="2400" dirty="0"/>
          </a:p>
          <a:p>
            <a:r>
              <a:rPr kumimoji="1" lang="ja-JP" altLang="en-US" sz="2400" dirty="0"/>
              <a:t>使われる場面が多い</a:t>
            </a:r>
            <a:endParaRPr kumimoji="1" lang="en-US" altLang="ja-JP" sz="2400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F4107D64-07B9-C8CF-8E06-CEC243DB1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169244"/>
              </p:ext>
            </p:extLst>
          </p:nvPr>
        </p:nvGraphicFramePr>
        <p:xfrm>
          <a:off x="4780475" y="2880309"/>
          <a:ext cx="3717616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675">
                  <a:extLst>
                    <a:ext uri="{9D8B030D-6E8A-4147-A177-3AD203B41FA5}">
                      <a16:colId xmlns:a16="http://schemas.microsoft.com/office/drawing/2014/main" val="2671317264"/>
                    </a:ext>
                  </a:extLst>
                </a:gridCol>
                <a:gridCol w="2650941">
                  <a:extLst>
                    <a:ext uri="{9D8B030D-6E8A-4147-A177-3AD203B41FA5}">
                      <a16:colId xmlns:a16="http://schemas.microsoft.com/office/drawing/2014/main" val="3665770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Ｈ系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硬く薄い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2286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Ｆ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中間的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7185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Ｂ系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軟らかく濃い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408887"/>
                  </a:ext>
                </a:extLst>
              </a:tr>
            </a:tbl>
          </a:graphicData>
        </a:graphic>
      </p:graphicFrame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465748D-766C-A524-D64B-3D2B2C344065}"/>
              </a:ext>
            </a:extLst>
          </p:cNvPr>
          <p:cNvSpPr/>
          <p:nvPr/>
        </p:nvSpPr>
        <p:spPr>
          <a:xfrm>
            <a:off x="1190583" y="5254633"/>
            <a:ext cx="6762834" cy="9144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i="1" dirty="0"/>
              <a:t>数字は大きいほど硬さや濃さが強くなる！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六角形 2">
            <a:extLst>
              <a:ext uri="{FF2B5EF4-FFF2-40B4-BE49-F238E27FC236}">
                <a16:creationId xmlns:a16="http://schemas.microsoft.com/office/drawing/2014/main" id="{03A556BD-99CC-1560-058F-135C7F89FEB2}"/>
              </a:ext>
            </a:extLst>
          </p:cNvPr>
          <p:cNvSpPr/>
          <p:nvPr/>
        </p:nvSpPr>
        <p:spPr>
          <a:xfrm>
            <a:off x="1048735" y="357241"/>
            <a:ext cx="7046529" cy="960384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記号と一般的な使い分け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AD8B8F9-2CEC-6F46-664F-4B86D1170E52}"/>
              </a:ext>
            </a:extLst>
          </p:cNvPr>
          <p:cNvSpPr txBox="1"/>
          <p:nvPr/>
        </p:nvSpPr>
        <p:spPr>
          <a:xfrm>
            <a:off x="2015050" y="3908653"/>
            <a:ext cx="51139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製図：４Ｈ～２Ｈ</a:t>
            </a:r>
            <a:endParaRPr kumimoji="1" lang="en-US" altLang="ja-JP" sz="24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一般筆記：ＨＢ・Ｂ</a:t>
            </a:r>
            <a:endParaRPr kumimoji="1" lang="en-US" altLang="ja-JP" sz="24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スケッチやデッサン：２Ｂ～６Ｂ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AAE235B-5F75-3B3F-5760-248E51D37B4F}"/>
              </a:ext>
            </a:extLst>
          </p:cNvPr>
          <p:cNvSpPr txBox="1"/>
          <p:nvPr/>
        </p:nvSpPr>
        <p:spPr>
          <a:xfrm>
            <a:off x="1192710" y="5492530"/>
            <a:ext cx="67585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u="sng" dirty="0">
                <a:solidFill>
                  <a:srgbClr val="7030A0"/>
                </a:solidFill>
              </a:rPr>
              <a:t>使い方に合わせて鉛筆を変えてみよう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576BFD6E-1C33-344B-22F3-6D76B03C9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83" y="1918970"/>
            <a:ext cx="6668431" cy="148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576</TotalTime>
  <Words>85</Words>
  <PresentationFormat>画面に合わせる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cp:lastPrinted>2025-11-20T02:02:50Z</cp:lastPrinted>
  <dcterms:created xsi:type="dcterms:W3CDTF">2022-08-08T04:45:27Z</dcterms:created>
  <dcterms:modified xsi:type="dcterms:W3CDTF">2025-12-04T08:42:46Z</dcterms:modified>
</cp:coreProperties>
</file>