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6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68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altLang="en-US" dirty="0"/>
              <a:t>ビジネスマナーに自信はありますか？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>
        <c:manualLayout>
          <c:layoutTarget val="inner"/>
          <c:xMode val="edge"/>
          <c:yMode val="edge"/>
          <c:x val="0.29855836156077503"/>
          <c:y val="0.19832701758772373"/>
          <c:w val="0.40691651064888695"/>
          <c:h val="0.64904498113089604"/>
        </c:manualLayout>
      </c:layout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回答数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ECA-48DD-98D0-8C94361CCCE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ECA-48DD-98D0-8C94361CCCE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ECA-48DD-98D0-8C94361CCCE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EECA-48DD-98D0-8C94361CCCE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Sheet1!$B$1:$E$1</c:f>
              <c:strCache>
                <c:ptCount val="4"/>
                <c:pt idx="0">
                  <c:v>全く自信がない</c:v>
                </c:pt>
                <c:pt idx="1">
                  <c:v>自信がない</c:v>
                </c:pt>
                <c:pt idx="2">
                  <c:v>自信がある</c:v>
                </c:pt>
                <c:pt idx="3">
                  <c:v>とても自信がある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126</c:v>
                </c:pt>
                <c:pt idx="1">
                  <c:v>117</c:v>
                </c:pt>
                <c:pt idx="2">
                  <c:v>192</c:v>
                </c:pt>
                <c:pt idx="3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194-4A83-A906-512A96D302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807F31-A18D-409B-A6CA-63E7890DE7F4}" type="datetimeFigureOut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EAA650-F5B8-47F4-9DF9-F3384DEE03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57258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EABFE-19FD-499B-8E56-0EFC4C5AAF9F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  <p:transition spd="slow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02ACA-EB89-4FF1-8CDD-3D2F43F7A9D1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  <p:transition spd="slow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04851-99B3-4FAF-BC49-9FC933E3D784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F2DD8-5A07-4E05-B055-357C952682D5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  <p:transition spd="slow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89DEA-8BBD-4B96-BF21-05D14468C15D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  <p:transition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25296-D926-45B6-9A58-DED0DA9EBD3E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  <p:transition spd="slow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F4077-D455-40B6-98DE-1852390CB04B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  <p:transition spd="slow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53464-96A6-48CE-9A86-A3C59138ABBF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  <p:transition spd="slow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52A8F-8154-49DC-9010-6F4CCBBD9BD7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  <p:transition spd="slow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A247C-B4D3-4D93-A037-018457C829A8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  <p:transition spd="slow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6B4C3-E180-406D-B553-421432F770C1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609848-416A-466B-A82F-6B2B02BB541B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randomBar dir="vert"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083E5DCE-3289-3810-477A-C57B31EA2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1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" name="四角形: 角度付き 3">
            <a:extLst>
              <a:ext uri="{FF2B5EF4-FFF2-40B4-BE49-F238E27FC236}">
                <a16:creationId xmlns:a16="http://schemas.microsoft.com/office/drawing/2014/main" id="{20496005-911D-416A-8E13-3D4F46B61602}"/>
              </a:ext>
            </a:extLst>
          </p:cNvPr>
          <p:cNvSpPr/>
          <p:nvPr/>
        </p:nvSpPr>
        <p:spPr>
          <a:xfrm>
            <a:off x="1155032" y="879987"/>
            <a:ext cx="6833937" cy="2077176"/>
          </a:xfrm>
          <a:prstGeom prst="bevel">
            <a:avLst/>
          </a:prstGeom>
          <a:solidFill>
            <a:schemeClr val="accent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4800" dirty="0">
                <a:solidFill>
                  <a:schemeClr val="bg1"/>
                </a:solidFill>
              </a:rPr>
              <a:t>ビジネスマナー研修</a:t>
            </a: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44722643-1551-C1DD-F49D-8A9B2571AF4D}"/>
              </a:ext>
            </a:extLst>
          </p:cNvPr>
          <p:cNvSpPr/>
          <p:nvPr/>
        </p:nvSpPr>
        <p:spPr>
          <a:xfrm>
            <a:off x="3094842" y="6056231"/>
            <a:ext cx="2954317" cy="50164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b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株式会社ワークシティ</a:t>
            </a:r>
            <a:endParaRPr lang="ja-JP" altLang="en-US" b="1" dirty="0">
              <a:latin typeface="ＭＳ 明朝" panose="02020609040205080304" pitchFamily="17" charset="-128"/>
              <a:ea typeface="ＭＳ 明朝" panose="02020609040205080304" pitchFamily="17" charset="-128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5B7BF83F-FCB7-E2D7-8A0F-5C20669570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629" y="3320669"/>
            <a:ext cx="3886742" cy="2372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八角形 2">
            <a:extLst>
              <a:ext uri="{FF2B5EF4-FFF2-40B4-BE49-F238E27FC236}">
                <a16:creationId xmlns:a16="http://schemas.microsoft.com/office/drawing/2014/main" id="{025EA281-77F2-D267-8EF5-88D5D44FF913}"/>
              </a:ext>
            </a:extLst>
          </p:cNvPr>
          <p:cNvSpPr/>
          <p:nvPr/>
        </p:nvSpPr>
        <p:spPr>
          <a:xfrm>
            <a:off x="2596896" y="321475"/>
            <a:ext cx="3950208" cy="914400"/>
          </a:xfrm>
          <a:prstGeom prst="octagon">
            <a:avLst/>
          </a:prstGeom>
          <a:solidFill>
            <a:schemeClr val="accent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>
                <a:solidFill>
                  <a:schemeClr val="bg1"/>
                </a:solidFill>
              </a:rPr>
              <a:t>新社会人の声</a:t>
            </a:r>
          </a:p>
        </p:txBody>
      </p: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FA98DEE3-5CB2-7C06-C320-81BF26C10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2</a:t>
            </a:fld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3" name="吹き出し: 右矢印 12">
            <a:extLst>
              <a:ext uri="{FF2B5EF4-FFF2-40B4-BE49-F238E27FC236}">
                <a16:creationId xmlns:a16="http://schemas.microsoft.com/office/drawing/2014/main" id="{E08F3114-FA9E-762E-1FE5-7C82478037A2}"/>
              </a:ext>
            </a:extLst>
          </p:cNvPr>
          <p:cNvSpPr/>
          <p:nvPr/>
        </p:nvSpPr>
        <p:spPr>
          <a:xfrm>
            <a:off x="628650" y="5026590"/>
            <a:ext cx="3605645" cy="1329759"/>
          </a:xfrm>
          <a:prstGeom prst="rightArrowCallout">
            <a:avLst>
              <a:gd name="adj1" fmla="val 21875"/>
              <a:gd name="adj2" fmla="val 25000"/>
              <a:gd name="adj3" fmla="val 25000"/>
              <a:gd name="adj4" fmla="val 7537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/>
              <a:t>多かった意見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2ED46389-F255-D6B3-272E-1EBF15A4F2ED}"/>
              </a:ext>
            </a:extLst>
          </p:cNvPr>
          <p:cNvSpPr txBox="1"/>
          <p:nvPr/>
        </p:nvSpPr>
        <p:spPr>
          <a:xfrm>
            <a:off x="4655127" y="5091306"/>
            <a:ext cx="36056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臨機応変な対応が苦手</a:t>
            </a:r>
            <a:endParaRPr kumimoji="1" lang="en-US" altLang="ja-JP" sz="2400" dirty="0"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教わったことがない</a:t>
            </a:r>
            <a:endParaRPr kumimoji="1" lang="en-US" altLang="ja-JP" sz="2400" dirty="0"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注意されたことがある</a:t>
            </a:r>
            <a:endParaRPr kumimoji="1" lang="en-US" altLang="ja-JP" sz="2400" dirty="0">
              <a:latin typeface="ＭＳ 明朝" panose="02020609040205080304" pitchFamily="17" charset="-128"/>
              <a:ea typeface="ＭＳ 明朝" panose="02020609040205080304" pitchFamily="17" charset="-128"/>
            </a:endParaRPr>
          </a:p>
        </p:txBody>
      </p:sp>
      <p:sp>
        <p:nvSpPr>
          <p:cNvPr id="16" name="吹き出し: 角を丸めた四角形 15">
            <a:extLst>
              <a:ext uri="{FF2B5EF4-FFF2-40B4-BE49-F238E27FC236}">
                <a16:creationId xmlns:a16="http://schemas.microsoft.com/office/drawing/2014/main" id="{E3658D46-FB88-EE5B-6D8C-05CAEE774A10}"/>
              </a:ext>
            </a:extLst>
          </p:cNvPr>
          <p:cNvSpPr/>
          <p:nvPr/>
        </p:nvSpPr>
        <p:spPr>
          <a:xfrm>
            <a:off x="5722706" y="2015837"/>
            <a:ext cx="2953704" cy="1699915"/>
          </a:xfrm>
          <a:prstGeom prst="wedgeRoundRectCallout">
            <a:avLst>
              <a:gd name="adj1" fmla="val -64156"/>
              <a:gd name="adj2" fmla="val 33312"/>
              <a:gd name="adj3" fmla="val 16667"/>
            </a:avLst>
          </a:prstGeom>
          <a:solidFill>
            <a:srgbClr val="FFFF00"/>
          </a:solidFill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ja-JP" altLang="en-US" sz="2400" dirty="0">
                <a:solidFill>
                  <a:srgbClr val="FF0000"/>
                </a:solidFill>
              </a:rPr>
              <a:t>約半数</a:t>
            </a:r>
            <a:r>
              <a:rPr kumimoji="1" lang="ja-JP" altLang="en-US" sz="2400" dirty="0">
                <a:solidFill>
                  <a:schemeClr val="tx1"/>
                </a:solidFill>
              </a:rPr>
              <a:t>が</a:t>
            </a:r>
            <a:endParaRPr kumimoji="1" lang="en-US" altLang="ja-JP" sz="2400" dirty="0">
              <a:solidFill>
                <a:schemeClr val="tx1"/>
              </a:solidFill>
            </a:endParaRPr>
          </a:p>
          <a:p>
            <a:r>
              <a:rPr kumimoji="1" lang="ja-JP" altLang="en-US" sz="2400" dirty="0">
                <a:solidFill>
                  <a:schemeClr val="tx1"/>
                </a:solidFill>
              </a:rPr>
              <a:t>自信がないと回答</a:t>
            </a:r>
          </a:p>
        </p:txBody>
      </p:sp>
      <p:graphicFrame>
        <p:nvGraphicFramePr>
          <p:cNvPr id="6" name="グラフ 5">
            <a:extLst>
              <a:ext uri="{FF2B5EF4-FFF2-40B4-BE49-F238E27FC236}">
                <a16:creationId xmlns:a16="http://schemas.microsoft.com/office/drawing/2014/main" id="{72F34A16-691B-4842-3EE6-8167D89365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64026390"/>
              </p:ext>
            </p:extLst>
          </p:nvPr>
        </p:nvGraphicFramePr>
        <p:xfrm>
          <a:off x="308225" y="1517277"/>
          <a:ext cx="4796129" cy="3199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0710062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  <p:bldGraphic spid="6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1">
            <a:extLst>
              <a:ext uri="{FF2B5EF4-FFF2-40B4-BE49-F238E27FC236}">
                <a16:creationId xmlns:a16="http://schemas.microsoft.com/office/drawing/2014/main" id="{96103C8D-AF81-758D-12EF-8404EEF79C28}"/>
              </a:ext>
            </a:extLst>
          </p:cNvPr>
          <p:cNvSpPr txBox="1">
            <a:spLocks/>
          </p:cNvSpPr>
          <p:nvPr/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pPr/>
              <a:t>3</a:t>
            </a:fld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" name="八角形 5">
            <a:extLst>
              <a:ext uri="{FF2B5EF4-FFF2-40B4-BE49-F238E27FC236}">
                <a16:creationId xmlns:a16="http://schemas.microsoft.com/office/drawing/2014/main" id="{A59DCEFE-674B-B76B-3882-2E4DAB1C2F55}"/>
              </a:ext>
            </a:extLst>
          </p:cNvPr>
          <p:cNvSpPr/>
          <p:nvPr/>
        </p:nvSpPr>
        <p:spPr>
          <a:xfrm>
            <a:off x="2596896" y="321475"/>
            <a:ext cx="3950208" cy="914400"/>
          </a:xfrm>
          <a:prstGeom prst="octagon">
            <a:avLst/>
          </a:prstGeom>
          <a:solidFill>
            <a:schemeClr val="accent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>
                <a:solidFill>
                  <a:schemeClr val="bg1"/>
                </a:solidFill>
              </a:rPr>
              <a:t>研修概要</a:t>
            </a:r>
          </a:p>
        </p:txBody>
      </p:sp>
      <p:sp>
        <p:nvSpPr>
          <p:cNvPr id="12" name="四角形: 角を丸くする 11">
            <a:extLst>
              <a:ext uri="{FF2B5EF4-FFF2-40B4-BE49-F238E27FC236}">
                <a16:creationId xmlns:a16="http://schemas.microsoft.com/office/drawing/2014/main" id="{FB2CF210-2DEC-C0DE-4866-F12E6A55E5C2}"/>
              </a:ext>
            </a:extLst>
          </p:cNvPr>
          <p:cNvSpPr/>
          <p:nvPr/>
        </p:nvSpPr>
        <p:spPr>
          <a:xfrm>
            <a:off x="628650" y="1781508"/>
            <a:ext cx="6003798" cy="132687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/>
              <a:t>社会人のマナーを実践形式で学べます</a:t>
            </a:r>
            <a:endParaRPr kumimoji="1" lang="en-US" altLang="ja-JP" sz="2400" dirty="0"/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39A54F16-6BDE-5015-8800-DB0704D57A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8326095"/>
              </p:ext>
            </p:extLst>
          </p:nvPr>
        </p:nvGraphicFramePr>
        <p:xfrm>
          <a:off x="1147998" y="3654017"/>
          <a:ext cx="6848005" cy="173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441">
                  <a:extLst>
                    <a:ext uri="{9D8B030D-6E8A-4147-A177-3AD203B41FA5}">
                      <a16:colId xmlns:a16="http://schemas.microsoft.com/office/drawing/2014/main" val="117629439"/>
                    </a:ext>
                  </a:extLst>
                </a:gridCol>
                <a:gridCol w="2636820">
                  <a:extLst>
                    <a:ext uri="{9D8B030D-6E8A-4147-A177-3AD203B41FA5}">
                      <a16:colId xmlns:a16="http://schemas.microsoft.com/office/drawing/2014/main" val="3759313312"/>
                    </a:ext>
                  </a:extLst>
                </a:gridCol>
                <a:gridCol w="2194744">
                  <a:extLst>
                    <a:ext uri="{9D8B030D-6E8A-4147-A177-3AD203B41FA5}">
                      <a16:colId xmlns:a16="http://schemas.microsoft.com/office/drawing/2014/main" val="328706487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200" b="0" dirty="0">
                          <a:solidFill>
                            <a:schemeClr val="tx1"/>
                          </a:solidFill>
                        </a:rPr>
                        <a:t>開講日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200" b="0" dirty="0">
                          <a:solidFill>
                            <a:schemeClr val="tx1"/>
                          </a:solidFill>
                        </a:rPr>
                        <a:t>時間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200" b="0" dirty="0">
                          <a:solidFill>
                            <a:schemeClr val="tx1"/>
                          </a:solidFill>
                        </a:rPr>
                        <a:t>場所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7276248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l"/>
                      <a:r>
                        <a:rPr kumimoji="1" lang="ja-JP" altLang="en-US" sz="3200" dirty="0"/>
                        <a:t>４月２２日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3200" dirty="0"/>
                        <a:t>９時～１２時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kumimoji="1" lang="ja-JP" altLang="en-US" sz="3200" dirty="0"/>
                        <a:t>中央会館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5338122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3200" dirty="0"/>
                        <a:t>１３時～１６時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5653721"/>
                  </a:ext>
                </a:extLst>
              </a:tr>
            </a:tbl>
          </a:graphicData>
        </a:graphic>
      </p:graphicFrame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564AE8EC-DCC9-B1DD-9488-C050AEE126B0}"/>
              </a:ext>
            </a:extLst>
          </p:cNvPr>
          <p:cNvSpPr txBox="1"/>
          <p:nvPr/>
        </p:nvSpPr>
        <p:spPr>
          <a:xfrm>
            <a:off x="4000757" y="5754945"/>
            <a:ext cx="4470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 i="1" u="sng" dirty="0">
                <a:solidFill>
                  <a:srgbClr val="7030A0"/>
                </a:solidFill>
              </a:rPr>
              <a:t>お申し込みは当社特設サイトまで</a:t>
            </a: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2E03931E-F078-F6C5-03F9-3F914841AC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6003" y="1413762"/>
            <a:ext cx="1124107" cy="1876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81317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kumimoji="1"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557</TotalTime>
  <Words>75</Words>
  <PresentationFormat>画面に合わせる (4:3)</PresentationFormat>
  <Paragraphs>24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ＭＳ Ｐゴシック</vt:lpstr>
      <vt:lpstr>ＭＳ 明朝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>日本情報処理検定協会;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日本情報処理検定協会</dc:creator>
  <dcterms:created xsi:type="dcterms:W3CDTF">2024-06-26T07:04:09Z</dcterms:created>
  <dcterms:modified xsi:type="dcterms:W3CDTF">2025-12-18T07:02:01Z</dcterms:modified>
</cp:coreProperties>
</file>