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68617677808855E-2"/>
          <c:y val="8.8562008203097842E-2"/>
          <c:w val="0.51679035921503136"/>
          <c:h val="0.83010186009712628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F4D-4500-943C-D7A40DE034E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C18-4149-8B3E-9ABD4ABEB3D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C18-4149-8B3E-9ABD4ABEB3D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C18-4149-8B3E-9ABD4ABEB3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上手に着られない</c:v>
                </c:pt>
                <c:pt idx="1">
                  <c:v>帯が結べない</c:v>
                </c:pt>
                <c:pt idx="2">
                  <c:v>管理が苦手</c:v>
                </c:pt>
                <c:pt idx="3">
                  <c:v>その他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126</c:v>
                </c:pt>
                <c:pt idx="1">
                  <c:v>51</c:v>
                </c:pt>
                <c:pt idx="2">
                  <c:v>39</c:v>
                </c:pt>
                <c:pt idx="3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4D-4500-943C-D7A40DE034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4115572689526179"/>
          <c:y val="0.34457152203117536"/>
          <c:w val="0.31365381488345845"/>
          <c:h val="0.3718711448334783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07F31-A18D-409B-A6CA-63E7890DE7F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A650-F5B8-47F4-9DF9-F3384DEE03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2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ABFE-19FD-499B-8E56-0EFC4C5AAF9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2ACA-EB89-4FF1-8CDD-3D2F43F7A9D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04851-99B3-4FAF-BC49-9FC933E3D78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F2DD8-5A07-4E05-B055-357C952682D5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9DEA-8BBD-4B96-BF21-05D14468C15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25296-D926-45B6-9A58-DED0DA9EBD3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4077-D455-40B6-98DE-1852390CB04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464-96A6-48CE-9A86-A3C59138ABB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2A8F-8154-49DC-9010-6F4CCBBD9BD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247C-B4D3-4D93-A037-018457C829A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B4C3-E180-406D-B553-421432F770C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09848-416A-466B-A82F-6B2B02BB54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3E5DCE-3289-3810-477A-C57B31EA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05A3283-6C72-7A34-7718-815EC90E1116}"/>
              </a:ext>
            </a:extLst>
          </p:cNvPr>
          <p:cNvSpPr/>
          <p:nvPr/>
        </p:nvSpPr>
        <p:spPr>
          <a:xfrm>
            <a:off x="0" y="888983"/>
            <a:ext cx="7120890" cy="14124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800" i="1" dirty="0"/>
              <a:t>着付け教室のご案内</a:t>
            </a: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763C7C3B-E295-BEDC-1987-E96EB6338959}"/>
              </a:ext>
            </a:extLst>
          </p:cNvPr>
          <p:cNvSpPr/>
          <p:nvPr/>
        </p:nvSpPr>
        <p:spPr>
          <a:xfrm>
            <a:off x="3490943" y="3688423"/>
            <a:ext cx="2162114" cy="1564323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prstDash val="solid"/>
            <a:beve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竹井呉服店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67EA641-BC06-46E0-0A63-C22C7FBDA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645" y="2841135"/>
            <a:ext cx="962159" cy="351521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80B32DD2-EBA6-BB03-B27E-49F75CED7D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985" y="2756111"/>
            <a:ext cx="1038370" cy="360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A98DEE3-5CB2-7C06-C320-81BF26C1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スクロール: 横 3">
            <a:extLst>
              <a:ext uri="{FF2B5EF4-FFF2-40B4-BE49-F238E27FC236}">
                <a16:creationId xmlns:a16="http://schemas.microsoft.com/office/drawing/2014/main" id="{0C330C01-FAC9-0207-D4AE-1B4B28BC82FC}"/>
              </a:ext>
            </a:extLst>
          </p:cNvPr>
          <p:cNvSpPr/>
          <p:nvPr/>
        </p:nvSpPr>
        <p:spPr>
          <a:xfrm>
            <a:off x="948506" y="339213"/>
            <a:ext cx="7246989" cy="1386348"/>
          </a:xfrm>
          <a:prstGeom prst="horizontalScroll">
            <a:avLst/>
          </a:prstGeom>
          <a:solidFill>
            <a:srgbClr val="7030A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着物についての悩みは？</a:t>
            </a:r>
          </a:p>
        </p:txBody>
      </p:sp>
      <p:graphicFrame>
        <p:nvGraphicFramePr>
          <p:cNvPr id="23" name="グラフ 22">
            <a:extLst>
              <a:ext uri="{FF2B5EF4-FFF2-40B4-BE49-F238E27FC236}">
                <a16:creationId xmlns:a16="http://schemas.microsoft.com/office/drawing/2014/main" id="{750B4934-3DC0-5CCD-2EA0-B6CA6B55B7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281254"/>
              </p:ext>
            </p:extLst>
          </p:nvPr>
        </p:nvGraphicFramePr>
        <p:xfrm>
          <a:off x="317091" y="1918595"/>
          <a:ext cx="4754037" cy="3020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四角形: 角度付き 24">
            <a:extLst>
              <a:ext uri="{FF2B5EF4-FFF2-40B4-BE49-F238E27FC236}">
                <a16:creationId xmlns:a16="http://schemas.microsoft.com/office/drawing/2014/main" id="{004F2EE8-8F9F-D6E2-165C-A090D7D6E0F0}"/>
              </a:ext>
            </a:extLst>
          </p:cNvPr>
          <p:cNvSpPr/>
          <p:nvPr/>
        </p:nvSpPr>
        <p:spPr>
          <a:xfrm>
            <a:off x="1318984" y="5320738"/>
            <a:ext cx="6506032" cy="103561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beve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u="sng" dirty="0"/>
              <a:t>着崩れを防ぐ方法を教えます</a:t>
            </a:r>
          </a:p>
        </p:txBody>
      </p:sp>
      <p:sp>
        <p:nvSpPr>
          <p:cNvPr id="26" name="小波 25">
            <a:extLst>
              <a:ext uri="{FF2B5EF4-FFF2-40B4-BE49-F238E27FC236}">
                <a16:creationId xmlns:a16="http://schemas.microsoft.com/office/drawing/2014/main" id="{A12E976B-6888-CE61-6D3A-969B808A8D85}"/>
              </a:ext>
            </a:extLst>
          </p:cNvPr>
          <p:cNvSpPr/>
          <p:nvPr/>
        </p:nvSpPr>
        <p:spPr>
          <a:xfrm>
            <a:off x="5287295" y="2157251"/>
            <a:ext cx="3539614" cy="1271749"/>
          </a:xfrm>
          <a:prstGeom prst="doubleWav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着付けがうまくいかない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54191D2-02C5-27B1-93A0-2FC3F595B22A}"/>
              </a:ext>
            </a:extLst>
          </p:cNvPr>
          <p:cNvSpPr txBox="1"/>
          <p:nvPr/>
        </p:nvSpPr>
        <p:spPr>
          <a:xfrm>
            <a:off x="5530237" y="3616257"/>
            <a:ext cx="29851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帯が回る</a:t>
            </a: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着物がゆるんでくる</a:t>
            </a: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首元が開きやすい</a:t>
            </a:r>
            <a:endParaRPr kumimoji="1"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3DCE787-D697-5DDD-77BD-851163F74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スクロール: 横 2">
            <a:extLst>
              <a:ext uri="{FF2B5EF4-FFF2-40B4-BE49-F238E27FC236}">
                <a16:creationId xmlns:a16="http://schemas.microsoft.com/office/drawing/2014/main" id="{531AB3E7-99AF-C27C-25DD-CF50A2E46F92}"/>
              </a:ext>
            </a:extLst>
          </p:cNvPr>
          <p:cNvSpPr/>
          <p:nvPr/>
        </p:nvSpPr>
        <p:spPr>
          <a:xfrm>
            <a:off x="948505" y="319087"/>
            <a:ext cx="7246989" cy="1386348"/>
          </a:xfrm>
          <a:prstGeom prst="horizontalScroll">
            <a:avLst/>
          </a:prstGeom>
          <a:solidFill>
            <a:srgbClr val="7030A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２種類のコースをご用意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1A50D1A3-3B74-16F6-DC08-2EF8DB6003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149627"/>
              </p:ext>
            </p:extLst>
          </p:nvPr>
        </p:nvGraphicFramePr>
        <p:xfrm>
          <a:off x="2242014" y="1950957"/>
          <a:ext cx="4659972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746">
                  <a:extLst>
                    <a:ext uri="{9D8B030D-6E8A-4147-A177-3AD203B41FA5}">
                      <a16:colId xmlns:a16="http://schemas.microsoft.com/office/drawing/2014/main" val="1853331733"/>
                    </a:ext>
                  </a:extLst>
                </a:gridCol>
                <a:gridCol w="3799226">
                  <a:extLst>
                    <a:ext uri="{9D8B030D-6E8A-4147-A177-3AD203B41FA5}">
                      <a16:colId xmlns:a16="http://schemas.microsoft.com/office/drawing/2014/main" val="2308337092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0" u="none" dirty="0">
                          <a:solidFill>
                            <a:schemeClr val="tx1"/>
                          </a:solidFill>
                        </a:rPr>
                        <a:t>初級</a:t>
                      </a:r>
                      <a:endParaRPr kumimoji="1" lang="en-US" altLang="ja-JP" sz="2400" b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初心者の方向け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233873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基礎知識・技能の習得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835965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</a:rPr>
                        <a:t>上級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人に着付けをする方向け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63668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種類ごとのこつを伝授</a:t>
                      </a:r>
                      <a:endParaRPr kumimoji="1" lang="en-US" altLang="ja-JP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9988531"/>
                  </a:ext>
                </a:extLst>
              </a:tr>
            </a:tbl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A5286D0-7CB2-43F0-DEFB-4E4AD6D25761}"/>
              </a:ext>
            </a:extLst>
          </p:cNvPr>
          <p:cNvSpPr txBox="1"/>
          <p:nvPr/>
        </p:nvSpPr>
        <p:spPr>
          <a:xfrm>
            <a:off x="1671554" y="4090686"/>
            <a:ext cx="5800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個人レッスン</a:t>
            </a:r>
            <a:r>
              <a:rPr kumimoji="1" lang="ja-JP" altLang="en-US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も受け付けています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FFA67AA4-EC97-A8F2-3110-DC653CECE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28" y="4675461"/>
            <a:ext cx="2057687" cy="1800476"/>
          </a:xfrm>
          <a:prstGeom prst="rect">
            <a:avLst/>
          </a:prstGeom>
        </p:spPr>
      </p:pic>
      <p:sp>
        <p:nvSpPr>
          <p:cNvPr id="9" name="小波 8">
            <a:extLst>
              <a:ext uri="{FF2B5EF4-FFF2-40B4-BE49-F238E27FC236}">
                <a16:creationId xmlns:a16="http://schemas.microsoft.com/office/drawing/2014/main" id="{B8A8BA89-99C8-65F4-9CA0-C709CF4E6A5C}"/>
              </a:ext>
            </a:extLst>
          </p:cNvPr>
          <p:cNvSpPr/>
          <p:nvPr/>
        </p:nvSpPr>
        <p:spPr>
          <a:xfrm>
            <a:off x="3127613" y="5145621"/>
            <a:ext cx="5164620" cy="1034227"/>
          </a:xfrm>
          <a:prstGeom prst="doubleWave">
            <a:avLst/>
          </a:prstGeom>
          <a:solidFill>
            <a:srgbClr val="FFFF99"/>
          </a:solidFill>
          <a:ln w="7620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rgbClr val="7030A0"/>
                </a:solidFill>
              </a:rPr>
              <a:t>詳しくはスタッフまで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526</TotalTime>
  <Words>77</Words>
  <PresentationFormat>画面に合わせる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2024-06-26T07:04:09Z</dcterms:created>
  <dcterms:modified xsi:type="dcterms:W3CDTF">2025-12-18T07:01:49Z</dcterms:modified>
</cp:coreProperties>
</file>