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6D4"/>
    <a:srgbClr val="FFC000"/>
    <a:srgbClr val="FFFF99"/>
    <a:srgbClr val="FFCCCC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98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筋肉量の平均値（％）推移</a:t>
            </a:r>
          </a:p>
        </c:rich>
      </c:tx>
      <c:layout>
        <c:manualLayout>
          <c:xMode val="edge"/>
          <c:yMode val="edge"/>
          <c:x val="0.30338046611056912"/>
          <c:y val="4.9881855490610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男性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Sheet1!$B$1:$G$1</c:f>
              <c:strCache>
                <c:ptCount val="6"/>
                <c:pt idx="0">
                  <c:v>20代</c:v>
                </c:pt>
                <c:pt idx="1">
                  <c:v>30代</c:v>
                </c:pt>
                <c:pt idx="2">
                  <c:v>40代</c:v>
                </c:pt>
                <c:pt idx="3">
                  <c:v>50代</c:v>
                </c:pt>
                <c:pt idx="4">
                  <c:v>60代</c:v>
                </c:pt>
                <c:pt idx="5">
                  <c:v>70代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44</c:v>
                </c:pt>
                <c:pt idx="1">
                  <c:v>37</c:v>
                </c:pt>
                <c:pt idx="2">
                  <c:v>34</c:v>
                </c:pt>
                <c:pt idx="3">
                  <c:v>31</c:v>
                </c:pt>
                <c:pt idx="4">
                  <c:v>29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1D-45FD-8F7D-F2C2AE87FC2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女性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Sheet1!$B$1:$G$1</c:f>
              <c:strCache>
                <c:ptCount val="6"/>
                <c:pt idx="0">
                  <c:v>20代</c:v>
                </c:pt>
                <c:pt idx="1">
                  <c:v>30代</c:v>
                </c:pt>
                <c:pt idx="2">
                  <c:v>40代</c:v>
                </c:pt>
                <c:pt idx="3">
                  <c:v>50代</c:v>
                </c:pt>
                <c:pt idx="4">
                  <c:v>60代</c:v>
                </c:pt>
                <c:pt idx="5">
                  <c:v>70代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39</c:v>
                </c:pt>
                <c:pt idx="1">
                  <c:v>37</c:v>
                </c:pt>
                <c:pt idx="2">
                  <c:v>33</c:v>
                </c:pt>
                <c:pt idx="3">
                  <c:v>30</c:v>
                </c:pt>
                <c:pt idx="4">
                  <c:v>26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1D-45FD-8F7D-F2C2AE87FC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40"/>
        <c:axId val="837098160"/>
        <c:axId val="837069840"/>
      </c:barChart>
      <c:catAx>
        <c:axId val="83709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37069840"/>
        <c:crosses val="autoZero"/>
        <c:auto val="1"/>
        <c:lblAlgn val="ctr"/>
        <c:lblOffset val="100"/>
        <c:noMultiLvlLbl val="0"/>
      </c:catAx>
      <c:valAx>
        <c:axId val="837069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37098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1" tIns="49537" rIns="99071" bIns="49537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9071" tIns="49537" rIns="99071" bIns="49537" rtlCol="0"/>
          <a:lstStyle>
            <a:lvl1pPr algn="r">
              <a:defRPr sz="13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1" tIns="49537" rIns="99071" bIns="49537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1" tIns="49537" rIns="99071" bIns="49537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9071" tIns="49537" rIns="99071" bIns="49537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9071" tIns="49537" rIns="99071" bIns="49537" rtlCol="0" anchor="b"/>
          <a:lstStyle>
            <a:lvl1pPr algn="r">
              <a:defRPr sz="13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3764D-9877-48EC-BCEA-4E3E8C5649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06919-DEC5-42E7-975B-636F3AB8C01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23869-0829-4F1F-8784-50F6E5D9E7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DBA-C732-403A-A0B0-3456F46E2D9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4CAC-0A7F-4233-9401-65EEA0C25239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B5173-873D-44D8-966B-B3CA50431F9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34DB-CE92-41E9-8540-C0536612D55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A0681-2948-4503-AC03-2D62117B451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45551-3A3B-4127-94CB-E2DFF076D9E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60B11-609E-48D2-9D06-177BF1B9134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2BB4-A6BE-4052-888E-F247C9E79C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79797-0399-4D69-93D9-6AFB0F96685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/>
              <a:t> </a:t>
            </a:r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1">
                <a:solidFill>
                  <a:srgbClr val="00B050"/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pic>
        <p:nvPicPr>
          <p:cNvPr id="8" name="図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B4ACC1A-5467-2F98-A875-CDAFFA85423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957" y="230190"/>
            <a:ext cx="1371791" cy="49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A5B0414-D0C6-75D8-B295-2C80669A0912}"/>
              </a:ext>
            </a:extLst>
          </p:cNvPr>
          <p:cNvSpPr/>
          <p:nvPr/>
        </p:nvSpPr>
        <p:spPr>
          <a:xfrm>
            <a:off x="1179084" y="1403689"/>
            <a:ext cx="678583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8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筋トレのすすめ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EE36790-D5E0-FD71-6340-D0BF12936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61" y="3572868"/>
            <a:ext cx="2524477" cy="256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D065391-B278-2FE5-C926-E99451F7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3" name="四角形: 角度付き 2">
            <a:extLst>
              <a:ext uri="{FF2B5EF4-FFF2-40B4-BE49-F238E27FC236}">
                <a16:creationId xmlns:a16="http://schemas.microsoft.com/office/drawing/2014/main" id="{97CC780C-9E9A-9F71-0E37-21DB85E9E501}"/>
              </a:ext>
            </a:extLst>
          </p:cNvPr>
          <p:cNvSpPr/>
          <p:nvPr/>
        </p:nvSpPr>
        <p:spPr>
          <a:xfrm>
            <a:off x="1702675" y="599091"/>
            <a:ext cx="5738650" cy="1030012"/>
          </a:xfrm>
          <a:prstGeom prst="bevel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solidFill>
                  <a:srgbClr val="FFFF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筋肉量の変化</a:t>
            </a:r>
          </a:p>
        </p:txBody>
      </p:sp>
      <p:sp>
        <p:nvSpPr>
          <p:cNvPr id="11" name="小波 10">
            <a:extLst>
              <a:ext uri="{FF2B5EF4-FFF2-40B4-BE49-F238E27FC236}">
                <a16:creationId xmlns:a16="http://schemas.microsoft.com/office/drawing/2014/main" id="{92B087A4-BFEC-28D4-6B58-F18CE9151117}"/>
              </a:ext>
            </a:extLst>
          </p:cNvPr>
          <p:cNvSpPr/>
          <p:nvPr/>
        </p:nvSpPr>
        <p:spPr>
          <a:xfrm>
            <a:off x="1110560" y="4937758"/>
            <a:ext cx="6922880" cy="1383757"/>
          </a:xfrm>
          <a:prstGeom prst="doubleWav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0000"/>
                </a:solidFill>
              </a:rPr>
              <a:t>３０代～５０代</a:t>
            </a:r>
            <a:r>
              <a:rPr kumimoji="1" lang="ja-JP" altLang="en-US" sz="2800" dirty="0">
                <a:solidFill>
                  <a:schemeClr val="tx1"/>
                </a:solidFill>
              </a:rPr>
              <a:t>の運動不足で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筋肉量減少に拍車がかかる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8AE67579-7B36-D0B0-A2DD-A1D1461527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4676935"/>
              </p:ext>
            </p:extLst>
          </p:nvPr>
        </p:nvGraphicFramePr>
        <p:xfrm>
          <a:off x="1162766" y="2410591"/>
          <a:ext cx="6818468" cy="2331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吹き出し: 下矢印 12">
            <a:extLst>
              <a:ext uri="{FF2B5EF4-FFF2-40B4-BE49-F238E27FC236}">
                <a16:creationId xmlns:a16="http://schemas.microsoft.com/office/drawing/2014/main" id="{8FA2BE21-CE5C-C9E1-C952-4E9640C8E850}"/>
              </a:ext>
            </a:extLst>
          </p:cNvPr>
          <p:cNvSpPr/>
          <p:nvPr/>
        </p:nvSpPr>
        <p:spPr>
          <a:xfrm>
            <a:off x="984071" y="1920242"/>
            <a:ext cx="2020379" cy="1194146"/>
          </a:xfrm>
          <a:prstGeom prst="downArrowCallout">
            <a:avLst/>
          </a:prstGeom>
          <a:solidFill>
            <a:srgbClr val="FFFF00"/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n-ea"/>
              </a:rPr>
              <a:t>ピークは</a:t>
            </a:r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２０代</a:t>
            </a:r>
            <a:endParaRPr kumimoji="1" lang="en-US" altLang="ja-JP" sz="24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Graphic spid="7" grpId="0">
        <p:bldAsOne/>
      </p:bldGraphic>
      <p:bldP spid="13" grpId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875DE4C-E086-1231-C367-E6535BA3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2" name="四角形: 角度付き 1">
            <a:extLst>
              <a:ext uri="{FF2B5EF4-FFF2-40B4-BE49-F238E27FC236}">
                <a16:creationId xmlns:a16="http://schemas.microsoft.com/office/drawing/2014/main" id="{B440EB52-36EA-DE4D-32EF-93132F8612CF}"/>
              </a:ext>
            </a:extLst>
          </p:cNvPr>
          <p:cNvSpPr/>
          <p:nvPr/>
        </p:nvSpPr>
        <p:spPr>
          <a:xfrm>
            <a:off x="1702675" y="599091"/>
            <a:ext cx="5738650" cy="1030012"/>
          </a:xfrm>
          <a:prstGeom prst="bevel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solidFill>
                  <a:srgbClr val="FFFF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筋トレをしよう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45A8E89-2EDC-E161-6B91-0AFA8D5BF3DB}"/>
              </a:ext>
            </a:extLst>
          </p:cNvPr>
          <p:cNvSpPr txBox="1"/>
          <p:nvPr/>
        </p:nvSpPr>
        <p:spPr>
          <a:xfrm>
            <a:off x="572602" y="1967430"/>
            <a:ext cx="2464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筋トレのメリット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4F14C23-26C9-B974-C20F-634337CF442E}"/>
              </a:ext>
            </a:extLst>
          </p:cNvPr>
          <p:cNvSpPr txBox="1"/>
          <p:nvPr/>
        </p:nvSpPr>
        <p:spPr>
          <a:xfrm>
            <a:off x="567990" y="2641524"/>
            <a:ext cx="54393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加齢による筋肉量の低下を抑制できる</a:t>
            </a:r>
            <a:endParaRPr kumimoji="1" lang="en-US" altLang="ja-JP" sz="2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基礎代謝が上がる</a:t>
            </a:r>
            <a:endParaRPr kumimoji="1" lang="en-US" altLang="ja-JP" sz="2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けがの予防にもなる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FC8EF862-CD6B-EFE0-13FD-0058D24779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075517"/>
              </p:ext>
            </p:extLst>
          </p:nvPr>
        </p:nvGraphicFramePr>
        <p:xfrm>
          <a:off x="1804670" y="4143601"/>
          <a:ext cx="553466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093">
                  <a:extLst>
                    <a:ext uri="{9D8B030D-6E8A-4147-A177-3AD203B41FA5}">
                      <a16:colId xmlns:a16="http://schemas.microsoft.com/office/drawing/2014/main" val="1223342139"/>
                    </a:ext>
                  </a:extLst>
                </a:gridCol>
                <a:gridCol w="3778568">
                  <a:extLst>
                    <a:ext uri="{9D8B030D-6E8A-4147-A177-3AD203B41FA5}">
                      <a16:colId xmlns:a16="http://schemas.microsoft.com/office/drawing/2014/main" val="33021828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押さえたいポイント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188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全身を意識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400" dirty="0"/>
                        <a:t>バランスよく鍛える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72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休息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400" dirty="0"/>
                        <a:t>筋肉を修復する時間も大切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30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栄養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400" dirty="0"/>
                        <a:t>タンパク質を摂取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46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継続性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400" dirty="0"/>
                        <a:t>無理なく続ける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445146"/>
                  </a:ext>
                </a:extLst>
              </a:tr>
            </a:tbl>
          </a:graphicData>
        </a:graphic>
      </p:graphicFrame>
      <p:pic>
        <p:nvPicPr>
          <p:cNvPr id="8" name="図 7">
            <a:extLst>
              <a:ext uri="{FF2B5EF4-FFF2-40B4-BE49-F238E27FC236}">
                <a16:creationId xmlns:a16="http://schemas.microsoft.com/office/drawing/2014/main" id="{0A39DCE0-18C2-C7F5-C334-698052E6C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76" y="2565318"/>
            <a:ext cx="2495898" cy="135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2A98CA-6603-11E2-0469-44CEDEF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2" name="四角形: 角度付き 1">
            <a:extLst>
              <a:ext uri="{FF2B5EF4-FFF2-40B4-BE49-F238E27FC236}">
                <a16:creationId xmlns:a16="http://schemas.microsoft.com/office/drawing/2014/main" id="{BFCD647F-DEC4-37A5-BF3D-80DB36A90E22}"/>
              </a:ext>
            </a:extLst>
          </p:cNvPr>
          <p:cNvSpPr/>
          <p:nvPr/>
        </p:nvSpPr>
        <p:spPr>
          <a:xfrm>
            <a:off x="1702675" y="599091"/>
            <a:ext cx="5738650" cy="1030012"/>
          </a:xfrm>
          <a:prstGeom prst="bevel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solidFill>
                  <a:srgbClr val="FFFF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おすすめのトレーニング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6E2FBD5A-17E8-955A-9B03-4A425D68BD8D}"/>
              </a:ext>
            </a:extLst>
          </p:cNvPr>
          <p:cNvSpPr/>
          <p:nvPr/>
        </p:nvSpPr>
        <p:spPr>
          <a:xfrm>
            <a:off x="613317" y="2062766"/>
            <a:ext cx="5319132" cy="103001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スクワット</a:t>
            </a:r>
            <a:endParaRPr kumimoji="1" lang="en-US" altLang="ja-JP" sz="2800" dirty="0"/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キング・オブ・エクササイズ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4BC82550-502F-0ED9-DE9F-6E15BA97DE58}"/>
              </a:ext>
            </a:extLst>
          </p:cNvPr>
          <p:cNvSpPr/>
          <p:nvPr/>
        </p:nvSpPr>
        <p:spPr>
          <a:xfrm>
            <a:off x="2078309" y="3477721"/>
            <a:ext cx="5319132" cy="1030012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0070C0"/>
                </a:solidFill>
              </a:rPr>
              <a:t>腕立て伏せ</a:t>
            </a:r>
            <a:endParaRPr kumimoji="1" lang="en-US" altLang="ja-JP" sz="2800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上半身を中心に鍛えて体幹を強く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73E2793-D6E0-B6DE-8BC4-9FBAA6533DF0}"/>
              </a:ext>
            </a:extLst>
          </p:cNvPr>
          <p:cNvSpPr/>
          <p:nvPr/>
        </p:nvSpPr>
        <p:spPr>
          <a:xfrm>
            <a:off x="3272883" y="4892676"/>
            <a:ext cx="5319132" cy="10300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プランク</a:t>
            </a:r>
            <a:endParaRPr kumimoji="1" lang="en-US" altLang="ja-JP" sz="2800" dirty="0">
              <a:solidFill>
                <a:srgbClr val="7030A0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腹筋と背筋を同時に鍛える</a:t>
            </a: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434</TotalTime>
  <Words>114</Words>
  <PresentationFormat>画面に合わせる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cp:lastPrinted>2025-10-23T03:00:00Z</cp:lastPrinted>
  <dcterms:created xsi:type="dcterms:W3CDTF">2024-10-08T23:37:29Z</dcterms:created>
  <dcterms:modified xsi:type="dcterms:W3CDTF">2025-12-18T07:14:32Z</dcterms:modified>
</cp:coreProperties>
</file>