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89" d="100"/>
          <a:sy n="89" d="100"/>
        </p:scale>
        <p:origin x="90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dirty="0"/>
              <a:t>仕事中に食べるおやつの購入頻度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0.11385867420252836"/>
          <c:y val="0.22797471594512053"/>
          <c:w val="0.43357322741602006"/>
          <c:h val="0.6675197777959534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D5A-4D24-9504-F0E6F933C8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D5A-4D24-9504-F0E6F933C8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D5A-4D24-9504-F0E6F933C8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D5A-4D24-9504-F0E6F933C8B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週に５回以上</c:v>
                </c:pt>
                <c:pt idx="1">
                  <c:v>週に３回程度</c:v>
                </c:pt>
                <c:pt idx="2">
                  <c:v>週に１回</c:v>
                </c:pt>
                <c:pt idx="3">
                  <c:v>その他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38</c:v>
                </c:pt>
                <c:pt idx="1">
                  <c:v>15</c:v>
                </c:pt>
                <c:pt idx="2">
                  <c:v>44</c:v>
                </c:pt>
                <c:pt idx="3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C7-4EC2-B416-A5C3E2ED1E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176865337624341"/>
          <c:y val="0.37402493503982048"/>
          <c:w val="0.34823127134543658"/>
          <c:h val="0.398883482945117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07F31-A18D-409B-A6CA-63E7890DE7F4}" type="datetimeFigureOut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AA650-F5B8-47F4-9DF9-F3384DEE03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7258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ABFE-19FD-499B-8E56-0EFC4C5AAF9F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2ACA-EB89-4FF1-8CDD-3D2F43F7A9D1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04851-99B3-4FAF-BC49-9FC933E3D784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F2DD8-5A07-4E05-B055-357C952682D5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9DEA-8BBD-4B96-BF21-05D14468C15D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25296-D926-45B6-9A58-DED0DA9EBD3E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4077-D455-40B6-98DE-1852390CB04B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464-96A6-48CE-9A86-A3C59138ABBF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2A8F-8154-49DC-9010-6F4CCBBD9BD7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247C-B4D3-4D93-A037-018457C829A8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6B4C3-E180-406D-B553-421432F770C1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09848-416A-466B-A82F-6B2B02BB541B}" type="datetime1">
              <a:rPr kumimoji="1" lang="ja-JP" altLang="en-US" smtClean="0"/>
              <a:t>2025/12/16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83E5DCE-3289-3810-477A-C57B31EA2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6B48522-0614-BED7-F79D-1317AC7896AF}"/>
              </a:ext>
            </a:extLst>
          </p:cNvPr>
          <p:cNvSpPr txBox="1"/>
          <p:nvPr/>
        </p:nvSpPr>
        <p:spPr>
          <a:xfrm>
            <a:off x="3784765" y="5812115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総務部</a:t>
            </a:r>
            <a:endParaRPr kumimoji="1" lang="ja-JP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sp>
        <p:nvSpPr>
          <p:cNvPr id="7" name="八角形 6">
            <a:extLst>
              <a:ext uri="{FF2B5EF4-FFF2-40B4-BE49-F238E27FC236}">
                <a16:creationId xmlns:a16="http://schemas.microsoft.com/office/drawing/2014/main" id="{ABEB5D88-73B7-A834-C9D2-6E56307CC25A}"/>
              </a:ext>
            </a:extLst>
          </p:cNvPr>
          <p:cNvSpPr/>
          <p:nvPr/>
        </p:nvSpPr>
        <p:spPr>
          <a:xfrm>
            <a:off x="1305505" y="893298"/>
            <a:ext cx="6532990" cy="2286000"/>
          </a:xfrm>
          <a:prstGeom prst="octagon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>
                <a:solidFill>
                  <a:schemeClr val="bg1"/>
                </a:solidFill>
                <a:latin typeface="+mn-ea"/>
              </a:rPr>
              <a:t>オフィスコンビニ</a:t>
            </a:r>
            <a:endParaRPr kumimoji="1" lang="en-US" altLang="ja-JP" sz="48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kumimoji="1" lang="ja-JP" altLang="en-US" sz="4800" dirty="0">
                <a:solidFill>
                  <a:schemeClr val="bg1"/>
                </a:solidFill>
                <a:latin typeface="+mn-ea"/>
              </a:rPr>
              <a:t>設置企画案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CCBE935E-73FE-131A-06D3-BB5FC1C8A7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418" y="3431190"/>
            <a:ext cx="4763165" cy="238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EAC3E76-0255-F106-B8B4-3AC46337237E}"/>
              </a:ext>
            </a:extLst>
          </p:cNvPr>
          <p:cNvSpPr txBox="1">
            <a:spLocks/>
          </p:cNvSpPr>
          <p:nvPr/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pPr/>
              <a:t>2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B4D7182-66B0-9B55-021B-2A752761069C}"/>
              </a:ext>
            </a:extLst>
          </p:cNvPr>
          <p:cNvSpPr txBox="1"/>
          <p:nvPr/>
        </p:nvSpPr>
        <p:spPr>
          <a:xfrm>
            <a:off x="2693922" y="311947"/>
            <a:ext cx="37561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400" b="1" u="sng" dirty="0">
                <a:solidFill>
                  <a:srgbClr val="7030A0"/>
                </a:solidFill>
              </a:rPr>
              <a:t>社内アンケート</a:t>
            </a:r>
          </a:p>
        </p:txBody>
      </p:sp>
      <p:graphicFrame>
        <p:nvGraphicFramePr>
          <p:cNvPr id="6" name="グラフ 5">
            <a:extLst>
              <a:ext uri="{FF2B5EF4-FFF2-40B4-BE49-F238E27FC236}">
                <a16:creationId xmlns:a16="http://schemas.microsoft.com/office/drawing/2014/main" id="{55D696EE-443F-C0DF-1F29-3D4B134A8A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9871082"/>
              </p:ext>
            </p:extLst>
          </p:nvPr>
        </p:nvGraphicFramePr>
        <p:xfrm>
          <a:off x="379787" y="1457325"/>
          <a:ext cx="4611313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スクロール: 縦 6">
            <a:extLst>
              <a:ext uri="{FF2B5EF4-FFF2-40B4-BE49-F238E27FC236}">
                <a16:creationId xmlns:a16="http://schemas.microsoft.com/office/drawing/2014/main" id="{9A735455-D505-B2D0-46AA-245A932E6560}"/>
              </a:ext>
            </a:extLst>
          </p:cNvPr>
          <p:cNvSpPr/>
          <p:nvPr/>
        </p:nvSpPr>
        <p:spPr>
          <a:xfrm>
            <a:off x="5363788" y="2100630"/>
            <a:ext cx="3400425" cy="1761389"/>
          </a:xfrm>
          <a:prstGeom prst="verticalScroll">
            <a:avLst/>
          </a:prstGeom>
          <a:solidFill>
            <a:srgbClr val="FFFF99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2800" dirty="0">
                <a:solidFill>
                  <a:srgbClr val="FF0000"/>
                </a:solidFill>
              </a:rPr>
              <a:t>半数以上</a:t>
            </a:r>
            <a:r>
              <a:rPr kumimoji="1" lang="ja-JP" altLang="en-US" sz="2800" dirty="0"/>
              <a:t>が</a:t>
            </a:r>
            <a:endParaRPr kumimoji="1" lang="en-US" altLang="ja-JP" sz="2800" dirty="0"/>
          </a:p>
          <a:p>
            <a:r>
              <a:rPr kumimoji="1" lang="ja-JP" altLang="en-US" sz="2800" dirty="0"/>
              <a:t>定期的に購入</a:t>
            </a: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83C394EF-4B33-DA2F-950D-A4C50E1C20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86711"/>
              </p:ext>
            </p:extLst>
          </p:nvPr>
        </p:nvGraphicFramePr>
        <p:xfrm>
          <a:off x="721894" y="4817309"/>
          <a:ext cx="4880611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3218">
                  <a:extLst>
                    <a:ext uri="{9D8B030D-6E8A-4147-A177-3AD203B41FA5}">
                      <a16:colId xmlns:a16="http://schemas.microsoft.com/office/drawing/2014/main" val="2194035123"/>
                    </a:ext>
                  </a:extLst>
                </a:gridCol>
                <a:gridCol w="1997393">
                  <a:extLst>
                    <a:ext uri="{9D8B030D-6E8A-4147-A177-3AD203B41FA5}">
                      <a16:colId xmlns:a16="http://schemas.microsoft.com/office/drawing/2014/main" val="3415618534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2400" b="0" dirty="0">
                          <a:solidFill>
                            <a:schemeClr val="bg1"/>
                          </a:solidFill>
                        </a:rPr>
                        <a:t>主な購入場所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8509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コンビニエンスストア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駅の売店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0592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スーパーマーケット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ドラッグストア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962209"/>
                  </a:ext>
                </a:extLst>
              </a:tr>
            </a:tbl>
          </a:graphicData>
        </a:graphic>
      </p:graphicFrame>
      <p:pic>
        <p:nvPicPr>
          <p:cNvPr id="12" name="図 11">
            <a:extLst>
              <a:ext uri="{FF2B5EF4-FFF2-40B4-BE49-F238E27FC236}">
                <a16:creationId xmlns:a16="http://schemas.microsoft.com/office/drawing/2014/main" id="{E0E1132B-1CA5-A3B8-75C8-9B1D3C1ACF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674" y="4617065"/>
            <a:ext cx="2000529" cy="157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A98DEE3-5CB2-7C06-C320-81BF26C10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D5B28F7-9D63-3B73-342D-B3EA623C1DFA}"/>
              </a:ext>
            </a:extLst>
          </p:cNvPr>
          <p:cNvSpPr txBox="1"/>
          <p:nvPr/>
        </p:nvSpPr>
        <p:spPr>
          <a:xfrm>
            <a:off x="3065017" y="311947"/>
            <a:ext cx="30139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b="1" u="sng" dirty="0">
                <a:solidFill>
                  <a:srgbClr val="7030A0"/>
                </a:solidFill>
              </a:rPr>
              <a:t>導入の目的</a:t>
            </a:r>
          </a:p>
        </p:txBody>
      </p:sp>
      <p:sp>
        <p:nvSpPr>
          <p:cNvPr id="4" name="六角形 3">
            <a:extLst>
              <a:ext uri="{FF2B5EF4-FFF2-40B4-BE49-F238E27FC236}">
                <a16:creationId xmlns:a16="http://schemas.microsoft.com/office/drawing/2014/main" id="{1AF702E3-616E-354A-45EF-608C3A5DFAF5}"/>
              </a:ext>
            </a:extLst>
          </p:cNvPr>
          <p:cNvSpPr/>
          <p:nvPr/>
        </p:nvSpPr>
        <p:spPr>
          <a:xfrm>
            <a:off x="852659" y="1620549"/>
            <a:ext cx="7438682" cy="1114329"/>
          </a:xfrm>
          <a:prstGeom prst="hexagon">
            <a:avLst/>
          </a:prstGeom>
          <a:solidFill>
            <a:srgbClr val="FFFF00"/>
          </a:solidFill>
          <a:ln w="76200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/>
              <a:t>快適なオフィスで生産性アップ！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78EF04B-A680-E10B-3855-2675C6F0CE0F}"/>
              </a:ext>
            </a:extLst>
          </p:cNvPr>
          <p:cNvSpPr txBox="1"/>
          <p:nvPr/>
        </p:nvSpPr>
        <p:spPr>
          <a:xfrm>
            <a:off x="2180961" y="3162288"/>
            <a:ext cx="47820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時間の節約と業務効率化を促進</a:t>
            </a:r>
            <a:endParaRPr kumimoji="1" lang="en-US" altLang="ja-JP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休憩時間の満足度を高める</a:t>
            </a:r>
            <a:endParaRPr kumimoji="1" lang="en-US" altLang="ja-JP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ACAE466F-BEB6-4B55-0C2C-CAA89FFAA0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27" y="4123123"/>
            <a:ext cx="1381318" cy="2295845"/>
          </a:xfrm>
          <a:prstGeom prst="rect">
            <a:avLst/>
          </a:prstGeom>
        </p:spPr>
      </p:pic>
      <p:sp>
        <p:nvSpPr>
          <p:cNvPr id="12" name="四角形: メモ 11">
            <a:extLst>
              <a:ext uri="{FF2B5EF4-FFF2-40B4-BE49-F238E27FC236}">
                <a16:creationId xmlns:a16="http://schemas.microsoft.com/office/drawing/2014/main" id="{DDBC01B7-E4DD-7673-3638-533F6C0A33BB}"/>
              </a:ext>
            </a:extLst>
          </p:cNvPr>
          <p:cNvSpPr/>
          <p:nvPr/>
        </p:nvSpPr>
        <p:spPr>
          <a:xfrm>
            <a:off x="2737262" y="4851345"/>
            <a:ext cx="5554079" cy="976045"/>
          </a:xfrm>
          <a:prstGeom prst="foldedCorner">
            <a:avLst>
              <a:gd name="adj" fmla="val 24706"/>
            </a:avLst>
          </a:prstGeom>
          <a:ln cap="rnd">
            <a:bevel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rgbClr val="7030A0"/>
                </a:solidFill>
              </a:rPr>
              <a:t>１２月よりテスト導入を予定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900</TotalTime>
  <Words>66</Words>
  <PresentationFormat>画面に合わせる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</dc:creator>
  <dcterms:created xsi:type="dcterms:W3CDTF">2024-06-26T07:04:09Z</dcterms:created>
  <dcterms:modified xsi:type="dcterms:W3CDTF">2025-12-16T08:11:16Z</dcterms:modified>
</cp:coreProperties>
</file>