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FF"/>
    <a:srgbClr val="CCFFCC"/>
    <a:srgbClr val="FF7C80"/>
    <a:srgbClr val="FF9999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１か月に読む本の冊数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読まない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F4-4101-BF2D-07F4E38D1F0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1、2冊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F4-4101-BF2D-07F4E38D1F0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3、4冊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F4-4101-BF2D-07F4E38D1F0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5、6冊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4F4-4101-BF2D-07F4E38D1F0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7冊以上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4F4-4101-BF2D-07F4E38D1F0E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分からない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4F4-4101-BF2D-07F4E38D1F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1122687"/>
        <c:axId val="591124607"/>
      </c:barChart>
      <c:catAx>
        <c:axId val="59112268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91124607"/>
        <c:crosses val="autoZero"/>
        <c:auto val="1"/>
        <c:lblAlgn val="ctr"/>
        <c:lblOffset val="100"/>
        <c:noMultiLvlLbl val="0"/>
      </c:catAx>
      <c:valAx>
        <c:axId val="59112460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911226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AD82471-C133-4C50-AEAB-BDA87BAC773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8245F26A-E10A-4E1F-8B8A-CA4C5E0F2B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995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72C7D-17EF-4751-82B6-6C43F85451D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F19B7-6D30-4585-9754-33F3E7BF93B2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78D7B-4EAC-4618-AB74-A9CC9D175C9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FD638-50C5-4465-BD57-39106B5DBC8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9896A-952C-405A-8167-F8F28942F953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EE0F0-477B-47AC-B64A-5E8F627FFE9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F2D54-9D66-4A07-A9E9-7C1D8BA27D2A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26EC5-78F0-4ECB-A09A-72A100165D93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BC280-F8B2-4775-8713-77CD03266375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0ECD-9AB7-4172-AD34-AFD0E160AD0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55263-3453-45E0-B1CF-B315D1BDA102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678E0-1901-4520-8FCC-17EF23931A16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mtClean="0"/>
            </a:lvl1pPr>
          </a:lstStyle>
          <a:p>
            <a:fld id="{2F3903E3-D9FF-41D9-B5B6-2EB7CE6C982D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E94296D-32C1-2A75-80FD-15F86007BB97}"/>
              </a:ext>
            </a:extLst>
          </p:cNvPr>
          <p:cNvSpPr/>
          <p:nvPr userDrawn="1"/>
        </p:nvSpPr>
        <p:spPr>
          <a:xfrm>
            <a:off x="3784765" y="6095769"/>
            <a:ext cx="15744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3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文芸部</a:t>
            </a:r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0217852-557D-00ED-DB32-9CC0FD7440B0}"/>
              </a:ext>
            </a:extLst>
          </p:cNvPr>
          <p:cNvSpPr txBox="1"/>
          <p:nvPr/>
        </p:nvSpPr>
        <p:spPr>
          <a:xfrm>
            <a:off x="543890" y="947457"/>
            <a:ext cx="63594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たくさんの本と出合おう！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4A6813C-D0CE-2F04-B7F7-9203256F2A24}"/>
              </a:ext>
            </a:extLst>
          </p:cNvPr>
          <p:cNvSpPr txBox="1"/>
          <p:nvPr/>
        </p:nvSpPr>
        <p:spPr>
          <a:xfrm>
            <a:off x="543890" y="1655343"/>
            <a:ext cx="76418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校内ビブリオバトル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6396A50-238B-D81B-96C7-7C4F52C849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96" y="3104626"/>
            <a:ext cx="3410426" cy="375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角形 6">
            <a:extLst>
              <a:ext uri="{FF2B5EF4-FFF2-40B4-BE49-F238E27FC236}">
                <a16:creationId xmlns:a16="http://schemas.microsoft.com/office/drawing/2014/main" id="{CB2FD260-29D0-34A6-272D-BAAA26059462}"/>
              </a:ext>
            </a:extLst>
          </p:cNvPr>
          <p:cNvSpPr/>
          <p:nvPr/>
        </p:nvSpPr>
        <p:spPr>
          <a:xfrm>
            <a:off x="356461" y="387458"/>
            <a:ext cx="5408908" cy="914400"/>
          </a:xfrm>
          <a:prstGeom prst="hexagon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本を読みますか？</a:t>
            </a:r>
          </a:p>
        </p:txBody>
      </p:sp>
      <p:graphicFrame>
        <p:nvGraphicFramePr>
          <p:cNvPr id="10" name="グラフ 9">
            <a:extLst>
              <a:ext uri="{FF2B5EF4-FFF2-40B4-BE49-F238E27FC236}">
                <a16:creationId xmlns:a16="http://schemas.microsoft.com/office/drawing/2014/main" id="{7F7589F2-EBFA-4FA9-3030-61769110B8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8018076"/>
              </p:ext>
            </p:extLst>
          </p:nvPr>
        </p:nvGraphicFramePr>
        <p:xfrm>
          <a:off x="767167" y="1579650"/>
          <a:ext cx="4928239" cy="2733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矢印: 五方向 10">
            <a:extLst>
              <a:ext uri="{FF2B5EF4-FFF2-40B4-BE49-F238E27FC236}">
                <a16:creationId xmlns:a16="http://schemas.microsoft.com/office/drawing/2014/main" id="{20DD7903-935D-50B0-8E90-022B68367414}"/>
              </a:ext>
            </a:extLst>
          </p:cNvPr>
          <p:cNvSpPr/>
          <p:nvPr/>
        </p:nvSpPr>
        <p:spPr>
          <a:xfrm>
            <a:off x="688144" y="4734597"/>
            <a:ext cx="2642077" cy="1087500"/>
          </a:xfrm>
          <a:prstGeom prst="homePlate">
            <a:avLst/>
          </a:prstGeom>
          <a:solidFill>
            <a:srgbClr val="FFFF99"/>
          </a:solidFill>
          <a:ln w="76200" cmpd="dbl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400" dirty="0">
                <a:solidFill>
                  <a:schemeClr val="tx1"/>
                </a:solidFill>
              </a:rPr>
              <a:t>本に関心を持つ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r>
              <a:rPr kumimoji="1" lang="ja-JP" altLang="en-US" sz="2400" dirty="0">
                <a:solidFill>
                  <a:schemeClr val="tx1"/>
                </a:solidFill>
              </a:rPr>
              <a:t>きっかけづくり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F40372F-D396-33B7-E294-16A8ED4EEDF5}"/>
              </a:ext>
            </a:extLst>
          </p:cNvPr>
          <p:cNvSpPr txBox="1"/>
          <p:nvPr/>
        </p:nvSpPr>
        <p:spPr>
          <a:xfrm>
            <a:off x="3472449" y="4955182"/>
            <a:ext cx="5280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 dirty="0">
                <a:solidFill>
                  <a:srgbClr val="FF00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ビブリオバトル</a:t>
            </a:r>
            <a:r>
              <a:rPr kumimoji="1" lang="ja-JP" altLang="en-US" sz="36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を開催！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54D3C88-CF70-99B2-9971-4CDF4554AC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480" y="2151151"/>
            <a:ext cx="2381582" cy="159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角形 1">
            <a:extLst>
              <a:ext uri="{FF2B5EF4-FFF2-40B4-BE49-F238E27FC236}">
                <a16:creationId xmlns:a16="http://schemas.microsoft.com/office/drawing/2014/main" id="{7A19B604-0299-65E4-784C-FD85D2C6BB09}"/>
              </a:ext>
            </a:extLst>
          </p:cNvPr>
          <p:cNvSpPr/>
          <p:nvPr/>
        </p:nvSpPr>
        <p:spPr>
          <a:xfrm>
            <a:off x="356461" y="387458"/>
            <a:ext cx="5408908" cy="914400"/>
          </a:xfrm>
          <a:prstGeom prst="hexagon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ビブリオバトルとは？</a:t>
            </a:r>
          </a:p>
        </p:txBody>
      </p:sp>
      <p:sp>
        <p:nvSpPr>
          <p:cNvPr id="4" name="吹き出し: 下矢印 3">
            <a:extLst>
              <a:ext uri="{FF2B5EF4-FFF2-40B4-BE49-F238E27FC236}">
                <a16:creationId xmlns:a16="http://schemas.microsoft.com/office/drawing/2014/main" id="{92D129ED-F826-A391-2C56-CCFD8796F370}"/>
              </a:ext>
            </a:extLst>
          </p:cNvPr>
          <p:cNvSpPr/>
          <p:nvPr/>
        </p:nvSpPr>
        <p:spPr>
          <a:xfrm>
            <a:off x="661667" y="1751307"/>
            <a:ext cx="4798496" cy="1282485"/>
          </a:xfrm>
          <a:prstGeom prst="downArrowCallout">
            <a:avLst/>
          </a:prstGeom>
          <a:solidFill>
            <a:srgbClr val="FFFF99"/>
          </a:solidFill>
          <a:ln>
            <a:solidFill>
              <a:schemeClr val="tx1"/>
            </a:solidFill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１人５分間で本を紹介</a:t>
            </a:r>
          </a:p>
        </p:txBody>
      </p:sp>
      <p:sp>
        <p:nvSpPr>
          <p:cNvPr id="5" name="吹き出し: 下矢印 4">
            <a:extLst>
              <a:ext uri="{FF2B5EF4-FFF2-40B4-BE49-F238E27FC236}">
                <a16:creationId xmlns:a16="http://schemas.microsoft.com/office/drawing/2014/main" id="{DD7E35A8-C3BA-D380-35DB-AD0686879C24}"/>
              </a:ext>
            </a:extLst>
          </p:cNvPr>
          <p:cNvSpPr/>
          <p:nvPr/>
        </p:nvSpPr>
        <p:spPr>
          <a:xfrm>
            <a:off x="661667" y="3182966"/>
            <a:ext cx="4798496" cy="1282485"/>
          </a:xfrm>
          <a:prstGeom prst="downArrowCallout">
            <a:avLst/>
          </a:prstGeom>
          <a:solidFill>
            <a:srgbClr val="FFFF99"/>
          </a:solidFill>
          <a:ln>
            <a:solidFill>
              <a:schemeClr val="tx1"/>
            </a:solidFill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発表後に３分間のディスカッション</a:t>
            </a:r>
          </a:p>
        </p:txBody>
      </p:sp>
      <p:sp>
        <p:nvSpPr>
          <p:cNvPr id="6" name="四角形: メモ 5">
            <a:extLst>
              <a:ext uri="{FF2B5EF4-FFF2-40B4-BE49-F238E27FC236}">
                <a16:creationId xmlns:a16="http://schemas.microsoft.com/office/drawing/2014/main" id="{81FF482D-2991-50A0-E183-C4FDBDA7F09B}"/>
              </a:ext>
            </a:extLst>
          </p:cNvPr>
          <p:cNvSpPr/>
          <p:nvPr/>
        </p:nvSpPr>
        <p:spPr>
          <a:xfrm>
            <a:off x="661667" y="4614625"/>
            <a:ext cx="4798496" cy="1282485"/>
          </a:xfrm>
          <a:prstGeom prst="foldedCorner">
            <a:avLst>
              <a:gd name="adj" fmla="val 27543"/>
            </a:avLst>
          </a:prstGeom>
          <a:solidFill>
            <a:srgbClr val="FFFF99"/>
          </a:solidFill>
          <a:ln cap="rnd">
            <a:solidFill>
              <a:schemeClr val="tx1"/>
            </a:solidFill>
            <a:beve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000" dirty="0">
                <a:solidFill>
                  <a:schemeClr val="tx1"/>
                </a:solidFill>
              </a:rPr>
              <a:t>読みたくなった１冊に投票</a:t>
            </a:r>
            <a:endParaRPr kumimoji="1" lang="en-US" altLang="ja-JP" sz="20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000" dirty="0">
                <a:solidFill>
                  <a:schemeClr val="tx1"/>
                </a:solidFill>
              </a:rPr>
              <a:t>１番投票数の多い「チャンプ本」を決定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B5E82ABD-4E3A-4908-FE01-7897468E4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751" y="1442625"/>
            <a:ext cx="2381582" cy="476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1" animBg="1"/>
      <p:bldP spid="5" grpId="2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角形 2">
            <a:extLst>
              <a:ext uri="{FF2B5EF4-FFF2-40B4-BE49-F238E27FC236}">
                <a16:creationId xmlns:a16="http://schemas.microsoft.com/office/drawing/2014/main" id="{8191A4F7-9DBD-45B6-A9EC-0523C451E0FD}"/>
              </a:ext>
            </a:extLst>
          </p:cNvPr>
          <p:cNvSpPr/>
          <p:nvPr/>
        </p:nvSpPr>
        <p:spPr>
          <a:xfrm>
            <a:off x="356461" y="387458"/>
            <a:ext cx="5408908" cy="914400"/>
          </a:xfrm>
          <a:prstGeom prst="hexagon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オーディエンスを募集中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BF8C6896-557F-2B2A-6A0D-FE351993E6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410402"/>
              </p:ext>
            </p:extLst>
          </p:nvPr>
        </p:nvGraphicFramePr>
        <p:xfrm>
          <a:off x="1848326" y="1661833"/>
          <a:ext cx="5447348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630">
                  <a:extLst>
                    <a:ext uri="{9D8B030D-6E8A-4147-A177-3AD203B41FA5}">
                      <a16:colId xmlns:a16="http://schemas.microsoft.com/office/drawing/2014/main" val="2673369895"/>
                    </a:ext>
                  </a:extLst>
                </a:gridCol>
                <a:gridCol w="4089718">
                  <a:extLst>
                    <a:ext uri="{9D8B030D-6E8A-4147-A177-3AD203B41FA5}">
                      <a16:colId xmlns:a16="http://schemas.microsoft.com/office/drawing/2014/main" val="1045895848"/>
                    </a:ext>
                  </a:extLst>
                </a:gridCol>
              </a:tblGrid>
              <a:tr h="413991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開催概要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059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実施日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毎月第１水曜日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011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時間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放課後約</a:t>
                      </a:r>
                      <a:r>
                        <a:rPr kumimoji="1" lang="ja-JP" altLang="en-US" sz="2800" dirty="0"/>
                        <a:t>１時間程度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1213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dirty="0"/>
                        <a:t>場所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多目的教室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073985"/>
                  </a:ext>
                </a:extLst>
              </a:tr>
            </a:tbl>
          </a:graphicData>
        </a:graphic>
      </p:graphicFrame>
      <p:sp>
        <p:nvSpPr>
          <p:cNvPr id="6" name="小波 5">
            <a:extLst>
              <a:ext uri="{FF2B5EF4-FFF2-40B4-BE49-F238E27FC236}">
                <a16:creationId xmlns:a16="http://schemas.microsoft.com/office/drawing/2014/main" id="{BFBAAFFA-A058-4D2B-4888-031C301E0F7D}"/>
              </a:ext>
            </a:extLst>
          </p:cNvPr>
          <p:cNvSpPr/>
          <p:nvPr/>
        </p:nvSpPr>
        <p:spPr>
          <a:xfrm>
            <a:off x="1081113" y="4091927"/>
            <a:ext cx="6981774" cy="1116000"/>
          </a:xfrm>
          <a:prstGeom prst="doubleWav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i="1" dirty="0">
                <a:solidFill>
                  <a:schemeClr val="tx1"/>
                </a:solidFill>
              </a:rPr>
              <a:t>あなたの１票で</a:t>
            </a:r>
            <a:r>
              <a:rPr kumimoji="1" lang="ja-JP" altLang="en-US" sz="2800" i="1" dirty="0">
                <a:solidFill>
                  <a:srgbClr val="FF0000"/>
                </a:solidFill>
              </a:rPr>
              <a:t>チャンプ本</a:t>
            </a:r>
            <a:r>
              <a:rPr kumimoji="1" lang="ja-JP" altLang="en-US" sz="2800" i="1" dirty="0">
                <a:solidFill>
                  <a:schemeClr val="tx1"/>
                </a:solidFill>
              </a:rPr>
              <a:t>が決定します！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B5417CF-EBDB-B912-8182-342D4D088DFD}"/>
              </a:ext>
            </a:extLst>
          </p:cNvPr>
          <p:cNvSpPr txBox="1"/>
          <p:nvPr/>
        </p:nvSpPr>
        <p:spPr>
          <a:xfrm>
            <a:off x="1362489" y="5565381"/>
            <a:ext cx="6419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u="sng" dirty="0">
                <a:solidFill>
                  <a:srgbClr val="7030A0"/>
                </a:solidFill>
              </a:rPr>
              <a:t>飛び入り参加も大歓迎です！みんなで楽しもう！</a:t>
            </a:r>
          </a:p>
        </p:txBody>
      </p:sp>
    </p:spTree>
    <p:extLst>
      <p:ext uri="{BB962C8B-B14F-4D97-AF65-F5344CB8AC3E}">
        <p14:creationId xmlns:p14="http://schemas.microsoft.com/office/powerpoint/2010/main" val="1891399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520</TotalTime>
  <Words>98</Words>
  <PresentationFormat>画面に合わせる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cp:lastPrinted>2025-10-22T02:32:06Z</cp:lastPrinted>
  <dcterms:created xsi:type="dcterms:W3CDTF">2024-10-08T23:37:29Z</dcterms:created>
  <dcterms:modified xsi:type="dcterms:W3CDTF">2025-12-18T08:17:38Z</dcterms:modified>
</cp:coreProperties>
</file>