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6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円卓でのマナーを知っていますか</a:t>
            </a:r>
          </a:p>
        </c:rich>
      </c:tx>
      <c:layout>
        <c:manualLayout>
          <c:xMode val="edge"/>
          <c:yMode val="edge"/>
          <c:x val="0.176118570041089"/>
          <c:y val="9.01458982648366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知っている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08BC-4CBC-BEDF-1BEE2957B177}"/>
              </c:ext>
            </c:extLst>
          </c:dPt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27-493B-B41A-EEA623E48B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少し知っている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39F-4B10-8972-2F28064FCEB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ほとんど知らない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2011-4840-9F99-FDA1A2412F24}"/>
              </c:ext>
            </c:extLst>
          </c:dPt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39F-4B10-8972-2F28064FCEB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全く知らない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2011-4840-9F99-FDA1A2412F24}"/>
              </c:ext>
            </c:extLst>
          </c:dPt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39F-4B10-8972-2F28064FCE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064949824"/>
        <c:axId val="1064949344"/>
      </c:barChart>
      <c:valAx>
        <c:axId val="10649493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64949824"/>
        <c:crosses val="autoZero"/>
        <c:crossBetween val="between"/>
      </c:valAx>
      <c:catAx>
        <c:axId val="1064949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6494934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07F31-A18D-409B-A6CA-63E7890DE7F4}" type="datetimeFigureOut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AA650-F5B8-47F4-9DF9-F3384DEE03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7258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ABFE-19FD-499B-8E56-0EFC4C5AAF9F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2ACA-EB89-4FF1-8CDD-3D2F43F7A9D1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04851-99B3-4FAF-BC49-9FC933E3D78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F2DD8-5A07-4E05-B055-357C952682D5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9DEA-8BBD-4B96-BF21-05D14468C15D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25296-D926-45B6-9A58-DED0DA9EBD3E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4077-D455-40B6-98DE-1852390CB04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464-96A6-48CE-9A86-A3C59138ABBF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2A8F-8154-49DC-9010-6F4CCBBD9BD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247C-B4D3-4D93-A037-018457C829A8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6B4C3-E180-406D-B553-421432F770C1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09848-416A-466B-A82F-6B2B02BB541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83E5DCE-3289-3810-477A-C57B31EA2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小波 3">
            <a:extLst>
              <a:ext uri="{FF2B5EF4-FFF2-40B4-BE49-F238E27FC236}">
                <a16:creationId xmlns:a16="http://schemas.microsoft.com/office/drawing/2014/main" id="{BE896990-1EAD-A856-D924-9F8DAAE92434}"/>
              </a:ext>
            </a:extLst>
          </p:cNvPr>
          <p:cNvSpPr/>
          <p:nvPr/>
        </p:nvSpPr>
        <p:spPr>
          <a:xfrm>
            <a:off x="913041" y="688372"/>
            <a:ext cx="7317917" cy="2494052"/>
          </a:xfrm>
          <a:prstGeom prst="doubleWave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/>
              <a:t>円卓マナーコース</a:t>
            </a:r>
            <a:endParaRPr kumimoji="1" lang="en-US" altLang="ja-JP" sz="5400" dirty="0"/>
          </a:p>
          <a:p>
            <a:pPr algn="ctr"/>
            <a:r>
              <a:rPr kumimoji="1" lang="ja-JP" altLang="en-US" sz="2800" dirty="0"/>
              <a:t>～中華料理を正しく楽しむ～</a:t>
            </a:r>
            <a:endParaRPr kumimoji="1" lang="en-US" altLang="ja-JP" sz="2800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6B48522-0614-BED7-F79D-1317AC7896AF}"/>
              </a:ext>
            </a:extLst>
          </p:cNvPr>
          <p:cNvSpPr txBox="1"/>
          <p:nvPr/>
        </p:nvSpPr>
        <p:spPr>
          <a:xfrm>
            <a:off x="3197265" y="6173272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中華料理専門店　花咲</a:t>
            </a:r>
            <a:endParaRPr kumimoji="1" lang="ja-JP" altLang="en-US" sz="2000" dirty="0">
              <a:solidFill>
                <a:srgbClr val="FF0000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8976CCFD-8FBF-61F2-D49D-D8118666F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19" y="3312847"/>
            <a:ext cx="2476846" cy="2705478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D392BE41-CDBC-2A95-4B50-2F732E375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885" y="3379531"/>
            <a:ext cx="2543530" cy="257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A98DEE3-5CB2-7C06-C320-81BF26C10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graphicFrame>
        <p:nvGraphicFramePr>
          <p:cNvPr id="12" name="グラフ 11">
            <a:extLst>
              <a:ext uri="{FF2B5EF4-FFF2-40B4-BE49-F238E27FC236}">
                <a16:creationId xmlns:a16="http://schemas.microsoft.com/office/drawing/2014/main" id="{DC985B14-AFDE-ED5C-6FE8-3AE93D8BFF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5415779"/>
              </p:ext>
            </p:extLst>
          </p:nvPr>
        </p:nvGraphicFramePr>
        <p:xfrm>
          <a:off x="363283" y="1550917"/>
          <a:ext cx="5010102" cy="3099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楕円 12">
            <a:extLst>
              <a:ext uri="{FF2B5EF4-FFF2-40B4-BE49-F238E27FC236}">
                <a16:creationId xmlns:a16="http://schemas.microsoft.com/office/drawing/2014/main" id="{5D96C168-6F5F-BFC8-71F7-9F58881F352F}"/>
              </a:ext>
            </a:extLst>
          </p:cNvPr>
          <p:cNvSpPr/>
          <p:nvPr/>
        </p:nvSpPr>
        <p:spPr>
          <a:xfrm>
            <a:off x="5465852" y="2357034"/>
            <a:ext cx="3314865" cy="1487185"/>
          </a:xfrm>
          <a:prstGeom prst="ellipse">
            <a:avLst/>
          </a:prstGeom>
          <a:solidFill>
            <a:srgbClr val="92D050"/>
          </a:solidFill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あまり</a:t>
            </a:r>
            <a:endParaRPr kumimoji="1" lang="en-US" altLang="ja-JP" sz="2400" dirty="0"/>
          </a:p>
          <a:p>
            <a:pPr algn="ctr"/>
            <a:r>
              <a:rPr kumimoji="1" lang="ja-JP" altLang="en-US" sz="2400" dirty="0"/>
              <a:t>知られていない</a:t>
            </a:r>
            <a:endParaRPr kumimoji="1" lang="en-US" altLang="ja-JP" sz="2400" dirty="0"/>
          </a:p>
        </p:txBody>
      </p:sp>
      <p:sp>
        <p:nvSpPr>
          <p:cNvPr id="16" name="スクロール: 横 15">
            <a:extLst>
              <a:ext uri="{FF2B5EF4-FFF2-40B4-BE49-F238E27FC236}">
                <a16:creationId xmlns:a16="http://schemas.microsoft.com/office/drawing/2014/main" id="{CBAAFC7D-D129-9409-7C2F-5929C6BFD274}"/>
              </a:ext>
            </a:extLst>
          </p:cNvPr>
          <p:cNvSpPr/>
          <p:nvPr/>
        </p:nvSpPr>
        <p:spPr>
          <a:xfrm>
            <a:off x="724731" y="5024507"/>
            <a:ext cx="7694537" cy="1487185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rgbClr val="FF0000"/>
                </a:solidFill>
              </a:rPr>
              <a:t>マナーを教えてほしい</a:t>
            </a:r>
            <a:r>
              <a:rPr kumimoji="1" lang="ja-JP" altLang="en-US" sz="2800" dirty="0"/>
              <a:t>という声が多数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41D29DB-D2AF-A815-94A2-9149106D1F97}"/>
              </a:ext>
            </a:extLst>
          </p:cNvPr>
          <p:cNvSpPr/>
          <p:nvPr/>
        </p:nvSpPr>
        <p:spPr>
          <a:xfrm>
            <a:off x="1168924" y="346308"/>
            <a:ext cx="6806151" cy="992947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顧客アンケート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3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1">
            <a:extLst>
              <a:ext uri="{FF2B5EF4-FFF2-40B4-BE49-F238E27FC236}">
                <a16:creationId xmlns:a16="http://schemas.microsoft.com/office/drawing/2014/main" id="{27BBF535-BB01-E2AF-FA4F-2CFE07CE8E21}"/>
              </a:ext>
            </a:extLst>
          </p:cNvPr>
          <p:cNvSpPr txBox="1">
            <a:spLocks/>
          </p:cNvSpPr>
          <p:nvPr/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pPr/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DCFFB29-577E-FF8F-EDA7-C19A681EBCE3}"/>
              </a:ext>
            </a:extLst>
          </p:cNvPr>
          <p:cNvSpPr/>
          <p:nvPr/>
        </p:nvSpPr>
        <p:spPr>
          <a:xfrm>
            <a:off x="1168925" y="346308"/>
            <a:ext cx="6806151" cy="992947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食事をしながら楽しく学ぶ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495D452-A270-0C81-E4D5-0A6DBB8BC0EA}"/>
              </a:ext>
            </a:extLst>
          </p:cNvPr>
          <p:cNvSpPr txBox="1"/>
          <p:nvPr/>
        </p:nvSpPr>
        <p:spPr>
          <a:xfrm>
            <a:off x="3475331" y="5221967"/>
            <a:ext cx="485902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800" b="1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基本：３，０００円／１名</a:t>
            </a:r>
            <a:endParaRPr kumimoji="1" lang="en-US" altLang="ja-JP" sz="2800" b="1" i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800" b="1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応用：５，０００円／１名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C533552C-D8D6-AC2A-0731-6D6537AB95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711416"/>
              </p:ext>
            </p:extLst>
          </p:nvPr>
        </p:nvGraphicFramePr>
        <p:xfrm>
          <a:off x="925168" y="2974170"/>
          <a:ext cx="7293664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1779">
                  <a:extLst>
                    <a:ext uri="{9D8B030D-6E8A-4147-A177-3AD203B41FA5}">
                      <a16:colId xmlns:a16="http://schemas.microsoft.com/office/drawing/2014/main" val="2419158239"/>
                    </a:ext>
                  </a:extLst>
                </a:gridCol>
                <a:gridCol w="5571885">
                  <a:extLst>
                    <a:ext uri="{9D8B030D-6E8A-4147-A177-3AD203B41FA5}">
                      <a16:colId xmlns:a16="http://schemas.microsoft.com/office/drawing/2014/main" val="784012405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pPr algn="l"/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基本講座</a:t>
                      </a:r>
                      <a:endParaRPr kumimoji="1" lang="en-US" altLang="ja-JP" sz="2800" b="0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内容例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料理を立って取らず、取り分けない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854366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回転台は時計回り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50337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円卓に自分の皿を置かない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3214450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200198C-0724-592B-D315-86B8CBE17490}"/>
              </a:ext>
            </a:extLst>
          </p:cNvPr>
          <p:cNvSpPr txBox="1"/>
          <p:nvPr/>
        </p:nvSpPr>
        <p:spPr>
          <a:xfrm>
            <a:off x="809647" y="5406632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２つのコース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B3C3B04-09E9-7BFD-8261-972D8EF37414}"/>
              </a:ext>
            </a:extLst>
          </p:cNvPr>
          <p:cNvSpPr txBox="1"/>
          <p:nvPr/>
        </p:nvSpPr>
        <p:spPr>
          <a:xfrm>
            <a:off x="2041635" y="1786958"/>
            <a:ext cx="506073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4000" u="sng" dirty="0">
                <a:solidFill>
                  <a:srgbClr val="00B050"/>
                </a:solidFill>
              </a:rPr>
              <a:t>食事付き</a:t>
            </a:r>
            <a:r>
              <a:rPr kumimoji="1" lang="ja-JP" altLang="en-US" sz="4000" dirty="0">
                <a:solidFill>
                  <a:srgbClr val="00B050"/>
                </a:solidFill>
              </a:rPr>
              <a:t>マナー講座</a:t>
            </a:r>
          </a:p>
        </p:txBody>
      </p:sp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702</TotalTime>
  <Words>83</Words>
  <PresentationFormat>画面に合わせる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</dc:creator>
  <dcterms:created xsi:type="dcterms:W3CDTF">2024-06-26T07:04:09Z</dcterms:created>
  <dcterms:modified xsi:type="dcterms:W3CDTF">2025-12-18T07:00:11Z</dcterms:modified>
</cp:coreProperties>
</file>