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99CC"/>
    <a:srgbClr val="FF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3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参加人数の推移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参加人数</c:v>
                </c:pt>
              </c:strCache>
            </c:strRef>
          </c:tx>
          <c:spPr>
            <a:ln w="28575" cap="sq">
              <a:solidFill>
                <a:schemeClr val="accent1"/>
              </a:solidFill>
              <a:miter lim="800000"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25400" cap="sq">
                <a:solidFill>
                  <a:schemeClr val="accent1"/>
                </a:solidFill>
                <a:miter lim="800000"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４回</c:v>
                </c:pt>
                <c:pt idx="1">
                  <c:v>５回</c:v>
                </c:pt>
                <c:pt idx="2">
                  <c:v>６回</c:v>
                </c:pt>
                <c:pt idx="3">
                  <c:v>７回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4402</c:v>
                </c:pt>
                <c:pt idx="1">
                  <c:v>7551</c:v>
                </c:pt>
                <c:pt idx="2">
                  <c:v>9685</c:v>
                </c:pt>
                <c:pt idx="3">
                  <c:v>10531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28A-427C-8365-421E397833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9250367"/>
        <c:axId val="1019249407"/>
      </c:lineChart>
      <c:catAx>
        <c:axId val="101925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19249407"/>
        <c:crosses val="autoZero"/>
        <c:auto val="1"/>
        <c:lblAlgn val="ctr"/>
        <c:lblOffset val="100"/>
        <c:noMultiLvlLbl val="0"/>
      </c:catAx>
      <c:valAx>
        <c:axId val="10192494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192503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平行四辺形 6">
            <a:extLst>
              <a:ext uri="{FF2B5EF4-FFF2-40B4-BE49-F238E27FC236}">
                <a16:creationId xmlns:a16="http://schemas.microsoft.com/office/drawing/2014/main" id="{3E11022C-65BD-C07C-2AC0-970480B245D6}"/>
              </a:ext>
            </a:extLst>
          </p:cNvPr>
          <p:cNvSpPr/>
          <p:nvPr/>
        </p:nvSpPr>
        <p:spPr>
          <a:xfrm>
            <a:off x="4397829" y="2554288"/>
            <a:ext cx="4187072" cy="819919"/>
          </a:xfrm>
          <a:prstGeom prst="parallelogram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第８回白沢市民マラソン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A00145E5-50CF-3CD7-44CC-8CE7EABC4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38" y="1182823"/>
            <a:ext cx="3486637" cy="356284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1696854" y="5156443"/>
            <a:ext cx="5750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ボランティア募集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A643D9BC-AC1D-A6BA-2074-D28E9CE43D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9461892"/>
              </p:ext>
            </p:extLst>
          </p:nvPr>
        </p:nvGraphicFramePr>
        <p:xfrm>
          <a:off x="609600" y="1417834"/>
          <a:ext cx="4825429" cy="3349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43467A1-615C-1ACF-7CFB-EDDE9DF2E5D5}"/>
              </a:ext>
            </a:extLst>
          </p:cNvPr>
          <p:cNvSpPr/>
          <p:nvPr/>
        </p:nvSpPr>
        <p:spPr>
          <a:xfrm>
            <a:off x="1528911" y="5044935"/>
            <a:ext cx="6086177" cy="1210234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00B0F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運営・サポートの評価が高く</a:t>
            </a:r>
            <a:endParaRPr kumimoji="1" lang="en-US" altLang="ja-JP" dirty="0">
              <a:solidFill>
                <a:srgbClr val="00B0F0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dirty="0">
                <a:solidFill>
                  <a:srgbClr val="00B0F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回を重ねるごとに参加ランナーが増えています</a:t>
            </a:r>
            <a:endParaRPr kumimoji="1" lang="en-US" altLang="ja-JP" dirty="0">
              <a:solidFill>
                <a:srgbClr val="00B0F0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20B27DF-FFB0-8657-D205-41FFC9BAC98A}"/>
              </a:ext>
            </a:extLst>
          </p:cNvPr>
          <p:cNvSpPr txBox="1"/>
          <p:nvPr/>
        </p:nvSpPr>
        <p:spPr>
          <a:xfrm>
            <a:off x="2586521" y="327757"/>
            <a:ext cx="39709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白沢市民マラソン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8FFA213-8495-ED9B-BBF8-772E29719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814" y="1657575"/>
            <a:ext cx="3019846" cy="261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3DCE787-D697-5DDD-77BD-851163F7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D3C5F4C-7903-F418-5BA2-72EAE3708331}"/>
              </a:ext>
            </a:extLst>
          </p:cNvPr>
          <p:cNvSpPr txBox="1"/>
          <p:nvPr/>
        </p:nvSpPr>
        <p:spPr>
          <a:xfrm>
            <a:off x="3006509" y="327757"/>
            <a:ext cx="3130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募集について</a:t>
            </a: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D37C5ECE-7786-7D56-08D9-018EE29206B2}"/>
              </a:ext>
            </a:extLst>
          </p:cNvPr>
          <p:cNvSpPr/>
          <p:nvPr/>
        </p:nvSpPr>
        <p:spPr>
          <a:xfrm>
            <a:off x="591043" y="3611259"/>
            <a:ext cx="2403566" cy="1527585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活動内容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82EA4AA-A206-4EA1-6253-832180824BA5}"/>
              </a:ext>
            </a:extLst>
          </p:cNvPr>
          <p:cNvSpPr txBox="1"/>
          <p:nvPr/>
        </p:nvSpPr>
        <p:spPr>
          <a:xfrm>
            <a:off x="3498629" y="3682283"/>
            <a:ext cx="21467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0070C0"/>
                </a:solidFill>
                <a:latin typeface="+mn-ea"/>
              </a:rPr>
              <a:t>受付</a:t>
            </a:r>
            <a:endParaRPr kumimoji="1" lang="en-US" altLang="ja-JP" sz="2800" dirty="0">
              <a:solidFill>
                <a:srgbClr val="0070C0"/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0070C0"/>
                </a:solidFill>
                <a:latin typeface="+mn-ea"/>
              </a:rPr>
              <a:t>コース整理</a:t>
            </a:r>
            <a:endParaRPr kumimoji="1" lang="en-US" altLang="ja-JP" sz="2800" dirty="0">
              <a:solidFill>
                <a:srgbClr val="0070C0"/>
              </a:solidFill>
              <a:latin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0070C0"/>
                </a:solidFill>
                <a:latin typeface="+mn-ea"/>
              </a:rPr>
              <a:t>給水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E1FF28E1-3A37-C75B-3317-334FD3557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479101"/>
              </p:ext>
            </p:extLst>
          </p:nvPr>
        </p:nvGraphicFramePr>
        <p:xfrm>
          <a:off x="2347595" y="1566483"/>
          <a:ext cx="4448811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668">
                  <a:extLst>
                    <a:ext uri="{9D8B030D-6E8A-4147-A177-3AD203B41FA5}">
                      <a16:colId xmlns:a16="http://schemas.microsoft.com/office/drawing/2014/main" val="2646164610"/>
                    </a:ext>
                  </a:extLst>
                </a:gridCol>
                <a:gridCol w="3172143">
                  <a:extLst>
                    <a:ext uri="{9D8B030D-6E8A-4147-A177-3AD203B41FA5}">
                      <a16:colId xmlns:a16="http://schemas.microsoft.com/office/drawing/2014/main" val="155416900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募集要項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9479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>
                          <a:latin typeface="+mn-ea"/>
                          <a:ea typeface="+mn-ea"/>
                        </a:rPr>
                        <a:t>活動日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0">
                          <a:latin typeface="+mn-ea"/>
                          <a:ea typeface="+mn-ea"/>
                        </a:rPr>
                        <a:t>５月</a:t>
                      </a:r>
                      <a:r>
                        <a:rPr kumimoji="1" lang="ja-JP" altLang="en-US" sz="2000" b="0" dirty="0">
                          <a:latin typeface="+mn-ea"/>
                          <a:ea typeface="+mn-ea"/>
                        </a:rPr>
                        <a:t>１７日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36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>
                          <a:latin typeface="+mn-ea"/>
                          <a:ea typeface="+mn-ea"/>
                        </a:rPr>
                        <a:t>募集人数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0" dirty="0">
                          <a:latin typeface="+mn-ea"/>
                          <a:ea typeface="+mn-ea"/>
                        </a:rPr>
                        <a:t>５０名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5601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>
                          <a:latin typeface="+mn-ea"/>
                          <a:ea typeface="+mn-ea"/>
                        </a:rPr>
                        <a:t>支給品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b="0" dirty="0">
                          <a:latin typeface="+mn-ea"/>
                          <a:ea typeface="+mn-ea"/>
                        </a:rPr>
                        <a:t>ボランティアスタッフＴシャツ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49675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D17E4D0-09D3-8357-3FA0-2A939D894B15}"/>
              </a:ext>
            </a:extLst>
          </p:cNvPr>
          <p:cNvSpPr txBox="1"/>
          <p:nvPr/>
        </p:nvSpPr>
        <p:spPr>
          <a:xfrm>
            <a:off x="1354613" y="5580186"/>
            <a:ext cx="6434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latin typeface="+mn-ea"/>
              </a:rPr>
              <a:t>詳細は</a:t>
            </a:r>
            <a:r>
              <a:rPr kumimoji="1" lang="ja-JP" altLang="en-US" sz="2800" u="sng" dirty="0">
                <a:solidFill>
                  <a:srgbClr val="FF0000"/>
                </a:solidFill>
                <a:latin typeface="+mn-ea"/>
              </a:rPr>
              <a:t>大会ホームページ</a:t>
            </a:r>
            <a:r>
              <a:rPr kumimoji="1" lang="ja-JP" altLang="en-US" sz="2800" dirty="0">
                <a:latin typeface="+mn-ea"/>
              </a:rPr>
              <a:t>をごらんください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CD70EECC-E86E-626A-BDD7-E910CDA14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452" y="3488831"/>
            <a:ext cx="2314898" cy="177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781</TotalTime>
  <Words>65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2025-12-16T07:50:09Z</dcterms:modified>
</cp:coreProperties>
</file>