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57452575814497"/>
          <c:y val="9.9051735969203025E-2"/>
          <c:w val="0.52990683983013376"/>
          <c:h val="0.84491796143706077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9B-4BB9-B92C-A604500B2B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0E9-4D60-A082-2969A1A848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0E9-4D60-A082-2969A1A848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0E9-4D60-A082-2969A1A848D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0E9-4D60-A082-2969A1A848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自転車</c:v>
                </c:pt>
                <c:pt idx="1">
                  <c:v>電車</c:v>
                </c:pt>
                <c:pt idx="2">
                  <c:v>家族の車</c:v>
                </c:pt>
                <c:pt idx="3">
                  <c:v>バス</c:v>
                </c:pt>
                <c:pt idx="4">
                  <c:v>徒歩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1209</c:v>
                </c:pt>
                <c:pt idx="1">
                  <c:v>1036</c:v>
                </c:pt>
                <c:pt idx="2">
                  <c:v>388</c:v>
                </c:pt>
                <c:pt idx="3">
                  <c:v>367</c:v>
                </c:pt>
                <c:pt idx="4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9B-4BB9-B92C-A604500B2B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4228467807638765"/>
          <c:y val="0.34040843747435101"/>
          <c:w val="0.22508048677258743"/>
          <c:h val="0.474280841801915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3764D-9877-48EC-BCEA-4E3E8C5649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6919-DEC5-42E7-975B-636F3AB8C01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3869-0829-4F1F-8784-50F6E5D9E7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DBA-C732-403A-A0B0-3456F46E2D9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4CAC-0A7F-4233-9401-65EEA0C2523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B5173-873D-44D8-966B-B3CA50431F9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34DB-CE92-41E9-8540-C0536612D55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0681-2948-4503-AC03-2D62117B451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45551-3A3B-4127-94CB-E2DFF076D9E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0B11-609E-48D2-9D06-177BF1B9134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2BB4-A6BE-4052-888E-F247C9E79C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9797-0399-4D69-93D9-6AFB0F96685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>
                <a:solidFill>
                  <a:schemeClr val="bg1"/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52C40DE-2404-3B92-F00F-DF11B3B56A18}"/>
              </a:ext>
            </a:extLst>
          </p:cNvPr>
          <p:cNvSpPr/>
          <p:nvPr userDrawn="1"/>
        </p:nvSpPr>
        <p:spPr>
          <a:xfrm>
            <a:off x="3577978" y="6277303"/>
            <a:ext cx="19880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生活指導部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1F0C8F5-DAA1-1833-BE58-A165BD3C44A4}"/>
              </a:ext>
            </a:extLst>
          </p:cNvPr>
          <p:cNvSpPr txBox="1"/>
          <p:nvPr/>
        </p:nvSpPr>
        <p:spPr>
          <a:xfrm>
            <a:off x="1041962" y="2519531"/>
            <a:ext cx="706007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66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自転車の安全運転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8E89BD1-57DC-A2F6-645F-7D9C67A6F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480" y="4036794"/>
            <a:ext cx="2543530" cy="2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角形 2">
            <a:extLst>
              <a:ext uri="{FF2B5EF4-FFF2-40B4-BE49-F238E27FC236}">
                <a16:creationId xmlns:a16="http://schemas.microsoft.com/office/drawing/2014/main" id="{8C9FA5EA-CC2E-8B22-D589-5077F449AC8B}"/>
              </a:ext>
            </a:extLst>
          </p:cNvPr>
          <p:cNvSpPr/>
          <p:nvPr/>
        </p:nvSpPr>
        <p:spPr>
          <a:xfrm>
            <a:off x="1428280" y="275010"/>
            <a:ext cx="6287440" cy="941143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0070C0"/>
                </a:solidFill>
                <a:latin typeface="+mn-ea"/>
              </a:rPr>
              <a:t>通学手段は？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D065391-B278-2FE5-C926-E99451F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ED14F12D-4456-831B-4345-46921AA65A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9234396"/>
              </p:ext>
            </p:extLst>
          </p:nvPr>
        </p:nvGraphicFramePr>
        <p:xfrm>
          <a:off x="168036" y="1504857"/>
          <a:ext cx="4205660" cy="2637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星: 12 pt 6">
            <a:extLst>
              <a:ext uri="{FF2B5EF4-FFF2-40B4-BE49-F238E27FC236}">
                <a16:creationId xmlns:a16="http://schemas.microsoft.com/office/drawing/2014/main" id="{483F573E-5E31-4C42-F871-3FDFAE70DE55}"/>
              </a:ext>
            </a:extLst>
          </p:cNvPr>
          <p:cNvSpPr/>
          <p:nvPr/>
        </p:nvSpPr>
        <p:spPr>
          <a:xfrm>
            <a:off x="4770306" y="1799708"/>
            <a:ext cx="3909060" cy="2047960"/>
          </a:xfrm>
          <a:prstGeom prst="star12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chemeClr val="tx1"/>
                </a:solidFill>
              </a:rPr>
              <a:t>自転車通学が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</a:rPr>
              <a:t>最も多い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D77BA21-F32F-EC7C-4FD8-B6C25CFEB2B3}"/>
              </a:ext>
            </a:extLst>
          </p:cNvPr>
          <p:cNvSpPr txBox="1"/>
          <p:nvPr/>
        </p:nvSpPr>
        <p:spPr>
          <a:xfrm>
            <a:off x="2633007" y="429608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自転車は</a:t>
            </a:r>
            <a:r>
              <a:rPr kumimoji="1" lang="ja-JP" altLang="en-US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「車」の仲間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417BF21-0221-AFD7-1AEF-582FC75EC8BA}"/>
              </a:ext>
            </a:extLst>
          </p:cNvPr>
          <p:cNvSpPr/>
          <p:nvPr/>
        </p:nvSpPr>
        <p:spPr>
          <a:xfrm>
            <a:off x="691468" y="5208226"/>
            <a:ext cx="7761065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ルールを守って安全運転を心掛けましょう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2A98CA-6603-11E2-0469-44CEDEF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4DA9770-94F8-408A-9430-A30512346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480224"/>
              </p:ext>
            </p:extLst>
          </p:nvPr>
        </p:nvGraphicFramePr>
        <p:xfrm>
          <a:off x="2709827" y="1822110"/>
          <a:ext cx="5558473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668">
                  <a:extLst>
                    <a:ext uri="{9D8B030D-6E8A-4147-A177-3AD203B41FA5}">
                      <a16:colId xmlns:a16="http://schemas.microsoft.com/office/drawing/2014/main" val="894444801"/>
                    </a:ext>
                  </a:extLst>
                </a:gridCol>
                <a:gridCol w="4535805">
                  <a:extLst>
                    <a:ext uri="{9D8B030D-6E8A-4147-A177-3AD203B41FA5}">
                      <a16:colId xmlns:a16="http://schemas.microsoft.com/office/drawing/2014/main" val="205256289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ポイント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762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66857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購入時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安全性を</a:t>
                      </a:r>
                      <a:r>
                        <a:rPr kumimoji="1" lang="ja-JP" altLang="en-US" sz="2000" b="0">
                          <a:solidFill>
                            <a:schemeClr val="tx1"/>
                          </a:solidFill>
                        </a:rPr>
                        <a:t>示すマークが付いた</a:t>
                      </a:r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ものを選ぶ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864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自分の頭のサイズに合ったものを選ぶ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279400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着用時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あごひもをきちんと締める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60051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</a:rPr>
                        <a:t>正しい角度で着用する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389421"/>
                  </a:ext>
                </a:extLst>
              </a:tr>
            </a:tbl>
          </a:graphicData>
        </a:graphic>
      </p:graphicFrame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53A3881-1A37-C879-7308-3F454C3B12FC}"/>
              </a:ext>
            </a:extLst>
          </p:cNvPr>
          <p:cNvSpPr/>
          <p:nvPr/>
        </p:nvSpPr>
        <p:spPr>
          <a:xfrm>
            <a:off x="745072" y="4409268"/>
            <a:ext cx="6467747" cy="1425125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chemeClr val="tx1"/>
                </a:solidFill>
              </a:rPr>
              <a:t>暑い日でもかぶりましょう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chemeClr val="tx1"/>
                </a:solidFill>
              </a:rPr>
              <a:t>使用推奨期間を超えたら交換を検討</a:t>
            </a:r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3" name="六角形 2">
            <a:extLst>
              <a:ext uri="{FF2B5EF4-FFF2-40B4-BE49-F238E27FC236}">
                <a16:creationId xmlns:a16="http://schemas.microsoft.com/office/drawing/2014/main" id="{D06ACC27-5025-EE25-5130-EAB3D521D95C}"/>
              </a:ext>
            </a:extLst>
          </p:cNvPr>
          <p:cNvSpPr/>
          <p:nvPr/>
        </p:nvSpPr>
        <p:spPr>
          <a:xfrm>
            <a:off x="1428280" y="275010"/>
            <a:ext cx="6287440" cy="941143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0070C0"/>
                </a:solidFill>
                <a:latin typeface="+mn-ea"/>
              </a:rPr>
              <a:t>ヘルメットを正しく着用しよう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7E40DBA-92E7-A2EE-CEAC-C86202009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94" y="1850412"/>
            <a:ext cx="1857634" cy="195289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F856677-D5EB-6F70-CEAF-DCDDB495F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36" y="4293908"/>
            <a:ext cx="2248214" cy="15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角形 1">
            <a:extLst>
              <a:ext uri="{FF2B5EF4-FFF2-40B4-BE49-F238E27FC236}">
                <a16:creationId xmlns:a16="http://schemas.microsoft.com/office/drawing/2014/main" id="{8D175689-3D18-C7B1-6F43-4BB4E70F191C}"/>
              </a:ext>
            </a:extLst>
          </p:cNvPr>
          <p:cNvSpPr/>
          <p:nvPr/>
        </p:nvSpPr>
        <p:spPr>
          <a:xfrm>
            <a:off x="1428280" y="275010"/>
            <a:ext cx="6287440" cy="941143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0070C0"/>
                </a:solidFill>
                <a:latin typeface="+mn-ea"/>
              </a:rPr>
              <a:t>交通ルールをおさらい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875DE4C-E086-1231-C367-E6535BA3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F1C64D8-6B08-EE0B-20F7-4E716514E668}"/>
              </a:ext>
            </a:extLst>
          </p:cNvPr>
          <p:cNvSpPr/>
          <p:nvPr/>
        </p:nvSpPr>
        <p:spPr>
          <a:xfrm>
            <a:off x="578143" y="1707889"/>
            <a:ext cx="4786366" cy="1127775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車道通行の原則</a:t>
            </a:r>
            <a:endParaRPr kumimoji="1" lang="en-US" altLang="ja-JP" sz="2800" dirty="0">
              <a:solidFill>
                <a:srgbClr val="7030A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歩道は例外・歩行者優先</a:t>
            </a:r>
          </a:p>
        </p:txBody>
      </p:sp>
      <p:sp>
        <p:nvSpPr>
          <p:cNvPr id="7" name="フローチャート: 処理 6">
            <a:extLst>
              <a:ext uri="{FF2B5EF4-FFF2-40B4-BE49-F238E27FC236}">
                <a16:creationId xmlns:a16="http://schemas.microsoft.com/office/drawing/2014/main" id="{5231AF0B-9039-3F56-29BD-281378AB74D9}"/>
              </a:ext>
            </a:extLst>
          </p:cNvPr>
          <p:cNvSpPr/>
          <p:nvPr/>
        </p:nvSpPr>
        <p:spPr>
          <a:xfrm>
            <a:off x="2178817" y="3231889"/>
            <a:ext cx="4786366" cy="1127775"/>
          </a:xfrm>
          <a:prstGeom prst="flowChartProcess">
            <a:avLst/>
          </a:prstGeom>
          <a:solidFill>
            <a:srgbClr val="CC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信号・一時停止は必ず守る</a:t>
            </a:r>
            <a:endParaRPr kumimoji="1" lang="en-US" altLang="ja-JP" sz="2800" dirty="0">
              <a:solidFill>
                <a:srgbClr val="7030A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車両という意識を持つこと</a:t>
            </a:r>
          </a:p>
        </p:txBody>
      </p:sp>
      <p:sp>
        <p:nvSpPr>
          <p:cNvPr id="8" name="平行四辺形 7">
            <a:extLst>
              <a:ext uri="{FF2B5EF4-FFF2-40B4-BE49-F238E27FC236}">
                <a16:creationId xmlns:a16="http://schemas.microsoft.com/office/drawing/2014/main" id="{4B1219ED-F2DD-DD5D-F5BD-6B9BA8EE3A26}"/>
              </a:ext>
            </a:extLst>
          </p:cNvPr>
          <p:cNvSpPr/>
          <p:nvPr/>
        </p:nvSpPr>
        <p:spPr>
          <a:xfrm>
            <a:off x="3728984" y="4755889"/>
            <a:ext cx="4786366" cy="1127775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夜はライトを点灯</a:t>
            </a:r>
            <a:endParaRPr kumimoji="1" lang="en-US" altLang="ja-JP" sz="2800" dirty="0">
              <a:solidFill>
                <a:srgbClr val="7030A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無灯火は</a:t>
            </a:r>
            <a:r>
              <a:rPr kumimoji="1" lang="zh-TW" altLang="en-US" sz="2000" dirty="0">
                <a:solidFill>
                  <a:schemeClr val="tx1"/>
                </a:solidFill>
              </a:rPr>
              <a:t>道路交通法違反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677</TotalTime>
  <Words>122</Words>
  <PresentationFormat>画面に合わせる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2025-12-18T07:56:52Z</dcterms:modified>
</cp:coreProperties>
</file>