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9966"/>
    <a:srgbClr val="FFCCCC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sz="1862" b="0" i="0" u="none" strike="noStrike" baseline="0" dirty="0"/>
              <a:t>情報共有や業務連携における課題は？</a:t>
            </a:r>
            <a:endParaRPr lang="ja-JP" alt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 alt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967654136363857E-2"/>
          <c:y val="0.1681028343540806"/>
          <c:w val="0.81964171032169364"/>
          <c:h val="0.661281728847680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情報の漏れや重複</c:v>
                </c:pt>
                <c:pt idx="1">
                  <c:v>ファイルの共有</c:v>
                </c:pt>
                <c:pt idx="2">
                  <c:v>部門連携不足</c:v>
                </c:pt>
                <c:pt idx="3">
                  <c:v>リモート時の対話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336</c:v>
                </c:pt>
                <c:pt idx="1">
                  <c:v>248</c:v>
                </c:pt>
                <c:pt idx="2">
                  <c:v>220</c:v>
                </c:pt>
                <c:pt idx="3">
                  <c:v>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0C-4B7B-92CC-64A78D89F2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59760335"/>
        <c:axId val="459772815"/>
      </c:barChart>
      <c:catAx>
        <c:axId val="4597603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459772815"/>
        <c:crosses val="autoZero"/>
        <c:auto val="1"/>
        <c:lblAlgn val="ctr"/>
        <c:lblOffset val="100"/>
        <c:noMultiLvlLbl val="0"/>
      </c:catAx>
      <c:valAx>
        <c:axId val="459772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4597603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AD82471-C133-4C50-AEAB-BDA87BAC773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003A-96E9-46F3-BE1D-101C4A2EC7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ja-JP" altLang="en-US" smtClean="0"/>
            </a:lvl1pPr>
          </a:lstStyle>
          <a:p>
            <a:fld id="{2F3903E3-D9FF-41D9-B5B6-2EB7CE6C982D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2CD1-1E87-4F57-BC46-C62E6AAA68DA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BB24D-AA03-49F3-8BC1-C00CC4AB9E7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DE611-09E3-4251-9D0C-EDDEC46D977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3F3D6-5F50-429A-AB58-480291C148B9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3EE4-4855-49D2-B0E8-B23F257EA17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F8164-C299-48CF-B7EC-74B759B2809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2540-A5BB-4FD0-A1E1-066149764250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BBBDE-C9C0-48D0-A81E-F27D8C948916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80E19-DE72-403A-9F9C-AD8C45FB60C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58312-11E1-47F1-BA5B-034CDD22926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2EC5F-5EF5-4C27-8DE6-790E05456939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mtClean="0"/>
            </a:lvl1pPr>
          </a:lstStyle>
          <a:p>
            <a:fld id="{2F3903E3-D9FF-41D9-B5B6-2EB7CE6C982D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7" name="正方形/長方形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BE92AF1-36A4-1548-F076-5859644E9EFD}"/>
              </a:ext>
            </a:extLst>
          </p:cNvPr>
          <p:cNvSpPr/>
          <p:nvPr userDrawn="1"/>
        </p:nvSpPr>
        <p:spPr>
          <a:xfrm>
            <a:off x="7021902" y="138677"/>
            <a:ext cx="1966703" cy="45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/>
              <a:t>株式会社アカニシ</a:t>
            </a:r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F49CE89-E66D-2737-87F9-E1283EA5F74C}"/>
              </a:ext>
            </a:extLst>
          </p:cNvPr>
          <p:cNvSpPr/>
          <p:nvPr/>
        </p:nvSpPr>
        <p:spPr>
          <a:xfrm>
            <a:off x="832034" y="867911"/>
            <a:ext cx="74799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6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グループウエア導入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5BF585B-FFB9-4816-E961-A6C718589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391" y="3317943"/>
            <a:ext cx="5325218" cy="2943636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F7B4256C-EBAF-7BF3-805F-221B4EF57E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339" y="2068240"/>
            <a:ext cx="3191320" cy="202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9B5BB58-A503-2CA7-E16F-34B2F714DD81}"/>
              </a:ext>
            </a:extLst>
          </p:cNvPr>
          <p:cNvSpPr txBox="1"/>
          <p:nvPr/>
        </p:nvSpPr>
        <p:spPr>
          <a:xfrm>
            <a:off x="349359" y="358346"/>
            <a:ext cx="54232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solidFill>
                  <a:srgbClr val="0070C0"/>
                </a:solidFill>
              </a:rPr>
              <a:t>グループウエアとは？</a:t>
            </a: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0E0E85F0-4884-85EB-8D78-E63779A1FA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758544"/>
              </p:ext>
            </p:extLst>
          </p:nvPr>
        </p:nvGraphicFramePr>
        <p:xfrm>
          <a:off x="803366" y="2115647"/>
          <a:ext cx="7537268" cy="3126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8C9F9A9-9CD2-0404-8696-61130D37A3D2}"/>
              </a:ext>
            </a:extLst>
          </p:cNvPr>
          <p:cNvSpPr txBox="1"/>
          <p:nvPr/>
        </p:nvSpPr>
        <p:spPr>
          <a:xfrm>
            <a:off x="1457206" y="1318146"/>
            <a:ext cx="6229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600" dirty="0">
                <a:solidFill>
                  <a:srgbClr val="FF0000"/>
                </a:solidFill>
              </a:rPr>
              <a:t>業務効率化</a:t>
            </a:r>
            <a:r>
              <a:rPr lang="ja-JP" altLang="en-US" sz="3600" dirty="0"/>
              <a:t>を目的としたツール</a:t>
            </a:r>
            <a:endParaRPr kumimoji="1" lang="ja-JP" altLang="en-US" sz="3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496AD5E-90C3-9DF0-0D16-100B6C132BBC}"/>
              </a:ext>
            </a:extLst>
          </p:cNvPr>
          <p:cNvSpPr txBox="1"/>
          <p:nvPr/>
        </p:nvSpPr>
        <p:spPr>
          <a:xfrm>
            <a:off x="4572000" y="5409860"/>
            <a:ext cx="41873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solidFill>
                  <a:srgbClr val="FFFF99"/>
                </a:solidFill>
              </a:rPr>
              <a:t>スケジュールやファイル共有</a:t>
            </a:r>
            <a:endParaRPr kumimoji="1" lang="en-US" altLang="ja-JP" sz="2400" dirty="0">
              <a:solidFill>
                <a:srgbClr val="FFFF9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solidFill>
                  <a:srgbClr val="FFFF99"/>
                </a:solidFill>
              </a:rPr>
              <a:t>タスク管理</a:t>
            </a:r>
            <a:endParaRPr kumimoji="1" lang="en-US" altLang="ja-JP" sz="2400" dirty="0">
              <a:solidFill>
                <a:srgbClr val="FFFF9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solidFill>
                  <a:srgbClr val="FFFF99"/>
                </a:solidFill>
              </a:rPr>
              <a:t>掲示板やチャット機能</a:t>
            </a:r>
          </a:p>
        </p:txBody>
      </p:sp>
      <p:sp>
        <p:nvSpPr>
          <p:cNvPr id="13" name="吹き出し: 右矢印 12">
            <a:extLst>
              <a:ext uri="{FF2B5EF4-FFF2-40B4-BE49-F238E27FC236}">
                <a16:creationId xmlns:a16="http://schemas.microsoft.com/office/drawing/2014/main" id="{588CA124-EE04-B77B-7D19-EEE4166F8C1A}"/>
              </a:ext>
            </a:extLst>
          </p:cNvPr>
          <p:cNvSpPr/>
          <p:nvPr/>
        </p:nvSpPr>
        <p:spPr>
          <a:xfrm>
            <a:off x="626849" y="5471415"/>
            <a:ext cx="3776475" cy="1077218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8354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機能一例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8AB82C4-1823-4C61-4935-8C507C52A644}"/>
              </a:ext>
            </a:extLst>
          </p:cNvPr>
          <p:cNvSpPr txBox="1"/>
          <p:nvPr/>
        </p:nvSpPr>
        <p:spPr>
          <a:xfrm>
            <a:off x="349359" y="358346"/>
            <a:ext cx="34163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solidFill>
                  <a:srgbClr val="0070C0"/>
                </a:solidFill>
              </a:rPr>
              <a:t>サービス比較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277FF1B-5916-DC22-FE95-058FCFF4B2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492671"/>
              </p:ext>
            </p:extLst>
          </p:nvPr>
        </p:nvGraphicFramePr>
        <p:xfrm>
          <a:off x="603407" y="3146609"/>
          <a:ext cx="7937184" cy="2744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0205">
                  <a:extLst>
                    <a:ext uri="{9D8B030D-6E8A-4147-A177-3AD203B41FA5}">
                      <a16:colId xmlns:a16="http://schemas.microsoft.com/office/drawing/2014/main" val="1390951002"/>
                    </a:ext>
                  </a:extLst>
                </a:gridCol>
                <a:gridCol w="1648143">
                  <a:extLst>
                    <a:ext uri="{9D8B030D-6E8A-4147-A177-3AD203B41FA5}">
                      <a16:colId xmlns:a16="http://schemas.microsoft.com/office/drawing/2014/main" val="2536704534"/>
                    </a:ext>
                  </a:extLst>
                </a:gridCol>
                <a:gridCol w="1648143">
                  <a:extLst>
                    <a:ext uri="{9D8B030D-6E8A-4147-A177-3AD203B41FA5}">
                      <a16:colId xmlns:a16="http://schemas.microsoft.com/office/drawing/2014/main" val="21144314"/>
                    </a:ext>
                  </a:extLst>
                </a:gridCol>
                <a:gridCol w="3000693">
                  <a:extLst>
                    <a:ext uri="{9D8B030D-6E8A-4147-A177-3AD203B41FA5}">
                      <a16:colId xmlns:a16="http://schemas.microsoft.com/office/drawing/2014/main" val="2571638054"/>
                    </a:ext>
                  </a:extLst>
                </a:gridCol>
              </a:tblGrid>
              <a:tr h="490132">
                <a:tc gridSpan="4"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各社比較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4808754"/>
                  </a:ext>
                </a:extLst>
              </a:tr>
              <a:tr h="49013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サービス名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月額／</a:t>
                      </a:r>
                      <a:r>
                        <a:rPr kumimoji="1" lang="en-US" altLang="ja-JP" sz="2400" dirty="0"/>
                        <a:t>1</a:t>
                      </a:r>
                      <a:r>
                        <a:rPr kumimoji="1" lang="ja-JP" altLang="en-US" sz="2400" dirty="0"/>
                        <a:t>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容量／</a:t>
                      </a:r>
                      <a:r>
                        <a:rPr kumimoji="1" lang="en-US" altLang="ja-JP" sz="2400" dirty="0"/>
                        <a:t>1</a:t>
                      </a:r>
                      <a:r>
                        <a:rPr kumimoji="1" lang="ja-JP" altLang="en-US" sz="2400" dirty="0"/>
                        <a:t>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特徴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6059"/>
                  </a:ext>
                </a:extLst>
              </a:tr>
              <a:tr h="88223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/>
                        <a:t>WORK24</a:t>
                      </a:r>
                      <a:endParaRPr kumimoji="1" lang="ja-JP" altLang="en-US" sz="2400" dirty="0"/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○</a:t>
                      </a:r>
                      <a:endParaRPr kumimoji="1" lang="en-US" altLang="ja-JP" sz="2400" dirty="0"/>
                    </a:p>
                    <a:p>
                      <a:pPr algn="ctr"/>
                      <a:r>
                        <a:rPr kumimoji="1" lang="en-US" altLang="ja-JP" sz="2400" dirty="0"/>
                        <a:t>450</a:t>
                      </a:r>
                      <a:r>
                        <a:rPr kumimoji="1" lang="ja-JP" altLang="en-US" sz="2400" dirty="0"/>
                        <a:t>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△</a:t>
                      </a:r>
                      <a:endParaRPr kumimoji="1" lang="en-US" altLang="ja-JP" sz="2400" dirty="0"/>
                    </a:p>
                    <a:p>
                      <a:pPr algn="ctr"/>
                      <a:r>
                        <a:rPr kumimoji="1" lang="en-US" altLang="ja-JP" sz="2400" dirty="0"/>
                        <a:t>10GB</a:t>
                      </a:r>
                      <a:endParaRPr kumimoji="1" lang="ja-JP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分かりやすい構造で</a:t>
                      </a:r>
                      <a:endParaRPr kumimoji="1" lang="en-US" altLang="ja-JP" sz="2400" dirty="0"/>
                    </a:p>
                    <a:p>
                      <a:pPr algn="ctr"/>
                      <a:r>
                        <a:rPr kumimoji="1" lang="ja-JP" altLang="en-US" sz="2400" dirty="0"/>
                        <a:t>誰でも使いやすい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494536"/>
                  </a:ext>
                </a:extLst>
              </a:tr>
              <a:tr h="88223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/>
                        <a:t>FITJOB</a:t>
                      </a:r>
                      <a:endParaRPr kumimoji="1" lang="ja-JP" altLang="en-US" sz="2400" dirty="0"/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△</a:t>
                      </a:r>
                      <a:endParaRPr kumimoji="1" lang="en-US" altLang="ja-JP" sz="2400" dirty="0"/>
                    </a:p>
                    <a:p>
                      <a:pPr algn="ctr"/>
                      <a:r>
                        <a:rPr kumimoji="1" lang="en-US" altLang="ja-JP" sz="2400" dirty="0"/>
                        <a:t>800</a:t>
                      </a:r>
                      <a:r>
                        <a:rPr kumimoji="1" lang="ja-JP" altLang="en-US" sz="2400" dirty="0"/>
                        <a:t>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○</a:t>
                      </a:r>
                      <a:endParaRPr kumimoji="1" lang="en-US" altLang="ja-JP" sz="2400" dirty="0"/>
                    </a:p>
                    <a:p>
                      <a:pPr algn="ctr"/>
                      <a:r>
                        <a:rPr kumimoji="1" lang="en-US" altLang="ja-JP" sz="2400" dirty="0"/>
                        <a:t>30GB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多くの機能と高い</a:t>
                      </a:r>
                      <a:endParaRPr kumimoji="1" lang="en-US" altLang="ja-JP" sz="24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セキュリティーが魅力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034634"/>
                  </a:ext>
                </a:extLst>
              </a:tr>
            </a:tbl>
          </a:graphicData>
        </a:graphic>
      </p:graphicFrame>
      <p:sp>
        <p:nvSpPr>
          <p:cNvPr id="4" name="四角形: 角度付き 3">
            <a:extLst>
              <a:ext uri="{FF2B5EF4-FFF2-40B4-BE49-F238E27FC236}">
                <a16:creationId xmlns:a16="http://schemas.microsoft.com/office/drawing/2014/main" id="{384DD3D4-2205-042D-1D75-39ABD97B5964}"/>
              </a:ext>
            </a:extLst>
          </p:cNvPr>
          <p:cNvSpPr/>
          <p:nvPr/>
        </p:nvSpPr>
        <p:spPr>
          <a:xfrm>
            <a:off x="830605" y="1609387"/>
            <a:ext cx="7482789" cy="1055622"/>
          </a:xfrm>
          <a:prstGeom prst="bevel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いずれもトライアル可能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32676CA-3C3D-87B0-97A0-6C3FE036256A}"/>
              </a:ext>
            </a:extLst>
          </p:cNvPr>
          <p:cNvSpPr txBox="1"/>
          <p:nvPr/>
        </p:nvSpPr>
        <p:spPr>
          <a:xfrm>
            <a:off x="349359" y="358346"/>
            <a:ext cx="3440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solidFill>
                  <a:schemeClr val="accent1"/>
                </a:solidFill>
              </a:rPr>
              <a:t>導入に向けて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B98108EA-A695-924D-07BA-578055E53AAA}"/>
              </a:ext>
            </a:extLst>
          </p:cNvPr>
          <p:cNvSpPr/>
          <p:nvPr/>
        </p:nvSpPr>
        <p:spPr>
          <a:xfrm>
            <a:off x="589989" y="1405561"/>
            <a:ext cx="7964022" cy="2121409"/>
          </a:xfrm>
          <a:prstGeom prst="roundRect">
            <a:avLst/>
          </a:prstGeom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希望部署による</a:t>
            </a:r>
            <a:r>
              <a:rPr kumimoji="1" lang="ja-JP" altLang="en-US" sz="4000" b="1" u="sng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試験導入</a:t>
            </a:r>
            <a:r>
              <a:rPr kumimoji="1" lang="ja-JP" altLang="en-US" sz="40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で</a:t>
            </a:r>
            <a:endParaRPr kumimoji="1" lang="en-US" altLang="ja-JP" sz="40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40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効果を検証</a:t>
            </a:r>
            <a:endParaRPr kumimoji="1" lang="en-US" altLang="ja-JP" sz="40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13" name="四角形: メモ 12">
            <a:extLst>
              <a:ext uri="{FF2B5EF4-FFF2-40B4-BE49-F238E27FC236}">
                <a16:creationId xmlns:a16="http://schemas.microsoft.com/office/drawing/2014/main" id="{CFF69E34-4DFF-E2AD-F5AD-28239DE67C02}"/>
              </a:ext>
            </a:extLst>
          </p:cNvPr>
          <p:cNvSpPr/>
          <p:nvPr/>
        </p:nvSpPr>
        <p:spPr>
          <a:xfrm>
            <a:off x="589989" y="3907350"/>
            <a:ext cx="5758560" cy="1759051"/>
          </a:xfrm>
          <a:prstGeom prst="foldedCorner">
            <a:avLst>
              <a:gd name="adj" fmla="val 25081"/>
            </a:avLst>
          </a:prstGeom>
          <a:solidFill>
            <a:srgbClr val="FFFF00"/>
          </a:solidFill>
          <a:ln cap="rnd">
            <a:beve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dirty="0">
                <a:solidFill>
                  <a:schemeClr val="tx1"/>
                </a:solidFill>
              </a:rPr>
              <a:t>実施後に報告書を提出</a:t>
            </a:r>
            <a:endParaRPr kumimoji="1" lang="en-US" altLang="ja-JP" sz="3200" dirty="0">
              <a:solidFill>
                <a:schemeClr val="tx1"/>
              </a:solidFill>
            </a:endParaRPr>
          </a:p>
          <a:p>
            <a:r>
              <a:rPr kumimoji="1" lang="ja-JP" altLang="en-US" sz="3200" dirty="0">
                <a:solidFill>
                  <a:schemeClr val="tx1"/>
                </a:solidFill>
              </a:rPr>
              <a:t>課題点を整理し、本格導入へ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59FB198-B3CE-CD63-B763-516C3D9718CA}"/>
              </a:ext>
            </a:extLst>
          </p:cNvPr>
          <p:cNvSpPr txBox="1"/>
          <p:nvPr/>
        </p:nvSpPr>
        <p:spPr>
          <a:xfrm flipH="1">
            <a:off x="3025422" y="6037989"/>
            <a:ext cx="5871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i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詳しくは、人事部までお問い合わせください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BC75A35-CB3B-B501-9855-23856852C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967" y="4271174"/>
            <a:ext cx="1352739" cy="118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745</TotalTime>
  <Words>115</Words>
  <PresentationFormat>画面に合わせる 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cp:lastPrinted>2025-10-24T04:57:37Z</cp:lastPrinted>
  <dcterms:created xsi:type="dcterms:W3CDTF">2024-10-08T23:37:29Z</dcterms:created>
  <dcterms:modified xsi:type="dcterms:W3CDTF">2025-12-18T07:55:20Z</dcterms:modified>
</cp:coreProperties>
</file>