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F4E90C"/>
    <a:srgbClr val="F9DC07"/>
    <a:srgbClr val="CCCCFF"/>
    <a:srgbClr val="FFFF99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間スタイル 2 - アクセント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6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680" y="11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ja-JP" altLang="en-US" dirty="0"/>
              <a:t>印刷コスト内訳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紙代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CEB1-4F21-BC0E-1682C1EC0294}"/>
              </c:ext>
            </c:extLst>
          </c:dPt>
          <c:cat>
            <c:strRef>
              <c:f>Sheet1!$A$2</c:f>
              <c:strCache>
                <c:ptCount val="1"/>
                <c:pt idx="0">
                  <c:v>費用（万円）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120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D12-4CAD-9098-0059D9C1A69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トナー・インク代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B5BC-4F45-A3D3-3548FFF9C7A8}"/>
              </c:ext>
            </c:extLst>
          </c:dPt>
          <c:cat>
            <c:strRef>
              <c:f>Sheet1!$A$2</c:f>
              <c:strCache>
                <c:ptCount val="1"/>
                <c:pt idx="0">
                  <c:v>費用（万円）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240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6017-4D86-A9DB-97B937CCFC2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保守費用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B5BC-4F45-A3D3-3548FFF9C7A8}"/>
              </c:ext>
            </c:extLst>
          </c:dPt>
          <c:cat>
            <c:strRef>
              <c:f>Sheet1!$A$2</c:f>
              <c:strCache>
                <c:ptCount val="1"/>
                <c:pt idx="0">
                  <c:v>費用（万円）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6017-4D86-A9DB-97B937CCFC28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電気代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B5BC-4F45-A3D3-3548FFF9C7A8}"/>
              </c:ext>
            </c:extLst>
          </c:dPt>
          <c:cat>
            <c:strRef>
              <c:f>Sheet1!$A$2</c:f>
              <c:strCache>
                <c:ptCount val="1"/>
                <c:pt idx="0">
                  <c:v>費用（万円）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6017-4D86-A9DB-97B937CCFC2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1235933775"/>
        <c:axId val="1235925615"/>
      </c:barChart>
      <c:catAx>
        <c:axId val="1235933775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235925615"/>
        <c:crosses val="autoZero"/>
        <c:auto val="1"/>
        <c:lblAlgn val="ctr"/>
        <c:lblOffset val="100"/>
        <c:noMultiLvlLbl val="0"/>
      </c:catAx>
      <c:valAx>
        <c:axId val="123592561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23593377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807F31-A18D-409B-A6CA-63E7890DE7F4}" type="datetimeFigureOut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EAA650-F5B8-47F4-9DF9-F3384DEE039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572581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EABFE-19FD-499B-8E56-0EFC4C5AAF9F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26401263"/>
      </p:ext>
    </p:extLst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02ACA-EB89-4FF1-8CDD-3D2F43F7A9D1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00991452"/>
      </p:ext>
    </p:extLst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04851-99B3-4FAF-BC49-9FC933E3D784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5751339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F2DD8-5A07-4E05-B055-357C952682D5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52714402"/>
      </p:ext>
    </p:extLst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089DEA-8BBD-4B96-BF21-05D14468C15D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58311057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25296-D926-45B6-9A58-DED0DA9EBD3E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99956439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5F4077-D455-40B6-98DE-1852390CB04B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2472932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53464-96A6-48CE-9A86-A3C59138ABBF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7149712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52A8F-8154-49DC-9010-6F4CCBBD9BD7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20149197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A247C-B4D3-4D93-A037-018457C829A8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10977883"/>
      </p:ext>
    </p:extLst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6B4C3-E180-406D-B553-421432F770C1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39739561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609848-416A-466B-A82F-6B2B02BB541B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13525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wipe/>
  </p:transition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4B78E2E9-107D-4BBC-938D-F580C1E5FA7A}"/>
              </a:ext>
            </a:extLst>
          </p:cNvPr>
          <p:cNvSpPr txBox="1"/>
          <p:nvPr/>
        </p:nvSpPr>
        <p:spPr>
          <a:xfrm>
            <a:off x="203096" y="188617"/>
            <a:ext cx="17235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ja-JP" altLang="en-US" dirty="0"/>
              <a:t>受験番号　名前</a:t>
            </a: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083E5DCE-3289-3810-477A-C57B31EA26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>
                <a:solidFill>
                  <a:schemeClr val="tx1"/>
                </a:solidFill>
              </a:rPr>
              <a:t>1</a:t>
            </a:fld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86B48522-0614-BED7-F79D-1317AC7896AF}"/>
              </a:ext>
            </a:extLst>
          </p:cNvPr>
          <p:cNvSpPr txBox="1"/>
          <p:nvPr/>
        </p:nvSpPr>
        <p:spPr>
          <a:xfrm>
            <a:off x="1148627" y="1197709"/>
            <a:ext cx="684674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5400" u="sng" dirty="0">
                <a:solidFill>
                  <a:srgbClr val="0070C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ペーパーレス化の提案</a:t>
            </a:r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542111F8-996C-3264-D522-4134140309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4101" y="3052673"/>
            <a:ext cx="5715798" cy="2857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175648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FA98DEE3-5CB2-7C06-C320-81BF26C10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>
                <a:solidFill>
                  <a:schemeClr val="tx1"/>
                </a:solidFill>
              </a:rPr>
              <a:t>2</a:t>
            </a:fld>
            <a:endParaRPr kumimoji="1" lang="ja-JP" altLang="en-US">
              <a:solidFill>
                <a:schemeClr val="tx1"/>
              </a:solidFill>
            </a:endParaRPr>
          </a:p>
        </p:txBody>
      </p:sp>
      <p:graphicFrame>
        <p:nvGraphicFramePr>
          <p:cNvPr id="7" name="グラフ 6">
            <a:extLst>
              <a:ext uri="{FF2B5EF4-FFF2-40B4-BE49-F238E27FC236}">
                <a16:creationId xmlns:a16="http://schemas.microsoft.com/office/drawing/2014/main" id="{4D1EE27C-C354-721D-7AE6-FA1DD62BE02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13767145"/>
              </p:ext>
            </p:extLst>
          </p:nvPr>
        </p:nvGraphicFramePr>
        <p:xfrm>
          <a:off x="439612" y="3276267"/>
          <a:ext cx="4522806" cy="30800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四角形: メモ 7">
            <a:extLst>
              <a:ext uri="{FF2B5EF4-FFF2-40B4-BE49-F238E27FC236}">
                <a16:creationId xmlns:a16="http://schemas.microsoft.com/office/drawing/2014/main" id="{6DFC7668-606D-9D31-6791-3958EF4A8CAC}"/>
              </a:ext>
            </a:extLst>
          </p:cNvPr>
          <p:cNvSpPr/>
          <p:nvPr/>
        </p:nvSpPr>
        <p:spPr>
          <a:xfrm>
            <a:off x="1027042" y="1714468"/>
            <a:ext cx="3370787" cy="1226664"/>
          </a:xfrm>
          <a:prstGeom prst="foldedCorner">
            <a:avLst/>
          </a:prstGeom>
          <a:solidFill>
            <a:schemeClr val="bg1"/>
          </a:solidFill>
          <a:ln>
            <a:round/>
          </a:ln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>
                <a:solidFill>
                  <a:schemeClr val="accent1"/>
                </a:solidFill>
              </a:rPr>
              <a:t>社内印刷枚数</a:t>
            </a:r>
            <a:endParaRPr kumimoji="1" lang="en-US" altLang="ja-JP" sz="2400" dirty="0">
              <a:solidFill>
                <a:schemeClr val="accent1"/>
              </a:solidFill>
            </a:endParaRPr>
          </a:p>
          <a:p>
            <a:pPr algn="ctr"/>
            <a:r>
              <a:rPr kumimoji="1" lang="ja-JP" altLang="en-US" sz="2400" dirty="0">
                <a:solidFill>
                  <a:schemeClr val="accent1"/>
                </a:solidFill>
              </a:rPr>
              <a:t>年間１２０万枚</a:t>
            </a:r>
            <a:endParaRPr kumimoji="1" lang="en-US" altLang="ja-JP" sz="2400" dirty="0">
              <a:solidFill>
                <a:schemeClr val="accent1"/>
              </a:solidFill>
            </a:endParaRPr>
          </a:p>
        </p:txBody>
      </p:sp>
      <p:sp>
        <p:nvSpPr>
          <p:cNvPr id="4" name="吹き出し: 角を丸めた四角形 3">
            <a:extLst>
              <a:ext uri="{FF2B5EF4-FFF2-40B4-BE49-F238E27FC236}">
                <a16:creationId xmlns:a16="http://schemas.microsoft.com/office/drawing/2014/main" id="{6752A0C8-EE88-30A8-0ED9-01031803ED45}"/>
              </a:ext>
            </a:extLst>
          </p:cNvPr>
          <p:cNvSpPr/>
          <p:nvPr/>
        </p:nvSpPr>
        <p:spPr>
          <a:xfrm>
            <a:off x="5850526" y="3904337"/>
            <a:ext cx="2664824" cy="1551720"/>
          </a:xfrm>
          <a:prstGeom prst="wedgeRoundRectCallout">
            <a:avLst>
              <a:gd name="adj1" fmla="val -72719"/>
              <a:gd name="adj2" fmla="val -5641"/>
              <a:gd name="adj3" fmla="val 16667"/>
            </a:avLst>
          </a:prstGeom>
          <a:solidFill>
            <a:srgbClr val="F4E90C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000" u="sng" dirty="0">
                <a:latin typeface="+mn-ea"/>
              </a:rPr>
              <a:t>印刷コスト</a:t>
            </a:r>
            <a:endParaRPr kumimoji="1" lang="en-US" altLang="ja-JP" sz="2000" u="sng" dirty="0">
              <a:latin typeface="+mn-ea"/>
            </a:endParaRPr>
          </a:p>
          <a:p>
            <a:pPr algn="ctr"/>
            <a:r>
              <a:rPr kumimoji="1" lang="ja-JP" altLang="en-US" sz="2800" dirty="0">
                <a:solidFill>
                  <a:srgbClr val="FF0000"/>
                </a:solidFill>
                <a:latin typeface="+mn-ea"/>
              </a:rPr>
              <a:t>年間４８０万円</a:t>
            </a:r>
            <a:endParaRPr kumimoji="1" lang="en-US" altLang="ja-JP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6" name="四角形: メモ 5">
            <a:extLst>
              <a:ext uri="{FF2B5EF4-FFF2-40B4-BE49-F238E27FC236}">
                <a16:creationId xmlns:a16="http://schemas.microsoft.com/office/drawing/2014/main" id="{E14B9121-2CD0-EF83-2F59-9EE544D4011A}"/>
              </a:ext>
            </a:extLst>
          </p:cNvPr>
          <p:cNvSpPr/>
          <p:nvPr/>
        </p:nvSpPr>
        <p:spPr>
          <a:xfrm>
            <a:off x="4715975" y="1714468"/>
            <a:ext cx="3370787" cy="1226664"/>
          </a:xfrm>
          <a:prstGeom prst="foldedCorner">
            <a:avLst/>
          </a:prstGeom>
          <a:solidFill>
            <a:schemeClr val="bg1"/>
          </a:solidFill>
          <a:ln>
            <a:round/>
          </a:ln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>
                <a:solidFill>
                  <a:schemeClr val="accent1"/>
                </a:solidFill>
              </a:rPr>
              <a:t>保管スペース</a:t>
            </a:r>
            <a:endParaRPr kumimoji="1" lang="en-US" altLang="ja-JP" sz="2400" dirty="0">
              <a:solidFill>
                <a:schemeClr val="accent1"/>
              </a:solidFill>
            </a:endParaRPr>
          </a:p>
          <a:p>
            <a:pPr algn="ctr"/>
            <a:r>
              <a:rPr kumimoji="1" lang="ja-JP" altLang="en-US" sz="2400" dirty="0">
                <a:solidFill>
                  <a:schemeClr val="accent1"/>
                </a:solidFill>
              </a:rPr>
              <a:t>キャビネット約２０台</a:t>
            </a:r>
            <a:endParaRPr kumimoji="1" lang="en-US" altLang="ja-JP" sz="2400" dirty="0">
              <a:solidFill>
                <a:schemeClr val="accent1"/>
              </a:solidFill>
            </a:endParaRPr>
          </a:p>
        </p:txBody>
      </p:sp>
      <p:sp>
        <p:nvSpPr>
          <p:cNvPr id="9" name="六角形 8">
            <a:extLst>
              <a:ext uri="{FF2B5EF4-FFF2-40B4-BE49-F238E27FC236}">
                <a16:creationId xmlns:a16="http://schemas.microsoft.com/office/drawing/2014/main" id="{62D28FF0-E3D8-46E6-4EF1-662985D038C0}"/>
              </a:ext>
            </a:extLst>
          </p:cNvPr>
          <p:cNvSpPr/>
          <p:nvPr/>
        </p:nvSpPr>
        <p:spPr>
          <a:xfrm>
            <a:off x="439612" y="316523"/>
            <a:ext cx="5914166" cy="841017"/>
          </a:xfrm>
          <a:prstGeom prst="hexagon">
            <a:avLst/>
          </a:prstGeom>
          <a:solidFill>
            <a:srgbClr val="00B0F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3200" b="1" dirty="0">
                <a:solidFill>
                  <a:schemeClr val="tx1"/>
                </a:solidFill>
                <a:latin typeface="ＭＳ 明朝" panose="02020609040205080304" pitchFamily="17" charset="-128"/>
                <a:ea typeface="ＭＳ 明朝" panose="02020609040205080304" pitchFamily="17" charset="-128"/>
              </a:rPr>
              <a:t>紙媒体業務の現状</a:t>
            </a:r>
          </a:p>
        </p:txBody>
      </p:sp>
    </p:spTree>
    <p:extLst>
      <p:ext uri="{BB962C8B-B14F-4D97-AF65-F5344CB8AC3E}">
        <p14:creationId xmlns:p14="http://schemas.microsoft.com/office/powerpoint/2010/main" val="200710062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  <p:bldP spid="8" grpId="0" animBg="1"/>
      <p:bldP spid="4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六角形 10">
            <a:extLst>
              <a:ext uri="{FF2B5EF4-FFF2-40B4-BE49-F238E27FC236}">
                <a16:creationId xmlns:a16="http://schemas.microsoft.com/office/drawing/2014/main" id="{BFA146DB-1EC0-B3BE-AFCD-B3F4B3743282}"/>
              </a:ext>
            </a:extLst>
          </p:cNvPr>
          <p:cNvSpPr/>
          <p:nvPr/>
        </p:nvSpPr>
        <p:spPr>
          <a:xfrm>
            <a:off x="439612" y="316523"/>
            <a:ext cx="5914166" cy="841017"/>
          </a:xfrm>
          <a:prstGeom prst="hexagon">
            <a:avLst/>
          </a:prstGeom>
          <a:solidFill>
            <a:srgbClr val="00B0F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3200" b="1" dirty="0">
                <a:solidFill>
                  <a:schemeClr val="tx1"/>
                </a:solidFill>
                <a:latin typeface="ＭＳ 明朝" panose="02020609040205080304" pitchFamily="17" charset="-128"/>
                <a:ea typeface="ＭＳ 明朝" panose="02020609040205080304" pitchFamily="17" charset="-128"/>
              </a:rPr>
              <a:t>コスト削減・業務効率化</a:t>
            </a:r>
          </a:p>
        </p:txBody>
      </p:sp>
      <p:sp>
        <p:nvSpPr>
          <p:cNvPr id="5" name="吹き出し: 右矢印 4">
            <a:extLst>
              <a:ext uri="{FF2B5EF4-FFF2-40B4-BE49-F238E27FC236}">
                <a16:creationId xmlns:a16="http://schemas.microsoft.com/office/drawing/2014/main" id="{DA03ED21-1C09-B6BA-7C41-35D7FDD39274}"/>
              </a:ext>
            </a:extLst>
          </p:cNvPr>
          <p:cNvSpPr/>
          <p:nvPr/>
        </p:nvSpPr>
        <p:spPr>
          <a:xfrm>
            <a:off x="439612" y="1681127"/>
            <a:ext cx="3226697" cy="1009650"/>
          </a:xfrm>
          <a:prstGeom prst="rightArrowCallout">
            <a:avLst>
              <a:gd name="adj1" fmla="val 28773"/>
              <a:gd name="adj2" fmla="val 25000"/>
              <a:gd name="adj3" fmla="val 25000"/>
              <a:gd name="adj4" fmla="val 76331"/>
            </a:avLst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kumimoji="1" lang="ja-JP" altLang="en-US" sz="2400" dirty="0">
                <a:solidFill>
                  <a:srgbClr val="0070C0"/>
                </a:solidFill>
              </a:rPr>
              <a:t>具体的施策</a:t>
            </a:r>
            <a:endParaRPr kumimoji="1" lang="en-US" altLang="ja-JP" sz="2400" dirty="0">
              <a:solidFill>
                <a:srgbClr val="0070C0"/>
              </a:solidFill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39873A70-0B15-55E4-8CD0-405BB8F63C91}"/>
              </a:ext>
            </a:extLst>
          </p:cNvPr>
          <p:cNvSpPr txBox="1"/>
          <p:nvPr/>
        </p:nvSpPr>
        <p:spPr>
          <a:xfrm>
            <a:off x="3900852" y="1585787"/>
            <a:ext cx="435558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kumimoji="1" lang="ja-JP" alt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明朝" panose="02020609040205080304" pitchFamily="17" charset="-128"/>
                <a:ea typeface="ＭＳ 明朝" panose="02020609040205080304" pitchFamily="17" charset="-128"/>
              </a:rPr>
              <a:t>電子承認フローの導入</a:t>
            </a:r>
            <a:endParaRPr kumimoji="1" lang="en-US" altLang="ja-JP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ＭＳ 明朝" panose="02020609040205080304" pitchFamily="17" charset="-128"/>
              <a:ea typeface="ＭＳ 明朝" panose="02020609040205080304" pitchFamily="17" charset="-128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kumimoji="1" lang="ja-JP" alt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明朝" panose="02020609040205080304" pitchFamily="17" charset="-128"/>
                <a:ea typeface="ＭＳ 明朝" panose="02020609040205080304" pitchFamily="17" charset="-128"/>
              </a:rPr>
              <a:t>会議資料のデジタル配布</a:t>
            </a:r>
            <a:endParaRPr kumimoji="1" lang="en-US" altLang="ja-JP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ＭＳ 明朝" panose="02020609040205080304" pitchFamily="17" charset="-128"/>
              <a:ea typeface="ＭＳ 明朝" panose="02020609040205080304" pitchFamily="17" charset="-128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kumimoji="1" lang="ja-JP" alt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明朝" panose="02020609040205080304" pitchFamily="17" charset="-128"/>
                <a:ea typeface="ＭＳ 明朝" panose="02020609040205080304" pitchFamily="17" charset="-128"/>
              </a:rPr>
              <a:t>既存文書の電子化</a:t>
            </a:r>
            <a:endParaRPr kumimoji="1" lang="en-US" altLang="ja-JP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ＭＳ 明朝" panose="02020609040205080304" pitchFamily="17" charset="-128"/>
              <a:ea typeface="ＭＳ 明朝" panose="02020609040205080304" pitchFamily="17" charset="-128"/>
            </a:endParaRPr>
          </a:p>
        </p:txBody>
      </p:sp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9A317AC3-1910-65A6-88F5-22A893DB8E9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6250240"/>
              </p:ext>
            </p:extLst>
          </p:nvPr>
        </p:nvGraphicFramePr>
        <p:xfrm>
          <a:off x="2071953" y="3119405"/>
          <a:ext cx="5000094" cy="1554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28560">
                  <a:extLst>
                    <a:ext uri="{9D8B030D-6E8A-4147-A177-3AD203B41FA5}">
                      <a16:colId xmlns:a16="http://schemas.microsoft.com/office/drawing/2014/main" val="3254324852"/>
                    </a:ext>
                  </a:extLst>
                </a:gridCol>
                <a:gridCol w="3771534">
                  <a:extLst>
                    <a:ext uri="{9D8B030D-6E8A-4147-A177-3AD203B41FA5}">
                      <a16:colId xmlns:a16="http://schemas.microsoft.com/office/drawing/2014/main" val="3844040570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kumimoji="1" lang="ja-JP" altLang="en-US" sz="2800" dirty="0"/>
                        <a:t>期待される効果</a:t>
                      </a: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solidFill>
                      <a:srgbClr val="F4E90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435396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sz="2800" dirty="0"/>
                        <a:t>コスト</a:t>
                      </a: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800" dirty="0"/>
                        <a:t>約</a:t>
                      </a:r>
                      <a:r>
                        <a:rPr kumimoji="1" lang="ja-JP" altLang="en-US" sz="2800" dirty="0">
                          <a:solidFill>
                            <a:srgbClr val="FF0000"/>
                          </a:solidFill>
                        </a:rPr>
                        <a:t>７５％</a:t>
                      </a:r>
                      <a:r>
                        <a:rPr kumimoji="1" lang="ja-JP" altLang="en-US" sz="2800" dirty="0"/>
                        <a:t>削減</a:t>
                      </a:r>
                    </a:p>
                  </a:txBody>
                  <a:tcPr>
                    <a:lnR w="762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88379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sz="2800" dirty="0"/>
                        <a:t>時間</a:t>
                      </a: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B w="762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800" dirty="0"/>
                        <a:t>約</a:t>
                      </a:r>
                      <a:r>
                        <a:rPr kumimoji="1" lang="ja-JP" altLang="en-US" sz="2800" dirty="0">
                          <a:solidFill>
                            <a:srgbClr val="FF0000"/>
                          </a:solidFill>
                        </a:rPr>
                        <a:t>３００時間</a:t>
                      </a:r>
                      <a:r>
                        <a:rPr kumimoji="1" lang="ja-JP" altLang="en-US" sz="2800" dirty="0"/>
                        <a:t>以上削減</a:t>
                      </a:r>
                    </a:p>
                  </a:txBody>
                  <a:tcPr>
                    <a:lnR w="762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B w="762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3608302"/>
                  </a:ext>
                </a:extLst>
              </a:tr>
            </a:tbl>
          </a:graphicData>
        </a:graphic>
      </p:graphicFrame>
      <p:pic>
        <p:nvPicPr>
          <p:cNvPr id="13" name="図 12">
            <a:extLst>
              <a:ext uri="{FF2B5EF4-FFF2-40B4-BE49-F238E27FC236}">
                <a16:creationId xmlns:a16="http://schemas.microsoft.com/office/drawing/2014/main" id="{CBEAD72B-38EA-1B8F-D4A4-CACAD4D847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612" y="4960810"/>
            <a:ext cx="3048425" cy="1524213"/>
          </a:xfrm>
          <a:prstGeom prst="rect">
            <a:avLst/>
          </a:prstGeom>
        </p:spPr>
      </p:pic>
      <p:sp>
        <p:nvSpPr>
          <p:cNvPr id="3" name="小波 2">
            <a:extLst>
              <a:ext uri="{FF2B5EF4-FFF2-40B4-BE49-F238E27FC236}">
                <a16:creationId xmlns:a16="http://schemas.microsoft.com/office/drawing/2014/main" id="{280382D9-61F7-E488-CA21-9A63E749C44F}"/>
              </a:ext>
            </a:extLst>
          </p:cNvPr>
          <p:cNvSpPr/>
          <p:nvPr/>
        </p:nvSpPr>
        <p:spPr>
          <a:xfrm>
            <a:off x="3900852" y="5200000"/>
            <a:ext cx="4171994" cy="972443"/>
          </a:xfrm>
          <a:prstGeom prst="doubleWav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>
                <a:solidFill>
                  <a:schemeClr val="bg1"/>
                </a:solidFill>
              </a:rPr>
              <a:t>働き方の改善にも！</a:t>
            </a:r>
            <a:endParaRPr kumimoji="1" lang="en-US" altLang="ja-JP" sz="2400" dirty="0">
              <a:solidFill>
                <a:schemeClr val="bg1"/>
              </a:solidFill>
            </a:endParaRPr>
          </a:p>
        </p:txBody>
      </p:sp>
      <p:sp>
        <p:nvSpPr>
          <p:cNvPr id="6" name="スライド番号プレースホルダー 1">
            <a:extLst>
              <a:ext uri="{FF2B5EF4-FFF2-40B4-BE49-F238E27FC236}">
                <a16:creationId xmlns:a16="http://schemas.microsoft.com/office/drawing/2014/main" id="{62CF8816-9389-5ECB-138B-E882A926A5AC}"/>
              </a:ext>
            </a:extLst>
          </p:cNvPr>
          <p:cNvSpPr txBox="1">
            <a:spLocks/>
          </p:cNvSpPr>
          <p:nvPr/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F3903E3-D9FF-41D9-B5B6-2EB7CE6C982D}" type="slidenum">
              <a:rPr kumimoji="1" lang="ja-JP" altLang="en-US" smtClean="0">
                <a:solidFill>
                  <a:schemeClr val="tx1"/>
                </a:solidFill>
              </a:rPr>
              <a:pPr/>
              <a:t>3</a:t>
            </a:fld>
            <a:endParaRPr kumimoji="1" lang="ja-JP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781317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animBg="1"/>
    </p:bld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ユーザー定義 3">
      <a:majorFont>
        <a:latin typeface="ＭＳ Ｐゴシック"/>
        <a:ea typeface="ＭＳ Ｐゴシック"/>
        <a:cs typeface=""/>
      </a:majorFont>
      <a:minorFont>
        <a:latin typeface="ＭＳ Ｐゴシック"/>
        <a:ea typeface="ＭＳ Ｐゴシック"/>
        <a:cs typeface="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 kumimoji="1"/>
        </a:defPPr>
      </a:lstStyle>
      <a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a:style>
    </a:spDef>
  </a:objectDefaults>
  <a:extraClrSchemeLst/>
  <a:extLst>
    <a:ext uri="{05A4C25C-085E-4340-85A3-A5531E510DB2}">
      <thm15:themeFamily xmlns:thm15="http://schemas.microsoft.com/office/thememl/2012/main" name="PR模範解答用テンプレート.potx" id="{1A030B98-4D43-42CB-AAEF-FB3C65187B94}" vid="{03FC9EA6-7C56-4303-BF38-E1D32B822D9C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PR模範解答用テンプレート</Template>
  <TotalTime>918</TotalTime>
  <Words>70</Words>
  <PresentationFormat>画面に合わせる (4:3)</PresentationFormat>
  <Paragraphs>24</Paragraphs>
  <Slides>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8" baseType="lpstr">
      <vt:lpstr>ＭＳ Ｐゴシック</vt:lpstr>
      <vt:lpstr>ＭＳ 明朝</vt:lpstr>
      <vt:lpstr>游ゴシック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</vt:vector>
  </TitlesOfParts>
  <Company>日本情報処理検定協会;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日本情報処理検定協会</dc:creator>
  <dcterms:created xsi:type="dcterms:W3CDTF">2024-06-26T07:04:09Z</dcterms:created>
  <dcterms:modified xsi:type="dcterms:W3CDTF">2025-12-18T07:06:21Z</dcterms:modified>
</cp:coreProperties>
</file>