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89" d="100"/>
          <a:sy n="89" d="100"/>
        </p:scale>
        <p:origin x="90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dirty="0"/>
              <a:t>来館者数の推移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来館者数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２０２２年</c:v>
                </c:pt>
                <c:pt idx="1">
                  <c:v>２０２３年</c:v>
                </c:pt>
                <c:pt idx="2">
                  <c:v>２０２４年</c:v>
                </c:pt>
                <c:pt idx="3">
                  <c:v>２０２５年</c:v>
                </c:pt>
              </c:strCache>
            </c:strRef>
          </c:cat>
          <c:val>
            <c:numRef>
              <c:f>Sheet1!$B$2:$E$2</c:f>
              <c:numCache>
                <c:formatCode>#,##0</c:formatCode>
                <c:ptCount val="4"/>
                <c:pt idx="0">
                  <c:v>75005</c:v>
                </c:pt>
                <c:pt idx="1">
                  <c:v>66154</c:v>
                </c:pt>
                <c:pt idx="2">
                  <c:v>48875</c:v>
                </c:pt>
                <c:pt idx="3">
                  <c:v>39980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0A-4C4C-B2CA-FFD6647A5D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5"/>
        <c:overlap val="-23"/>
        <c:axId val="174259792"/>
        <c:axId val="174256432"/>
      </c:barChart>
      <c:catAx>
        <c:axId val="174259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74256432"/>
        <c:crosses val="autoZero"/>
        <c:auto val="1"/>
        <c:lblAlgn val="ctr"/>
        <c:lblOffset val="100"/>
        <c:noMultiLvlLbl val="0"/>
      </c:catAx>
      <c:valAx>
        <c:axId val="174256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74259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07F31-A18D-409B-A6CA-63E7890DE7F4}" type="datetimeFigureOut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AA650-F5B8-47F4-9DF9-F3384DEE03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7258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ABFE-19FD-499B-8E56-0EFC4C5AAF9F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2ACA-EB89-4FF1-8CDD-3D2F43F7A9D1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04851-99B3-4FAF-BC49-9FC933E3D784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F2DD8-5A07-4E05-B055-357C952682D5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9DEA-8BBD-4B96-BF21-05D14468C15D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25296-D926-45B6-9A58-DED0DA9EBD3E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4077-D455-40B6-98DE-1852390CB04B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464-96A6-48CE-9A86-A3C59138ABBF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2A8F-8154-49DC-9010-6F4CCBBD9BD7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247C-B4D3-4D93-A037-018457C829A8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6B4C3-E180-406D-B553-421432F770C1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09848-416A-466B-A82F-6B2B02BB541B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83E5DCE-3289-3810-477A-C57B31EA2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82B949B-07C5-2D3E-4C97-A39234614CE7}"/>
              </a:ext>
            </a:extLst>
          </p:cNvPr>
          <p:cNvSpPr txBox="1"/>
          <p:nvPr/>
        </p:nvSpPr>
        <p:spPr>
          <a:xfrm>
            <a:off x="3706218" y="6125518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桜山美術館</a:t>
            </a:r>
          </a:p>
        </p:txBody>
      </p:sp>
      <p:sp>
        <p:nvSpPr>
          <p:cNvPr id="4" name="リボン: カーブして上方向に曲がる 3">
            <a:extLst>
              <a:ext uri="{FF2B5EF4-FFF2-40B4-BE49-F238E27FC236}">
                <a16:creationId xmlns:a16="http://schemas.microsoft.com/office/drawing/2014/main" id="{C3E25623-6F78-D04C-5FDA-7C0BF702F9C4}"/>
              </a:ext>
            </a:extLst>
          </p:cNvPr>
          <p:cNvSpPr/>
          <p:nvPr/>
        </p:nvSpPr>
        <p:spPr>
          <a:xfrm>
            <a:off x="668216" y="806548"/>
            <a:ext cx="7807569" cy="2397369"/>
          </a:xfrm>
          <a:prstGeom prst="ellipseRibbon2">
            <a:avLst>
              <a:gd name="adj1" fmla="val 25000"/>
              <a:gd name="adj2" fmla="val 70507"/>
              <a:gd name="adj3" fmla="val 12500"/>
            </a:avLst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ナイトミュージアム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4F5081EB-106B-D825-620C-5A069CDD8C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796" y="3919095"/>
            <a:ext cx="1695687" cy="164805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2D719A51-4F42-377E-E578-710329E2E9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391" y="3373712"/>
            <a:ext cx="3620005" cy="243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A98DEE3-5CB2-7C06-C320-81BF26C10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3288075C-6BA3-6084-84D9-73C8FAA467E5}"/>
              </a:ext>
            </a:extLst>
          </p:cNvPr>
          <p:cNvSpPr/>
          <p:nvPr/>
        </p:nvSpPr>
        <p:spPr>
          <a:xfrm>
            <a:off x="2574387" y="506437"/>
            <a:ext cx="3995225" cy="9144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/>
              <a:t>美術館の現状</a:t>
            </a:r>
          </a:p>
        </p:txBody>
      </p:sp>
      <p:graphicFrame>
        <p:nvGraphicFramePr>
          <p:cNvPr id="16" name="グラフ 15">
            <a:extLst>
              <a:ext uri="{FF2B5EF4-FFF2-40B4-BE49-F238E27FC236}">
                <a16:creationId xmlns:a16="http://schemas.microsoft.com/office/drawing/2014/main" id="{34CB39C7-D134-2B0B-C0E4-526BA77E38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1465253"/>
              </p:ext>
            </p:extLst>
          </p:nvPr>
        </p:nvGraphicFramePr>
        <p:xfrm>
          <a:off x="4572000" y="2834115"/>
          <a:ext cx="4080281" cy="3356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3D0EDCB-15A0-F1DC-59B5-805BEEE58BE4}"/>
              </a:ext>
            </a:extLst>
          </p:cNvPr>
          <p:cNvSpPr txBox="1"/>
          <p:nvPr/>
        </p:nvSpPr>
        <p:spPr>
          <a:xfrm>
            <a:off x="2124854" y="1835089"/>
            <a:ext cx="48942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200" i="1" dirty="0"/>
              <a:t>来館者は</a:t>
            </a:r>
            <a:r>
              <a:rPr kumimoji="1" lang="ja-JP" altLang="en-US" sz="3200" i="1" dirty="0">
                <a:solidFill>
                  <a:srgbClr val="FF0000"/>
                </a:solidFill>
              </a:rPr>
              <a:t>毎年減少</a:t>
            </a:r>
            <a:r>
              <a:rPr kumimoji="1" lang="ja-JP" altLang="en-US" sz="3200" i="1" dirty="0"/>
              <a:t>している</a:t>
            </a:r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C9E89516-8AA6-680C-A24B-AF102EEFF326}"/>
              </a:ext>
            </a:extLst>
          </p:cNvPr>
          <p:cNvSpPr/>
          <p:nvPr/>
        </p:nvSpPr>
        <p:spPr>
          <a:xfrm>
            <a:off x="873289" y="3133418"/>
            <a:ext cx="2872544" cy="12003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rgbClr val="7030A0"/>
                </a:solidFill>
              </a:rPr>
              <a:t>ご要望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9E27A90-C2C7-48D6-5738-8DA688708EBF}"/>
              </a:ext>
            </a:extLst>
          </p:cNvPr>
          <p:cNvSpPr txBox="1"/>
          <p:nvPr/>
        </p:nvSpPr>
        <p:spPr>
          <a:xfrm>
            <a:off x="316717" y="4703721"/>
            <a:ext cx="3985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ja-JP" altLang="en-US" sz="2400" dirty="0"/>
              <a:t>閉館時間が早い</a:t>
            </a:r>
            <a:endParaRPr kumimoji="1" lang="en-US" altLang="ja-JP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ja-JP" altLang="en-US" sz="2400" dirty="0"/>
              <a:t>イベントを開催してほしい</a:t>
            </a:r>
            <a:endParaRPr kumimoji="1"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1">
            <a:extLst>
              <a:ext uri="{FF2B5EF4-FFF2-40B4-BE49-F238E27FC236}">
                <a16:creationId xmlns:a16="http://schemas.microsoft.com/office/drawing/2014/main" id="{4EB4F78F-3EF6-7018-0E1B-95E0E03A8694}"/>
              </a:ext>
            </a:extLst>
          </p:cNvPr>
          <p:cNvSpPr txBox="1">
            <a:spLocks/>
          </p:cNvSpPr>
          <p:nvPr/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pPr/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E910153A-0C83-856C-4EEF-2C5C06FA8298}"/>
              </a:ext>
            </a:extLst>
          </p:cNvPr>
          <p:cNvSpPr/>
          <p:nvPr/>
        </p:nvSpPr>
        <p:spPr>
          <a:xfrm>
            <a:off x="2574387" y="506437"/>
            <a:ext cx="3995225" cy="9144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/>
              <a:t>イベント詳細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737B7B7-7777-411D-90BF-8C92F32429DD}"/>
              </a:ext>
            </a:extLst>
          </p:cNvPr>
          <p:cNvSpPr txBox="1"/>
          <p:nvPr/>
        </p:nvSpPr>
        <p:spPr>
          <a:xfrm>
            <a:off x="1207212" y="1826381"/>
            <a:ext cx="67295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u="sng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ナイトミュージアムを毎月２回開催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F16E6EA7-381B-09C4-6278-437A3E9F31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666633"/>
              </p:ext>
            </p:extLst>
          </p:nvPr>
        </p:nvGraphicFramePr>
        <p:xfrm>
          <a:off x="2032501" y="2821214"/>
          <a:ext cx="5078998" cy="12155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863">
                  <a:extLst>
                    <a:ext uri="{9D8B030D-6E8A-4147-A177-3AD203B41FA5}">
                      <a16:colId xmlns:a16="http://schemas.microsoft.com/office/drawing/2014/main" val="4243845192"/>
                    </a:ext>
                  </a:extLst>
                </a:gridCol>
                <a:gridCol w="1889301">
                  <a:extLst>
                    <a:ext uri="{9D8B030D-6E8A-4147-A177-3AD203B41FA5}">
                      <a16:colId xmlns:a16="http://schemas.microsoft.com/office/drawing/2014/main" val="3309487170"/>
                    </a:ext>
                  </a:extLst>
                </a:gridCol>
                <a:gridCol w="1417834">
                  <a:extLst>
                    <a:ext uri="{9D8B030D-6E8A-4147-A177-3AD203B41FA5}">
                      <a16:colId xmlns:a16="http://schemas.microsoft.com/office/drawing/2014/main" val="718392969"/>
                    </a:ext>
                  </a:extLst>
                </a:gridCol>
              </a:tblGrid>
              <a:tr h="42309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b="1" dirty="0"/>
                        <a:t>開催日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b="1" dirty="0"/>
                        <a:t>時間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b="1" dirty="0"/>
                        <a:t>夜間割引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908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第１日曜日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kumimoji="1" lang="ja-JP" altLang="en-US" sz="2000" b="1" dirty="0"/>
                        <a:t>１９時～２１時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kumimoji="1" lang="ja-JP" altLang="en-US" sz="2000" b="1" dirty="0"/>
                        <a:t>２００円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9990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第２金曜日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2866558"/>
                  </a:ext>
                </a:extLst>
              </a:tr>
            </a:tbl>
          </a:graphicData>
        </a:graphic>
      </p:graphicFrame>
      <p:sp>
        <p:nvSpPr>
          <p:cNvPr id="10" name="四角形: 角度付き 9">
            <a:extLst>
              <a:ext uri="{FF2B5EF4-FFF2-40B4-BE49-F238E27FC236}">
                <a16:creationId xmlns:a16="http://schemas.microsoft.com/office/drawing/2014/main" id="{4A13AD53-C78A-EE6A-6502-DB05EA25F232}"/>
              </a:ext>
            </a:extLst>
          </p:cNvPr>
          <p:cNvSpPr/>
          <p:nvPr/>
        </p:nvSpPr>
        <p:spPr>
          <a:xfrm>
            <a:off x="611231" y="4727511"/>
            <a:ext cx="5078998" cy="1291542"/>
          </a:xfrm>
          <a:prstGeom prst="bevel">
            <a:avLst/>
          </a:prstGeom>
          <a:solidFill>
            <a:srgbClr val="FFFF99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+mn-ea"/>
              </a:rPr>
              <a:t>現在展示内容を検討中</a:t>
            </a: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F3CC99C4-A88B-B2DD-0616-216C58B46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045" y="4596886"/>
            <a:ext cx="2381582" cy="155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927</TotalTime>
  <Words>56</Words>
  <PresentationFormat>画面に合わせる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</dc:creator>
  <dcterms:created xsi:type="dcterms:W3CDTF">2024-06-26T07:04:09Z</dcterms:created>
  <dcterms:modified xsi:type="dcterms:W3CDTF">2025-12-16T08:10:05Z</dcterms:modified>
</cp:coreProperties>
</file>