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CC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896032289342256E-2"/>
          <c:y val="9.1261913782356291E-2"/>
          <c:w val="0.45410298463071275"/>
          <c:h val="0.8189081574564497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人数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F4-4614-9E63-4B5E46F5A17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F4-4614-9E63-4B5E46F5A17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AF4-4614-9E63-4B5E46F5A17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AF4-4614-9E63-4B5E46F5A17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AF4-4614-9E63-4B5E46F5A1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現金</c:v>
                </c:pt>
                <c:pt idx="1">
                  <c:v>二次元コード決済</c:v>
                </c:pt>
                <c:pt idx="2">
                  <c:v>電子マネー</c:v>
                </c:pt>
                <c:pt idx="3">
                  <c:v>デビットカード</c:v>
                </c:pt>
                <c:pt idx="4">
                  <c:v>その他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1024</c:v>
                </c:pt>
                <c:pt idx="1">
                  <c:v>565</c:v>
                </c:pt>
                <c:pt idx="2">
                  <c:v>311</c:v>
                </c:pt>
                <c:pt idx="3">
                  <c:v>49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9C0-95F7-1B157DF036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922113774267352"/>
          <c:y val="0.29463729398007871"/>
          <c:w val="0.34031485368103737"/>
          <c:h val="0.453724849931778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9217-53B2-424D-BA18-985D16897956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A2F0-1B47-48D0-B7AB-3D8787EB2B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079-3976-4431-B71D-B11F7304AEB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8F012-B439-4ABB-A3CF-9415D49DDE9C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DB382-509B-457E-9E26-EFB6C21A7033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493B-FF66-43BC-9E7A-E14E9A54980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F2EC-D21C-41D6-AA24-49EB64912E43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F668D-FA8F-4B65-A679-B274C4A63F8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9E97C-60B8-4C81-ACBE-D44F1FC9E19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8766-4081-4F5F-A796-9D84DA25FDDA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6984D-2A60-4EC7-95B8-9D0DFFFF8223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04CA3-DA26-4B01-8535-FA88BCEA7D4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F571E52-899D-5290-A9C5-F55109A71E81}"/>
              </a:ext>
            </a:extLst>
          </p:cNvPr>
          <p:cNvSpPr/>
          <p:nvPr userDrawn="1"/>
        </p:nvSpPr>
        <p:spPr>
          <a:xfrm>
            <a:off x="3852091" y="6200486"/>
            <a:ext cx="14398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生徒会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B9A37E3-D94A-9049-4902-CB09DBF7A817}"/>
              </a:ext>
            </a:extLst>
          </p:cNvPr>
          <p:cNvSpPr/>
          <p:nvPr/>
        </p:nvSpPr>
        <p:spPr>
          <a:xfrm>
            <a:off x="1087958" y="802482"/>
            <a:ext cx="6968085" cy="22264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キャッシュレス決済</a:t>
            </a:r>
            <a:endParaRPr kumimoji="1" lang="en-US" altLang="ja-JP" sz="4800" b="1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algn="ctr"/>
            <a:r>
              <a:rPr kumimoji="1" lang="ja-JP" altLang="en-US" sz="48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利用調査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520946F-69A6-EEE2-2432-44679F868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6" y="3931947"/>
            <a:ext cx="2857899" cy="157184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62603BC-7645-4B50-27FA-F71B6669F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523" y="3465156"/>
            <a:ext cx="3324689" cy="25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5A3EC6FA-B872-A5F4-DBAA-34A4B3C7622C}"/>
              </a:ext>
            </a:extLst>
          </p:cNvPr>
          <p:cNvSpPr/>
          <p:nvPr/>
        </p:nvSpPr>
        <p:spPr>
          <a:xfrm>
            <a:off x="2495224" y="346007"/>
            <a:ext cx="4153553" cy="9753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現状</a:t>
            </a:r>
            <a:endParaRPr kumimoji="1" lang="en-US" altLang="ja-JP" sz="3600" dirty="0"/>
          </a:p>
        </p:txBody>
      </p:sp>
      <p:sp>
        <p:nvSpPr>
          <p:cNvPr id="7" name="吹き出し: 右矢印 6">
            <a:extLst>
              <a:ext uri="{FF2B5EF4-FFF2-40B4-BE49-F238E27FC236}">
                <a16:creationId xmlns:a16="http://schemas.microsoft.com/office/drawing/2014/main" id="{7293962A-1486-85E9-2C0F-262F2D1190DC}"/>
              </a:ext>
            </a:extLst>
          </p:cNvPr>
          <p:cNvSpPr/>
          <p:nvPr/>
        </p:nvSpPr>
        <p:spPr>
          <a:xfrm>
            <a:off x="673969" y="2177093"/>
            <a:ext cx="2974106" cy="128670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8020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000" dirty="0">
                <a:solidFill>
                  <a:srgbClr val="0070C0"/>
                </a:solidFill>
              </a:rPr>
              <a:t>直近に利用した</a:t>
            </a:r>
            <a:endParaRPr kumimoji="1" lang="en-US" altLang="ja-JP" sz="2000" dirty="0">
              <a:solidFill>
                <a:srgbClr val="0070C0"/>
              </a:solidFill>
            </a:endParaRPr>
          </a:p>
          <a:p>
            <a:r>
              <a:rPr kumimoji="1" lang="ja-JP" altLang="en-US" sz="2000" dirty="0">
                <a:solidFill>
                  <a:srgbClr val="0070C0"/>
                </a:solidFill>
              </a:rPr>
              <a:t>決済方法は？</a:t>
            </a:r>
            <a:endParaRPr kumimoji="1" lang="en-US" altLang="ja-JP" sz="2000" dirty="0">
              <a:solidFill>
                <a:srgbClr val="0070C0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DD909BF-645D-E5AA-9AD0-A9E12C900DF4}"/>
              </a:ext>
            </a:extLst>
          </p:cNvPr>
          <p:cNvSpPr txBox="1"/>
          <p:nvPr/>
        </p:nvSpPr>
        <p:spPr>
          <a:xfrm>
            <a:off x="1053249" y="4309328"/>
            <a:ext cx="7037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i="1" dirty="0">
                <a:solidFill>
                  <a:srgbClr val="7030A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約半数の生徒がキャッシュレス決済を使用</a:t>
            </a:r>
          </a:p>
        </p:txBody>
      </p:sp>
      <p:graphicFrame>
        <p:nvGraphicFramePr>
          <p:cNvPr id="11" name="グラフ 10">
            <a:extLst>
              <a:ext uri="{FF2B5EF4-FFF2-40B4-BE49-F238E27FC236}">
                <a16:creationId xmlns:a16="http://schemas.microsoft.com/office/drawing/2014/main" id="{78F8A8D0-4192-BFCC-9469-BBC103E833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5635164"/>
              </p:ext>
            </p:extLst>
          </p:nvPr>
        </p:nvGraphicFramePr>
        <p:xfrm>
          <a:off x="3867150" y="1539147"/>
          <a:ext cx="4602881" cy="2552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平行四辺形 11">
            <a:extLst>
              <a:ext uri="{FF2B5EF4-FFF2-40B4-BE49-F238E27FC236}">
                <a16:creationId xmlns:a16="http://schemas.microsoft.com/office/drawing/2014/main" id="{4A93694C-2572-6E58-C696-974C72AF9CB2}"/>
              </a:ext>
            </a:extLst>
          </p:cNvPr>
          <p:cNvSpPr/>
          <p:nvPr/>
        </p:nvSpPr>
        <p:spPr>
          <a:xfrm>
            <a:off x="756661" y="5217012"/>
            <a:ext cx="7630678" cy="814440"/>
          </a:xfrm>
          <a:prstGeom prst="parallelogram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財布を持たないという声も多数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A2F9A6D-8DB6-0605-5DE4-9AC05D6F7D6B}"/>
              </a:ext>
            </a:extLst>
          </p:cNvPr>
          <p:cNvSpPr/>
          <p:nvPr/>
        </p:nvSpPr>
        <p:spPr>
          <a:xfrm>
            <a:off x="2495224" y="346007"/>
            <a:ext cx="4153553" cy="9753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メリットとデメリット</a:t>
            </a:r>
            <a:endParaRPr kumimoji="1" lang="en-US" altLang="ja-JP" sz="3600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CC81FB73-B73A-D1FB-02CE-AA382B06F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096600"/>
              </p:ext>
            </p:extLst>
          </p:nvPr>
        </p:nvGraphicFramePr>
        <p:xfrm>
          <a:off x="1295876" y="1692165"/>
          <a:ext cx="6552248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4518">
                  <a:extLst>
                    <a:ext uri="{9D8B030D-6E8A-4147-A177-3AD203B41FA5}">
                      <a16:colId xmlns:a16="http://schemas.microsoft.com/office/drawing/2014/main" val="3989266476"/>
                    </a:ext>
                  </a:extLst>
                </a:gridCol>
                <a:gridCol w="4697730">
                  <a:extLst>
                    <a:ext uri="{9D8B030D-6E8A-4147-A177-3AD203B41FA5}">
                      <a16:colId xmlns:a16="http://schemas.microsoft.com/office/drawing/2014/main" val="279744343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l"/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メリット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支払いがスムーズ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20125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ポイント・割引がある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20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800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小銭がかさばらない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45702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デメリット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使いすぎてしまう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8181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l"/>
                      <a:endParaRPr kumimoji="1" lang="ja-JP" altLang="en-US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>
                          <a:solidFill>
                            <a:schemeClr val="tx1"/>
                          </a:solidFill>
                        </a:rPr>
                        <a:t>不正利用の可能性がある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37055"/>
                  </a:ext>
                </a:extLst>
              </a:tr>
            </a:tbl>
          </a:graphicData>
        </a:graphic>
      </p:graphicFrame>
      <p:sp>
        <p:nvSpPr>
          <p:cNvPr id="9" name="フローチャート: 処理 8">
            <a:extLst>
              <a:ext uri="{FF2B5EF4-FFF2-40B4-BE49-F238E27FC236}">
                <a16:creationId xmlns:a16="http://schemas.microsoft.com/office/drawing/2014/main" id="{A8C6DC51-F4FE-2DAC-039D-8F57D000B3E1}"/>
              </a:ext>
            </a:extLst>
          </p:cNvPr>
          <p:cNvSpPr/>
          <p:nvPr/>
        </p:nvSpPr>
        <p:spPr>
          <a:xfrm>
            <a:off x="1534795" y="4953000"/>
            <a:ext cx="6074410" cy="1130300"/>
          </a:xfrm>
          <a:prstGeom prst="flowChartProcess">
            <a:avLst/>
          </a:prstGeom>
          <a:solidFill>
            <a:srgbClr val="FFFF00"/>
          </a:solidFill>
          <a:ln cap="rnd"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ja-JP" sz="2400" dirty="0">
                <a:solidFill>
                  <a:schemeClr val="tx1"/>
                </a:solidFill>
              </a:rPr>
              <a:t>便利だが注意が必要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600" dirty="0">
                <a:solidFill>
                  <a:schemeClr val="tx1"/>
                </a:solidFill>
              </a:rPr>
              <a:t>大事なのは</a:t>
            </a:r>
            <a:r>
              <a:rPr kumimoji="1" lang="ja-JP" altLang="en-US" sz="3600" dirty="0">
                <a:solidFill>
                  <a:srgbClr val="FF0000"/>
                </a:solidFill>
              </a:rPr>
              <a:t>使い方</a:t>
            </a: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16C409C9-FC29-A82A-CD7C-E19DD0E8A9AC}"/>
              </a:ext>
            </a:extLst>
          </p:cNvPr>
          <p:cNvSpPr/>
          <p:nvPr/>
        </p:nvSpPr>
        <p:spPr>
          <a:xfrm>
            <a:off x="2495223" y="346007"/>
            <a:ext cx="4153553" cy="9753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不正利用に注意</a:t>
            </a:r>
            <a:endParaRPr kumimoji="1" lang="en-US" altLang="ja-JP" sz="3600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0141D5E-B88E-552D-5D48-B0A4A7778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577" y="1433947"/>
            <a:ext cx="3562847" cy="3458058"/>
          </a:xfrm>
          <a:prstGeom prst="rect">
            <a:avLst/>
          </a:prstGeom>
        </p:spPr>
      </p:pic>
      <p:sp>
        <p:nvSpPr>
          <p:cNvPr id="11" name="楕円 10">
            <a:extLst>
              <a:ext uri="{FF2B5EF4-FFF2-40B4-BE49-F238E27FC236}">
                <a16:creationId xmlns:a16="http://schemas.microsoft.com/office/drawing/2014/main" id="{138ABD0F-B383-3222-3C1E-BF4DD6C3F116}"/>
              </a:ext>
            </a:extLst>
          </p:cNvPr>
          <p:cNvSpPr/>
          <p:nvPr/>
        </p:nvSpPr>
        <p:spPr>
          <a:xfrm>
            <a:off x="2885890" y="2489074"/>
            <a:ext cx="1516565" cy="1516565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便利</a:t>
            </a: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B4B6E7E-23E0-4113-FDF2-B0717B82861A}"/>
              </a:ext>
            </a:extLst>
          </p:cNvPr>
          <p:cNvSpPr/>
          <p:nvPr/>
        </p:nvSpPr>
        <p:spPr>
          <a:xfrm>
            <a:off x="4741545" y="2500225"/>
            <a:ext cx="1516565" cy="15165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リスク</a:t>
            </a:r>
          </a:p>
        </p:txBody>
      </p:sp>
      <p:sp>
        <p:nvSpPr>
          <p:cNvPr id="9" name="スクロール: 縦 8">
            <a:extLst>
              <a:ext uri="{FF2B5EF4-FFF2-40B4-BE49-F238E27FC236}">
                <a16:creationId xmlns:a16="http://schemas.microsoft.com/office/drawing/2014/main" id="{67AD31C2-4B11-3EEF-0F42-BA45C7AE91CE}"/>
              </a:ext>
            </a:extLst>
          </p:cNvPr>
          <p:cNvSpPr/>
          <p:nvPr/>
        </p:nvSpPr>
        <p:spPr>
          <a:xfrm>
            <a:off x="679997" y="4819852"/>
            <a:ext cx="1460284" cy="1569796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対策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977A78-6F4A-A5B8-DDED-38BE7B1DAD1B}"/>
              </a:ext>
            </a:extLst>
          </p:cNvPr>
          <p:cNvSpPr txBox="1"/>
          <p:nvPr/>
        </p:nvSpPr>
        <p:spPr>
          <a:xfrm>
            <a:off x="2140281" y="5004586"/>
            <a:ext cx="62721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利用明細を確認する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パスワードや暗証番号を人に教えない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公共無線ＬＡＮにつないだまま決済しない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" grpId="0" animBg="1"/>
      <p:bldP spid="10" grpId="1" animBg="1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649</TotalTime>
  <Words>97</Words>
  <PresentationFormat>画面に合わせる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2025-12-18T07:10:45Z</dcterms:modified>
</cp:coreProperties>
</file>