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CC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/>
              <a:t>住宅購入に不安はありますか？</a:t>
            </a:r>
            <a:endParaRPr lang="ja-JP" alt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 alt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F80-4E27-B8B4-0273D5C37C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F80-4E27-B8B4-0273D5C37C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F80-4E27-B8B4-0273D5C37C8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F80-4E27-B8B4-0273D5C37C8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とても不安</c:v>
                </c:pt>
                <c:pt idx="1">
                  <c:v>不安</c:v>
                </c:pt>
                <c:pt idx="2">
                  <c:v>あまり不安ではない</c:v>
                </c:pt>
                <c:pt idx="3">
                  <c:v>不安はない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88</c:v>
                </c:pt>
                <c:pt idx="1">
                  <c:v>61</c:v>
                </c:pt>
                <c:pt idx="2">
                  <c:v>25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2A-4487-92B8-3C23E40E75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2471-C133-4C50-AEAB-BDA87BAC773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5F26A-E10A-4E1F-8B8A-CA4C5E0F2B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995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3764D-9877-48EC-BCEA-4E3E8C56495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06919-DEC5-42E7-975B-636F3AB8C01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23869-0829-4F1F-8784-50F6E5D9E75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B3DBA-C732-403A-A0B0-3456F46E2D9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84CAC-0A7F-4233-9401-65EEA0C25239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B5173-873D-44D8-966B-B3CA50431F9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34DB-CE92-41E9-8540-C0536612D55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A0681-2948-4503-AC03-2D62117B451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45551-3A3B-4127-94CB-E2DFF076D9E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60B11-609E-48D2-9D06-177BF1B9134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2BB4-A6BE-4052-888E-F247C9E79C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www.goukaku.ne.jp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79797-0399-4D69-93D9-6AFB0F96685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1">
                <a:solidFill>
                  <a:srgbClr val="FFFF00"/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pic>
        <p:nvPicPr>
          <p:cNvPr id="8" name="図 7">
            <a:hlinkClick r:id="rId14"/>
            <a:extLst>
              <a:ext uri="{FF2B5EF4-FFF2-40B4-BE49-F238E27FC236}">
                <a16:creationId xmlns:a16="http://schemas.microsoft.com/office/drawing/2014/main" id="{5352077E-52F4-AC16-0518-FBB09488A21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526" y="6216610"/>
            <a:ext cx="1428949" cy="55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波線 2">
            <a:extLst>
              <a:ext uri="{FF2B5EF4-FFF2-40B4-BE49-F238E27FC236}">
                <a16:creationId xmlns:a16="http://schemas.microsoft.com/office/drawing/2014/main" id="{CDC2AF8C-64A7-B9C6-50B3-B9BF51E486A2}"/>
              </a:ext>
            </a:extLst>
          </p:cNvPr>
          <p:cNvSpPr/>
          <p:nvPr/>
        </p:nvSpPr>
        <p:spPr>
          <a:xfrm>
            <a:off x="830425" y="918248"/>
            <a:ext cx="7483150" cy="3065523"/>
          </a:xfrm>
          <a:prstGeom prst="wav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成功する住まい探し</a:t>
            </a:r>
            <a:endParaRPr kumimoji="1" lang="en-US" altLang="ja-JP" sz="60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5C077AB-CC24-B920-429F-C7F7C5480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644" y="4019154"/>
            <a:ext cx="3238952" cy="283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四角形: メモ 7">
            <a:extLst>
              <a:ext uri="{FF2B5EF4-FFF2-40B4-BE49-F238E27FC236}">
                <a16:creationId xmlns:a16="http://schemas.microsoft.com/office/drawing/2014/main" id="{232127A1-221E-27A5-FB6C-6645BA91E0D3}"/>
              </a:ext>
            </a:extLst>
          </p:cNvPr>
          <p:cNvSpPr/>
          <p:nvPr/>
        </p:nvSpPr>
        <p:spPr>
          <a:xfrm>
            <a:off x="381000" y="406400"/>
            <a:ext cx="3924300" cy="977900"/>
          </a:xfrm>
          <a:prstGeom prst="foldedCorner">
            <a:avLst>
              <a:gd name="adj" fmla="val 24459"/>
            </a:avLst>
          </a:prstGeom>
          <a:solidFill>
            <a:schemeClr val="bg1"/>
          </a:solidFill>
          <a:ln cap="rnd">
            <a:beve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rgbClr val="00B050"/>
                </a:solidFill>
              </a:rPr>
              <a:t>アンケート結果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D065391-B278-2FE5-C926-E99451F74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1</a:t>
            </a:fld>
            <a:endParaRPr kumimoji="1" lang="ja-JP" altLang="en-US"/>
          </a:p>
        </p:txBody>
      </p:sp>
      <p:graphicFrame>
        <p:nvGraphicFramePr>
          <p:cNvPr id="5" name="グラフ 4">
            <a:extLst>
              <a:ext uri="{FF2B5EF4-FFF2-40B4-BE49-F238E27FC236}">
                <a16:creationId xmlns:a16="http://schemas.microsoft.com/office/drawing/2014/main" id="{21517BED-F945-D4AA-DFDF-4B7B72FED2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3776918"/>
              </p:ext>
            </p:extLst>
          </p:nvPr>
        </p:nvGraphicFramePr>
        <p:xfrm>
          <a:off x="380999" y="1648848"/>
          <a:ext cx="4742084" cy="3197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楕円 6">
            <a:extLst>
              <a:ext uri="{FF2B5EF4-FFF2-40B4-BE49-F238E27FC236}">
                <a16:creationId xmlns:a16="http://schemas.microsoft.com/office/drawing/2014/main" id="{7EF59E65-AB9D-D9FB-3B82-0A70842243FB}"/>
              </a:ext>
            </a:extLst>
          </p:cNvPr>
          <p:cNvSpPr/>
          <p:nvPr/>
        </p:nvSpPr>
        <p:spPr>
          <a:xfrm>
            <a:off x="5280745" y="2029652"/>
            <a:ext cx="3544168" cy="1319845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８割が不安と回答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63FD65B-5C40-D281-B6D4-06EFDDBDE92A}"/>
              </a:ext>
            </a:extLst>
          </p:cNvPr>
          <p:cNvSpPr txBox="1"/>
          <p:nvPr/>
        </p:nvSpPr>
        <p:spPr>
          <a:xfrm>
            <a:off x="5218833" y="3581536"/>
            <a:ext cx="36679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何をすればいいか分からない</a:t>
            </a:r>
            <a:endParaRPr kumimoji="1" lang="en-US" altLang="ja-JP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交渉に自信がない</a:t>
            </a:r>
            <a:endParaRPr kumimoji="1" lang="en-US" altLang="ja-JP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ja-JP" altLang="en-US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家の探し方が知りたい</a:t>
            </a:r>
            <a:endParaRPr kumimoji="1" lang="en-US" altLang="ja-JP" b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DBE61DC-8EFC-2264-8865-CAD2CF50A600}"/>
              </a:ext>
            </a:extLst>
          </p:cNvPr>
          <p:cNvSpPr txBox="1"/>
          <p:nvPr/>
        </p:nvSpPr>
        <p:spPr>
          <a:xfrm>
            <a:off x="3108960" y="53731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F06DAF8-D380-1EB6-4924-3807E6F46B5A}"/>
              </a:ext>
            </a:extLst>
          </p:cNvPr>
          <p:cNvSpPr/>
          <p:nvPr/>
        </p:nvSpPr>
        <p:spPr>
          <a:xfrm>
            <a:off x="795967" y="4968943"/>
            <a:ext cx="7552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不安な時はプロに相談！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四角形: メモ 5">
            <a:extLst>
              <a:ext uri="{FF2B5EF4-FFF2-40B4-BE49-F238E27FC236}">
                <a16:creationId xmlns:a16="http://schemas.microsoft.com/office/drawing/2014/main" id="{65551D4E-79D6-B67E-DF5C-D91D65F42779}"/>
              </a:ext>
            </a:extLst>
          </p:cNvPr>
          <p:cNvSpPr/>
          <p:nvPr/>
        </p:nvSpPr>
        <p:spPr>
          <a:xfrm>
            <a:off x="381000" y="406400"/>
            <a:ext cx="3924300" cy="977900"/>
          </a:xfrm>
          <a:prstGeom prst="foldedCorner">
            <a:avLst>
              <a:gd name="adj" fmla="val 24459"/>
            </a:avLst>
          </a:prstGeom>
          <a:solidFill>
            <a:schemeClr val="bg1"/>
          </a:solidFill>
          <a:ln cap="rnd">
            <a:beve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rgbClr val="00B050"/>
                </a:solidFill>
              </a:rPr>
              <a:t>無料講座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875DE4C-E086-1231-C367-E6535BA3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2</a:t>
            </a:fld>
            <a:endParaRPr kumimoji="1" lang="ja-JP" altLang="en-US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0765E0B-8CF6-3FAF-74F7-6AFF3F427F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239617"/>
              </p:ext>
            </p:extLst>
          </p:nvPr>
        </p:nvGraphicFramePr>
        <p:xfrm>
          <a:off x="475095" y="4223054"/>
          <a:ext cx="7274103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778">
                  <a:extLst>
                    <a:ext uri="{9D8B030D-6E8A-4147-A177-3AD203B41FA5}">
                      <a16:colId xmlns:a16="http://schemas.microsoft.com/office/drawing/2014/main" val="914486070"/>
                    </a:ext>
                  </a:extLst>
                </a:gridCol>
                <a:gridCol w="5766325">
                  <a:extLst>
                    <a:ext uri="{9D8B030D-6E8A-4147-A177-3AD203B41FA5}">
                      <a16:colId xmlns:a16="http://schemas.microsoft.com/office/drawing/2014/main" val="2742142132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rgbClr val="FFFF00"/>
                          </a:solidFill>
                        </a:rPr>
                        <a:t>ポイント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住まいごとの特徴が分かる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31731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購入費用の内訳を知ることができる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17279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入居までの段取りも詳しく説明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476926"/>
                  </a:ext>
                </a:extLst>
              </a:tr>
            </a:tbl>
          </a:graphicData>
        </a:graphic>
      </p:graphicFrame>
      <p:sp>
        <p:nvSpPr>
          <p:cNvPr id="5" name="星: 16 pt 4">
            <a:extLst>
              <a:ext uri="{FF2B5EF4-FFF2-40B4-BE49-F238E27FC236}">
                <a16:creationId xmlns:a16="http://schemas.microsoft.com/office/drawing/2014/main" id="{9F79C533-616A-719F-77CA-6686CE85C6D8}"/>
              </a:ext>
            </a:extLst>
          </p:cNvPr>
          <p:cNvSpPr/>
          <p:nvPr/>
        </p:nvSpPr>
        <p:spPr>
          <a:xfrm>
            <a:off x="475095" y="1677550"/>
            <a:ext cx="8193810" cy="1885671"/>
          </a:xfrm>
          <a:prstGeom prst="star16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u="sng" dirty="0">
                <a:solidFill>
                  <a:srgbClr val="FF0000"/>
                </a:solidFill>
              </a:rPr>
              <a:t>３つのテーマ</a:t>
            </a:r>
            <a:r>
              <a:rPr kumimoji="1" lang="ja-JP" altLang="en-US" sz="3200" dirty="0">
                <a:solidFill>
                  <a:schemeClr val="tx1"/>
                </a:solidFill>
              </a:rPr>
              <a:t>に分けて</a:t>
            </a:r>
            <a:endParaRPr kumimoji="1" lang="en-US" altLang="ja-JP" sz="32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詳しく解説します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CE339F5-2205-530E-74B9-58229FDEE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793" y="4142038"/>
            <a:ext cx="1629002" cy="2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2A98CA-6603-11E2-0469-44CEDEF11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2" name="四角形: メモ 1">
            <a:extLst>
              <a:ext uri="{FF2B5EF4-FFF2-40B4-BE49-F238E27FC236}">
                <a16:creationId xmlns:a16="http://schemas.microsoft.com/office/drawing/2014/main" id="{8BCD4356-081D-F1C1-1564-6D16A5DF6317}"/>
              </a:ext>
            </a:extLst>
          </p:cNvPr>
          <p:cNvSpPr/>
          <p:nvPr/>
        </p:nvSpPr>
        <p:spPr>
          <a:xfrm>
            <a:off x="381000" y="406400"/>
            <a:ext cx="3924300" cy="977900"/>
          </a:xfrm>
          <a:prstGeom prst="foldedCorner">
            <a:avLst>
              <a:gd name="adj" fmla="val 24459"/>
            </a:avLst>
          </a:prstGeom>
          <a:solidFill>
            <a:schemeClr val="bg1"/>
          </a:solidFill>
          <a:ln cap="rnd">
            <a:beve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rgbClr val="00B050"/>
                </a:solidFill>
              </a:rPr>
              <a:t>各講座の内容</a:t>
            </a:r>
          </a:p>
        </p:txBody>
      </p:sp>
      <p:sp>
        <p:nvSpPr>
          <p:cNvPr id="7" name="フローチャート: 処理 6">
            <a:extLst>
              <a:ext uri="{FF2B5EF4-FFF2-40B4-BE49-F238E27FC236}">
                <a16:creationId xmlns:a16="http://schemas.microsoft.com/office/drawing/2014/main" id="{006FB7BB-CA51-CD53-9550-A119B53A0E1C}"/>
              </a:ext>
            </a:extLst>
          </p:cNvPr>
          <p:cNvSpPr/>
          <p:nvPr/>
        </p:nvSpPr>
        <p:spPr>
          <a:xfrm>
            <a:off x="381000" y="1743213"/>
            <a:ext cx="4860098" cy="1269303"/>
          </a:xfrm>
          <a:prstGeom prst="flowChartProcess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７月５日</a:t>
            </a:r>
            <a:r>
              <a:rPr kumimoji="1" lang="ja-JP" altLang="en-US" sz="2800" dirty="0">
                <a:solidFill>
                  <a:schemeClr val="bg1"/>
                </a:solidFill>
              </a:rPr>
              <a:t>・</a:t>
            </a:r>
            <a:r>
              <a:rPr kumimoji="1" lang="ja-JP" altLang="en-US" sz="2800" dirty="0"/>
              <a:t>基礎知識</a:t>
            </a:r>
            <a:endParaRPr kumimoji="1" lang="en-US" altLang="ja-JP" sz="2800" dirty="0"/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購入と賃貸の違いは？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3" name="八角形 2">
            <a:extLst>
              <a:ext uri="{FF2B5EF4-FFF2-40B4-BE49-F238E27FC236}">
                <a16:creationId xmlns:a16="http://schemas.microsoft.com/office/drawing/2014/main" id="{6A8045E4-39E2-3DF9-9C39-BF359656572B}"/>
              </a:ext>
            </a:extLst>
          </p:cNvPr>
          <p:cNvSpPr/>
          <p:nvPr/>
        </p:nvSpPr>
        <p:spPr>
          <a:xfrm>
            <a:off x="2141951" y="3280925"/>
            <a:ext cx="4860098" cy="1269303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00B050"/>
                </a:solidFill>
              </a:rPr>
              <a:t>７月１２日・スタート</a:t>
            </a:r>
            <a:endParaRPr kumimoji="1" lang="en-US" altLang="ja-JP" sz="2800" dirty="0">
              <a:solidFill>
                <a:srgbClr val="00B050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何から始める？</a:t>
            </a:r>
          </a:p>
        </p:txBody>
      </p:sp>
      <p:sp>
        <p:nvSpPr>
          <p:cNvPr id="4" name="矢印: 五方向 3">
            <a:extLst>
              <a:ext uri="{FF2B5EF4-FFF2-40B4-BE49-F238E27FC236}">
                <a16:creationId xmlns:a16="http://schemas.microsoft.com/office/drawing/2014/main" id="{E46F9579-7FC4-18A9-2A1F-D78389A95D79}"/>
              </a:ext>
            </a:extLst>
          </p:cNvPr>
          <p:cNvSpPr/>
          <p:nvPr/>
        </p:nvSpPr>
        <p:spPr>
          <a:xfrm>
            <a:off x="4027901" y="4818638"/>
            <a:ext cx="4860098" cy="1269303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FFC000"/>
                </a:solidFill>
              </a:rPr>
              <a:t>７月１９日・選び方</a:t>
            </a:r>
            <a:endParaRPr kumimoji="1" lang="en-US" altLang="ja-JP" sz="2800" dirty="0">
              <a:solidFill>
                <a:srgbClr val="FFC000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マンションと一戸建て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519</TotalTime>
  <Words>112</Words>
  <PresentationFormat>画面に合わせる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日本情報処理検定協会; 統括本部 検定担当</dc:creator>
  <dcterms:created xsi:type="dcterms:W3CDTF">2024-10-08T23:37:29Z</dcterms:created>
  <dcterms:modified xsi:type="dcterms:W3CDTF">2025-12-18T06:59:34Z</dcterms:modified>
</cp:coreProperties>
</file>