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年別の山岳事故件数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事故件数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２０２１年</c:v>
                </c:pt>
                <c:pt idx="1">
                  <c:v>２０２２年</c:v>
                </c:pt>
                <c:pt idx="2">
                  <c:v>２０２３年</c:v>
                </c:pt>
              </c:strCache>
            </c:strRef>
          </c:cat>
          <c:val>
            <c:numRef>
              <c:f>Sheet1!$B$2:$D$2</c:f>
              <c:numCache>
                <c:formatCode>#,##0</c:formatCode>
                <c:ptCount val="3"/>
                <c:pt idx="0">
                  <c:v>3075</c:v>
                </c:pt>
                <c:pt idx="1">
                  <c:v>3506</c:v>
                </c:pt>
                <c:pt idx="2">
                  <c:v>3568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11-4ABD-A0DD-5C2B85D938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8537791"/>
        <c:axId val="1228538751"/>
      </c:barChart>
      <c:catAx>
        <c:axId val="1228537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28538751"/>
        <c:crosses val="autoZero"/>
        <c:auto val="1"/>
        <c:lblAlgn val="ctr"/>
        <c:lblOffset val="100"/>
        <c:noMultiLvlLbl val="0"/>
      </c:catAx>
      <c:valAx>
        <c:axId val="12285387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228537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F3807F31-A18D-409B-A6CA-63E7890DE7F4}" type="datetimeFigureOut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C3EAA650-F5B8-47F4-9DF9-F3384DEE03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25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EABFE-19FD-499B-8E56-0EFC4C5AAF9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02ACA-EB89-4FF1-8CDD-3D2F43F7A9D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04851-99B3-4FAF-BC49-9FC933E3D784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F2DD8-5A07-4E05-B055-357C952682D5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9DEA-8BBD-4B96-BF21-05D14468C15D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25296-D926-45B6-9A58-DED0DA9EBD3E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4077-D455-40B6-98DE-1852390CB04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3464-96A6-48CE-9A86-A3C59138ABBF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52A8F-8154-49DC-9010-6F4CCBBD9BD7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247C-B4D3-4D93-A037-018457C829A8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B4C3-E180-406D-B553-421432F770C1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09848-416A-466B-A82F-6B2B02BB541B}" type="datetime1">
              <a:rPr kumimoji="1" lang="ja-JP" altLang="en-US" smtClean="0"/>
              <a:t>2025/12/18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3E5DCE-3289-3810-477A-C57B31EA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B48522-0614-BED7-F79D-1317AC7896AF}"/>
              </a:ext>
            </a:extLst>
          </p:cNvPr>
          <p:cNvSpPr txBox="1"/>
          <p:nvPr/>
        </p:nvSpPr>
        <p:spPr>
          <a:xfrm>
            <a:off x="1354651" y="4767384"/>
            <a:ext cx="6434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b="1" dirty="0">
                <a:solidFill>
                  <a:srgbClr val="FF0000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秋の登山</a:t>
            </a:r>
            <a:r>
              <a:rPr kumimoji="1" lang="ja-JP" altLang="en-US" sz="4800" b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にご注意を！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82B949B-07C5-2D3E-4C97-A39234614CE7}"/>
              </a:ext>
            </a:extLst>
          </p:cNvPr>
          <p:cNvSpPr txBox="1"/>
          <p:nvPr/>
        </p:nvSpPr>
        <p:spPr>
          <a:xfrm>
            <a:off x="3671751" y="598701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/>
              <a:t>川谷市山岳協会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0F44485-B67E-998E-15E3-C7DC0ECC2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997499"/>
            <a:ext cx="57150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A98DEE3-5CB2-7C06-C320-81BF26C1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D5B28F7-9D63-3B73-342D-B3EA623C1DFA}"/>
              </a:ext>
            </a:extLst>
          </p:cNvPr>
          <p:cNvSpPr txBox="1"/>
          <p:nvPr/>
        </p:nvSpPr>
        <p:spPr>
          <a:xfrm>
            <a:off x="445477" y="297879"/>
            <a:ext cx="433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山岳事故の発生状況</a:t>
            </a:r>
          </a:p>
        </p:txBody>
      </p:sp>
      <p:graphicFrame>
        <p:nvGraphicFramePr>
          <p:cNvPr id="12" name="グラフ 11">
            <a:extLst>
              <a:ext uri="{FF2B5EF4-FFF2-40B4-BE49-F238E27FC236}">
                <a16:creationId xmlns:a16="http://schemas.microsoft.com/office/drawing/2014/main" id="{8AB646BE-45FF-E630-AD28-4D35792A88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1230538"/>
              </p:ext>
            </p:extLst>
          </p:nvPr>
        </p:nvGraphicFramePr>
        <p:xfrm>
          <a:off x="445476" y="1201783"/>
          <a:ext cx="3922129" cy="2924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星: 16 pt 15">
            <a:extLst>
              <a:ext uri="{FF2B5EF4-FFF2-40B4-BE49-F238E27FC236}">
                <a16:creationId xmlns:a16="http://schemas.microsoft.com/office/drawing/2014/main" id="{3EB9E440-1A9B-D218-847D-FFB139B8B908}"/>
              </a:ext>
            </a:extLst>
          </p:cNvPr>
          <p:cNvSpPr/>
          <p:nvPr/>
        </p:nvSpPr>
        <p:spPr>
          <a:xfrm>
            <a:off x="4249271" y="1754876"/>
            <a:ext cx="4589103" cy="1818022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FF0000"/>
                </a:solidFill>
              </a:rPr>
              <a:t>中でも「秋」は</a:t>
            </a:r>
          </a:p>
          <a:p>
            <a:pPr algn="ctr"/>
            <a:r>
              <a:rPr kumimoji="1" lang="ja-JP" altLang="en-US" sz="2000" dirty="0">
                <a:solidFill>
                  <a:srgbClr val="FF0000"/>
                </a:solidFill>
              </a:rPr>
              <a:t>事故が起きやすい</a:t>
            </a: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7FBC6FEC-F4E7-DF0A-D2AD-82416D3CEF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796864"/>
              </p:ext>
            </p:extLst>
          </p:nvPr>
        </p:nvGraphicFramePr>
        <p:xfrm>
          <a:off x="1516539" y="4611154"/>
          <a:ext cx="6110923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9505">
                  <a:extLst>
                    <a:ext uri="{9D8B030D-6E8A-4147-A177-3AD203B41FA5}">
                      <a16:colId xmlns:a16="http://schemas.microsoft.com/office/drawing/2014/main" val="3250346207"/>
                    </a:ext>
                  </a:extLst>
                </a:gridCol>
                <a:gridCol w="3721418">
                  <a:extLst>
                    <a:ext uri="{9D8B030D-6E8A-4147-A177-3AD203B41FA5}">
                      <a16:colId xmlns:a16="http://schemas.microsoft.com/office/drawing/2014/main" val="83605057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秋の登山では</a:t>
                      </a:r>
                      <a:endParaRPr kumimoji="1" lang="en-US" altLang="ja-JP" sz="28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ここに注意！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>
                          <a:solidFill>
                            <a:schemeClr val="tx1"/>
                          </a:solidFill>
                        </a:rPr>
                        <a:t>急に日が短くなる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36233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気温の差が激しい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452469"/>
                  </a:ext>
                </a:extLst>
              </a:tr>
              <a:tr h="392841">
                <a:tc vMerge="1"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冬眠前の動物に出合う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566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4D02ECB3-266A-7167-30F3-09F784E64B94}"/>
              </a:ext>
            </a:extLst>
          </p:cNvPr>
          <p:cNvSpPr txBox="1">
            <a:spLocks/>
          </p:cNvSpPr>
          <p:nvPr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pPr/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3FF8779-F778-54A5-DDA4-22F3E3877F05}"/>
              </a:ext>
            </a:extLst>
          </p:cNvPr>
          <p:cNvSpPr txBox="1"/>
          <p:nvPr/>
        </p:nvSpPr>
        <p:spPr>
          <a:xfrm>
            <a:off x="480015" y="297880"/>
            <a:ext cx="3518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安全に楽しもう！</a:t>
            </a:r>
          </a:p>
        </p:txBody>
      </p:sp>
      <p:sp>
        <p:nvSpPr>
          <p:cNvPr id="9" name="矢印: 五方向 8">
            <a:extLst>
              <a:ext uri="{FF2B5EF4-FFF2-40B4-BE49-F238E27FC236}">
                <a16:creationId xmlns:a16="http://schemas.microsoft.com/office/drawing/2014/main" id="{122F7D0B-E9AB-9426-23EE-80683A2D0415}"/>
              </a:ext>
            </a:extLst>
          </p:cNvPr>
          <p:cNvSpPr/>
          <p:nvPr/>
        </p:nvSpPr>
        <p:spPr>
          <a:xfrm>
            <a:off x="445477" y="1226069"/>
            <a:ext cx="3961194" cy="1200329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800" dirty="0">
                <a:solidFill>
                  <a:schemeClr val="tx1"/>
                </a:solidFill>
              </a:rPr>
              <a:t>紅葉シーズンは</a:t>
            </a:r>
            <a:r>
              <a:rPr kumimoji="1" lang="ja-JP" altLang="en-US" sz="2800" dirty="0"/>
              <a:t>人気</a:t>
            </a:r>
          </a:p>
        </p:txBody>
      </p:sp>
      <p:sp>
        <p:nvSpPr>
          <p:cNvPr id="8" name="四角形: メモ 7">
            <a:extLst>
              <a:ext uri="{FF2B5EF4-FFF2-40B4-BE49-F238E27FC236}">
                <a16:creationId xmlns:a16="http://schemas.microsoft.com/office/drawing/2014/main" id="{1BECAE64-8D15-E5F9-6B99-7F9B8E18CF33}"/>
              </a:ext>
            </a:extLst>
          </p:cNvPr>
          <p:cNvSpPr/>
          <p:nvPr/>
        </p:nvSpPr>
        <p:spPr>
          <a:xfrm>
            <a:off x="4995512" y="1129109"/>
            <a:ext cx="3519838" cy="1394248"/>
          </a:xfrm>
          <a:prstGeom prst="foldedCorner">
            <a:avLst/>
          </a:prstGeom>
          <a:solidFill>
            <a:schemeClr val="accent1"/>
          </a:solidFill>
          <a:ln>
            <a:beve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初めて登山に</a:t>
            </a:r>
            <a:endParaRPr kumimoji="1" lang="en-US" altLang="ja-JP" sz="2800" dirty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挑戦する人も多い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3BA4DE-1046-C759-332C-037D21033924}"/>
              </a:ext>
            </a:extLst>
          </p:cNvPr>
          <p:cNvSpPr txBox="1"/>
          <p:nvPr/>
        </p:nvSpPr>
        <p:spPr>
          <a:xfrm>
            <a:off x="1706472" y="2761329"/>
            <a:ext cx="57310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体温調節のできる服装で</a:t>
            </a:r>
            <a:endParaRPr kumimoji="1" lang="en-US" altLang="ja-JP" sz="24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日の入りの時間に注意して計画を立てる</a:t>
            </a:r>
            <a:endParaRPr kumimoji="1" lang="en-US" altLang="ja-JP" sz="24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400" i="1" dirty="0"/>
              <a:t>救急用品を準備する</a:t>
            </a:r>
            <a:endParaRPr kumimoji="1" lang="en-US" altLang="ja-JP" sz="2400" i="1" dirty="0"/>
          </a:p>
        </p:txBody>
      </p:sp>
      <p:sp>
        <p:nvSpPr>
          <p:cNvPr id="7" name="吹き出し: 円形 6">
            <a:extLst>
              <a:ext uri="{FF2B5EF4-FFF2-40B4-BE49-F238E27FC236}">
                <a16:creationId xmlns:a16="http://schemas.microsoft.com/office/drawing/2014/main" id="{095396C6-50C9-E025-9B68-AD20D281A249}"/>
              </a:ext>
            </a:extLst>
          </p:cNvPr>
          <p:cNvSpPr/>
          <p:nvPr/>
        </p:nvSpPr>
        <p:spPr>
          <a:xfrm>
            <a:off x="2717075" y="5008506"/>
            <a:ext cx="5309936" cy="1272093"/>
          </a:xfrm>
          <a:prstGeom prst="wedgeEllipseCallout">
            <a:avLst>
              <a:gd name="adj1" fmla="val -58081"/>
              <a:gd name="adj2" fmla="val -45701"/>
            </a:avLst>
          </a:prstGeom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/>
              <a:t>入念に計画・準備をしよう！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BE94C176-8F57-F0B1-B5A7-9EF956BF5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12" y="4083274"/>
            <a:ext cx="1143160" cy="2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540</TotalTime>
  <Words>106</Words>
  <PresentationFormat>画面に合わせる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日本情報処理検定協会;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cp:lastPrinted>2025-09-26T08:17:37Z</cp:lastPrinted>
  <dcterms:created xsi:type="dcterms:W3CDTF">2024-06-26T07:04:09Z</dcterms:created>
  <dcterms:modified xsi:type="dcterms:W3CDTF">2025-12-18T07:03:25Z</dcterms:modified>
</cp:coreProperties>
</file>