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CC"/>
    <a:srgbClr val="FFFFCC"/>
    <a:srgbClr val="FF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12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908112083199433E-2"/>
          <c:y val="6.3928072742990685E-2"/>
          <c:w val="0.56906184383202096"/>
          <c:h val="0.8535927657480314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42A-44B4-88CA-12E0C78F83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42A-44B4-88CA-12E0C78F83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42A-44B4-88CA-12E0C78F838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42A-44B4-88CA-12E0C78F838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宿泊先</c:v>
                </c:pt>
                <c:pt idx="1">
                  <c:v>アクティビティ</c:v>
                </c:pt>
                <c:pt idx="2">
                  <c:v>スケジュール</c:v>
                </c:pt>
                <c:pt idx="3">
                  <c:v>その他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69</c:v>
                </c:pt>
                <c:pt idx="1">
                  <c:v>43</c:v>
                </c:pt>
                <c:pt idx="2">
                  <c:v>32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C5-4838-A2AE-CFBAA81E75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0298745329552648"/>
          <c:y val="0.33970759039586568"/>
          <c:w val="0.22924228763150095"/>
          <c:h val="0.343282234251968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A4D99031-16A4-C28E-5556-C67E4D63971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C8CD7D-7B8E-098B-2EF9-D4733304DE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1425F-4D66-4A3D-9499-DD2D92148103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AC25C76-3F92-2239-2CC5-B3E08FA00AB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2940667-6398-5316-43CB-FE9D56AD78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34A38-DD6A-43CB-A035-A4CEEF5E88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07520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3764D-9877-48EC-BCEA-4E3E8C5649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06919-DEC5-42E7-975B-636F3AB8C01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23869-0829-4F1F-8784-50F6E5D9E7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DBA-C732-403A-A0B0-3456F46E2D9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4CAC-0A7F-4233-9401-65EEA0C25239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B5173-873D-44D8-966B-B3CA50431F9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34DB-CE92-41E9-8540-C0536612D55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A0681-2948-4503-AC03-2D62117B451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45551-3A3B-4127-94CB-E2DFF076D9E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60B11-609E-48D2-9D06-177BF1B9134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2BB4-A6BE-4052-888E-F247C9E79C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www.goukaku.ne.jp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79797-0399-4D69-93D9-6AFB0F96685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1">
                <a:solidFill>
                  <a:schemeClr val="tx1"/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pPr/>
              <a:t>‹#›</a:t>
            </a:fld>
            <a:endParaRPr kumimoji="1" lang="ja-JP" altLang="en-US" i="1" dirty="0"/>
          </a:p>
        </p:txBody>
      </p:sp>
      <p:pic>
        <p:nvPicPr>
          <p:cNvPr id="8" name="図 7">
            <a:hlinkClick r:id="rId14"/>
            <a:extLst>
              <a:ext uri="{FF2B5EF4-FFF2-40B4-BE49-F238E27FC236}">
                <a16:creationId xmlns:a16="http://schemas.microsoft.com/office/drawing/2014/main" id="{B45FB43A-57B0-0ABD-6805-7CD22AD2608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57" y="6216610"/>
            <a:ext cx="1152686" cy="5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80E9781-563A-4C5F-0AA2-F31B7B528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576"/>
            <a:ext cx="7686675" cy="45720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713076F-7BA4-3E85-CC77-09379A925D73}"/>
              </a:ext>
            </a:extLst>
          </p:cNvPr>
          <p:cNvSpPr txBox="1"/>
          <p:nvPr/>
        </p:nvSpPr>
        <p:spPr>
          <a:xfrm>
            <a:off x="203096" y="1421296"/>
            <a:ext cx="6125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FF00"/>
                </a:solidFill>
              </a:rPr>
              <a:t>新アクティビティの提案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DB4C0A2-3077-687D-6CEA-082746493F8B}"/>
              </a:ext>
            </a:extLst>
          </p:cNvPr>
          <p:cNvSpPr txBox="1"/>
          <p:nvPr/>
        </p:nvSpPr>
        <p:spPr>
          <a:xfrm>
            <a:off x="290778" y="993913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親子向けホテルステイ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AA29A828-DF03-0FF9-8BD5-FD56C2910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700" y="3350929"/>
            <a:ext cx="3791479" cy="28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D065391-B278-2FE5-C926-E99451F7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688A40A-D923-0AA2-BEA5-B084A94AEC38}"/>
              </a:ext>
            </a:extLst>
          </p:cNvPr>
          <p:cNvSpPr txBox="1"/>
          <p:nvPr/>
        </p:nvSpPr>
        <p:spPr>
          <a:xfrm>
            <a:off x="2842591" y="257625"/>
            <a:ext cx="34588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3600" u="sng" dirty="0">
                <a:solidFill>
                  <a:schemeClr val="tx1"/>
                </a:solidFill>
                <a:latin typeface="+mn-ea"/>
              </a:rPr>
              <a:t>家族旅行の悩み</a:t>
            </a:r>
            <a:endParaRPr kumimoji="1" lang="en-US" altLang="ja-JP" sz="3600" u="sng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54F18320-7CA5-4C80-FF89-1A2B1EDF38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3076343"/>
              </p:ext>
            </p:extLst>
          </p:nvPr>
        </p:nvGraphicFramePr>
        <p:xfrm>
          <a:off x="360322" y="1154519"/>
          <a:ext cx="4538869" cy="2948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吹き出し: 円形 10">
            <a:extLst>
              <a:ext uri="{FF2B5EF4-FFF2-40B4-BE49-F238E27FC236}">
                <a16:creationId xmlns:a16="http://schemas.microsoft.com/office/drawing/2014/main" id="{6A0E4F30-2038-8441-5653-33529E6BD24C}"/>
              </a:ext>
            </a:extLst>
          </p:cNvPr>
          <p:cNvSpPr/>
          <p:nvPr/>
        </p:nvSpPr>
        <p:spPr>
          <a:xfrm>
            <a:off x="5056531" y="1305562"/>
            <a:ext cx="3458819" cy="1200303"/>
          </a:xfrm>
          <a:prstGeom prst="wedgeEllipseCallout">
            <a:avLst>
              <a:gd name="adj1" fmla="val -47557"/>
              <a:gd name="adj2" fmla="val 53391"/>
            </a:avLst>
          </a:prstGeom>
          <a:solidFill>
            <a:srgbClr val="FFFF00"/>
          </a:solidFill>
          <a:ln w="12700" cmpd="sng"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127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子連れは歓迎？</a:t>
            </a:r>
          </a:p>
        </p:txBody>
      </p:sp>
      <p:sp>
        <p:nvSpPr>
          <p:cNvPr id="12" name="吹き出し: 円形 11">
            <a:extLst>
              <a:ext uri="{FF2B5EF4-FFF2-40B4-BE49-F238E27FC236}">
                <a16:creationId xmlns:a16="http://schemas.microsoft.com/office/drawing/2014/main" id="{46F83212-6AC9-96C7-5A8C-F4751833B3F9}"/>
              </a:ext>
            </a:extLst>
          </p:cNvPr>
          <p:cNvSpPr/>
          <p:nvPr/>
        </p:nvSpPr>
        <p:spPr>
          <a:xfrm>
            <a:off x="4977860" y="2921681"/>
            <a:ext cx="3616159" cy="1026064"/>
          </a:xfrm>
          <a:prstGeom prst="wedgeEllipseCallout">
            <a:avLst>
              <a:gd name="adj1" fmla="val -59093"/>
              <a:gd name="adj2" fmla="val -29163"/>
            </a:avLst>
          </a:prstGeom>
          <a:solidFill>
            <a:srgbClr val="FFFF00"/>
          </a:solidFill>
          <a:ln w="12700" cmpd="sng">
            <a:solidFill>
              <a:schemeClr val="tx1"/>
            </a:solidFill>
          </a:ln>
          <a:effectLst>
            <a:outerShdw dir="5400000" algn="ctr" rotWithShape="0">
              <a:schemeClr val="tx1">
                <a:alpha val="5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移動が多いと大変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420A062-39DE-5AAE-B87D-0A2117112AD5}"/>
              </a:ext>
            </a:extLst>
          </p:cNvPr>
          <p:cNvSpPr/>
          <p:nvPr/>
        </p:nvSpPr>
        <p:spPr>
          <a:xfrm>
            <a:off x="1219159" y="5097250"/>
            <a:ext cx="67056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特に考えることがたくさん！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5FFC394-897D-BC73-0AEE-E9BBB1826DDD}"/>
              </a:ext>
            </a:extLst>
          </p:cNvPr>
          <p:cNvSpPr txBox="1"/>
          <p:nvPr/>
        </p:nvSpPr>
        <p:spPr>
          <a:xfrm>
            <a:off x="691771" y="4363561"/>
            <a:ext cx="776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dirty="0"/>
              <a:t>小さなお子様のいる家族旅行は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875DE4C-E086-1231-C367-E6535BA3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A714AF5-CDB2-4A96-D166-57C5BA954271}"/>
              </a:ext>
            </a:extLst>
          </p:cNvPr>
          <p:cNvSpPr txBox="1"/>
          <p:nvPr/>
        </p:nvSpPr>
        <p:spPr>
          <a:xfrm>
            <a:off x="2337289" y="257625"/>
            <a:ext cx="44694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3600" u="sng" dirty="0">
                <a:solidFill>
                  <a:schemeClr val="tx1"/>
                </a:solidFill>
                <a:latin typeface="+mn-ea"/>
              </a:rPr>
              <a:t>理想を聞いてみました</a:t>
            </a:r>
            <a:endParaRPr kumimoji="1" lang="en-US" altLang="ja-JP" sz="3600" u="sng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C41686E-21A7-63FE-A031-D0BADE47E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755040"/>
              </p:ext>
            </p:extLst>
          </p:nvPr>
        </p:nvGraphicFramePr>
        <p:xfrm>
          <a:off x="1242695" y="1310770"/>
          <a:ext cx="665861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143">
                  <a:extLst>
                    <a:ext uri="{9D8B030D-6E8A-4147-A177-3AD203B41FA5}">
                      <a16:colId xmlns:a16="http://schemas.microsoft.com/office/drawing/2014/main" val="928869773"/>
                    </a:ext>
                  </a:extLst>
                </a:gridCol>
                <a:gridCol w="4248468">
                  <a:extLst>
                    <a:ext uri="{9D8B030D-6E8A-4147-A177-3AD203B41FA5}">
                      <a16:colId xmlns:a16="http://schemas.microsoft.com/office/drawing/2014/main" val="3641411856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</a:rPr>
                        <a:t>理想の家族旅行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家族みんなでの体験</a:t>
                      </a:r>
                      <a:endParaRPr kumimoji="1" lang="en-US" altLang="ja-JP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3008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少ない移動で楽しみたい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8718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自分たちのペースで過ごしたい</a:t>
                      </a:r>
                      <a:endParaRPr kumimoji="1" lang="en-US" altLang="ja-JP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505026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48C6029-A118-4C35-72CB-32B96F06BE6C}"/>
              </a:ext>
            </a:extLst>
          </p:cNvPr>
          <p:cNvSpPr txBox="1"/>
          <p:nvPr/>
        </p:nvSpPr>
        <p:spPr>
          <a:xfrm>
            <a:off x="2145695" y="3764626"/>
            <a:ext cx="4852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solidFill>
                  <a:srgbClr val="00B0F0"/>
                </a:solidFill>
              </a:rPr>
              <a:t>天候に左右されない</a:t>
            </a:r>
            <a:endParaRPr kumimoji="1" lang="en-US" altLang="ja-JP" sz="2400" i="1" dirty="0">
              <a:solidFill>
                <a:srgbClr val="00B0F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solidFill>
                  <a:srgbClr val="00B0F0"/>
                </a:solidFill>
              </a:rPr>
              <a:t>食事から遊びまで同じ場所で完結</a:t>
            </a:r>
            <a:endParaRPr kumimoji="1" lang="en-US" altLang="ja-JP" sz="2400" i="1" dirty="0">
              <a:solidFill>
                <a:srgbClr val="00B0F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AF40E52-451E-4F95-151F-B8E19B3F9345}"/>
              </a:ext>
            </a:extLst>
          </p:cNvPr>
          <p:cNvSpPr txBox="1"/>
          <p:nvPr/>
        </p:nvSpPr>
        <p:spPr>
          <a:xfrm>
            <a:off x="1594261" y="2961888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移動よりも</a:t>
            </a:r>
            <a:r>
              <a:rPr kumimoji="1" lang="ja-JP" altLang="en-US" sz="2800" b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滞在</a:t>
            </a:r>
            <a:r>
              <a:rPr kumimoji="1" lang="ja-JP" altLang="en-US" sz="28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に価値を感じている</a:t>
            </a:r>
          </a:p>
        </p:txBody>
      </p:sp>
      <p:sp>
        <p:nvSpPr>
          <p:cNvPr id="8" name="六角形 7">
            <a:extLst>
              <a:ext uri="{FF2B5EF4-FFF2-40B4-BE49-F238E27FC236}">
                <a16:creationId xmlns:a16="http://schemas.microsoft.com/office/drawing/2014/main" id="{2C27E2EC-6F00-4E1F-676A-D23E555C7288}"/>
              </a:ext>
            </a:extLst>
          </p:cNvPr>
          <p:cNvSpPr/>
          <p:nvPr/>
        </p:nvSpPr>
        <p:spPr>
          <a:xfrm>
            <a:off x="788485" y="5057064"/>
            <a:ext cx="7567031" cy="758713"/>
          </a:xfrm>
          <a:prstGeom prst="hexagon">
            <a:avLst>
              <a:gd name="adj" fmla="val 38774"/>
              <a:gd name="vf" fmla="val 115470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ap="sq" cmpd="sng">
            <a:solidFill>
              <a:schemeClr val="tx1"/>
            </a:solidFill>
            <a:prstDash val="sysDot"/>
            <a:beve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00B050"/>
                </a:solidFill>
              </a:rPr>
              <a:t>家族で楽しめる新アクティビティを提案します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2A98CA-6603-11E2-0469-44CEDEF11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F7960AC-BB22-5187-F124-88C2D7717973}"/>
              </a:ext>
            </a:extLst>
          </p:cNvPr>
          <p:cNvSpPr txBox="1"/>
          <p:nvPr/>
        </p:nvSpPr>
        <p:spPr>
          <a:xfrm>
            <a:off x="2413298" y="207929"/>
            <a:ext cx="43174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3600" u="sng" dirty="0">
                <a:solidFill>
                  <a:schemeClr val="tx1"/>
                </a:solidFill>
                <a:latin typeface="+mn-ea"/>
              </a:rPr>
              <a:t>新アクティビティ候補</a:t>
            </a:r>
            <a:endParaRPr kumimoji="1" lang="en-US" altLang="ja-JP" sz="3600" u="sng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小波 2">
            <a:extLst>
              <a:ext uri="{FF2B5EF4-FFF2-40B4-BE49-F238E27FC236}">
                <a16:creationId xmlns:a16="http://schemas.microsoft.com/office/drawing/2014/main" id="{253CC050-5DA1-8753-27AE-948005B74484}"/>
              </a:ext>
            </a:extLst>
          </p:cNvPr>
          <p:cNvSpPr/>
          <p:nvPr/>
        </p:nvSpPr>
        <p:spPr>
          <a:xfrm>
            <a:off x="2660462" y="1535499"/>
            <a:ext cx="3823071" cy="1629508"/>
          </a:xfrm>
          <a:prstGeom prst="doubleWav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accent6"/>
                </a:solidFill>
              </a:rPr>
              <a:t>グリーンラボ</a:t>
            </a:r>
            <a:endParaRPr kumimoji="1" lang="en-US" altLang="ja-JP" sz="2800" dirty="0">
              <a:solidFill>
                <a:schemeClr val="accent6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野菜収穫とピクニック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6EE0EC82-0D8F-EBEE-4093-3ECE9E5FB46F}"/>
              </a:ext>
            </a:extLst>
          </p:cNvPr>
          <p:cNvSpPr/>
          <p:nvPr/>
        </p:nvSpPr>
        <p:spPr>
          <a:xfrm>
            <a:off x="501760" y="3717703"/>
            <a:ext cx="3823071" cy="1629508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accent5"/>
                </a:solidFill>
              </a:rPr>
              <a:t>メモリークラフト</a:t>
            </a:r>
            <a:endParaRPr kumimoji="1" lang="en-US" altLang="ja-JP" sz="2800" dirty="0">
              <a:solidFill>
                <a:schemeClr val="accent5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花を使ったアルバムづくり</a:t>
            </a:r>
          </a:p>
        </p:txBody>
      </p:sp>
      <p:sp>
        <p:nvSpPr>
          <p:cNvPr id="5" name="八角形 4">
            <a:extLst>
              <a:ext uri="{FF2B5EF4-FFF2-40B4-BE49-F238E27FC236}">
                <a16:creationId xmlns:a16="http://schemas.microsoft.com/office/drawing/2014/main" id="{6E460CDC-1D96-99B6-3531-DA1DB450133C}"/>
              </a:ext>
            </a:extLst>
          </p:cNvPr>
          <p:cNvSpPr/>
          <p:nvPr/>
        </p:nvSpPr>
        <p:spPr>
          <a:xfrm>
            <a:off x="4819167" y="3717703"/>
            <a:ext cx="3823071" cy="1629508"/>
          </a:xfrm>
          <a:prstGeom prst="octagon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ナイトプラネタリウム</a:t>
            </a: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屋内で星空観察会</a:t>
            </a:r>
          </a:p>
        </p:txBody>
      </p:sp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548</TotalTime>
  <Words>106</Words>
  <PresentationFormat>画面に合わせる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2024-10-08T23:37:29Z</dcterms:created>
  <dcterms:modified xsi:type="dcterms:W3CDTF">2025-12-18T08:10:05Z</dcterms:modified>
</cp:coreProperties>
</file>