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60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FFFFCC"/>
    <a:srgbClr val="9DC3E6"/>
    <a:srgbClr val="EA511A"/>
    <a:srgbClr val="E8380D"/>
    <a:srgbClr val="FF3300"/>
    <a:srgbClr val="FFFF99"/>
    <a:srgbClr val="CCFFCC"/>
    <a:srgbClr val="FFCCCC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58" autoAdjust="0"/>
    <p:restoredTop sz="96242" autoAdjust="0"/>
  </p:normalViewPr>
  <p:slideViewPr>
    <p:cSldViewPr snapToGrid="0">
      <p:cViewPr varScale="1">
        <p:scale>
          <a:sx n="84" d="100"/>
          <a:sy n="84" d="100"/>
        </p:scale>
        <p:origin x="84" y="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dirty="0"/>
              <a:t>お土産に買った菓子は？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>
        <c:manualLayout>
          <c:layoutTarget val="inner"/>
          <c:xMode val="edge"/>
          <c:yMode val="edge"/>
          <c:x val="0.3097050815604343"/>
          <c:y val="0.16595211968131732"/>
          <c:w val="0.59697364820012733"/>
          <c:h val="0.6649354258517359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回答数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Sheet1!$B$1:$F$1</c:f>
              <c:strCache>
                <c:ptCount val="5"/>
                <c:pt idx="0">
                  <c:v>チョコレート</c:v>
                </c:pt>
                <c:pt idx="1">
                  <c:v>クッキー</c:v>
                </c:pt>
                <c:pt idx="2">
                  <c:v>ポテトチップス</c:v>
                </c:pt>
                <c:pt idx="3">
                  <c:v>おせんべい</c:v>
                </c:pt>
                <c:pt idx="4">
                  <c:v>和菓子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148</c:v>
                </c:pt>
                <c:pt idx="1">
                  <c:v>104</c:v>
                </c:pt>
                <c:pt idx="2">
                  <c:v>75</c:v>
                </c:pt>
                <c:pt idx="3">
                  <c:v>64</c:v>
                </c:pt>
                <c:pt idx="4">
                  <c:v>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CE-4CA2-A71C-24FA21AAAB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872988608"/>
        <c:axId val="1872990048"/>
      </c:barChart>
      <c:catAx>
        <c:axId val="18729886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872990048"/>
        <c:crosses val="autoZero"/>
        <c:auto val="1"/>
        <c:lblAlgn val="ctr"/>
        <c:lblOffset val="100"/>
        <c:noMultiLvlLbl val="0"/>
      </c:catAx>
      <c:valAx>
        <c:axId val="187299004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872988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82471-C133-4C50-AEAB-BDA87BAC7734}" type="datetimeFigureOut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5F26A-E10A-4E1F-8B8A-CA4C5E0F2BE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9959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45F26A-E10A-4E1F-8B8A-CA4C5E0F2BE3}" type="slidenum">
              <a:rPr kumimoji="1" lang="ja-JP" altLang="en-US" smtClean="0"/>
              <a:t>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2163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3764D-9877-48EC-BCEA-4E3E8C564957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06919-DEC5-42E7-975B-636F3AB8C01E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23869-0829-4F1F-8784-50F6E5D9E757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B3DBA-C732-403A-A0B0-3456F46E2D94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84CAC-0A7F-4233-9401-65EEA0C25239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B5173-873D-44D8-966B-B3CA50431F98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434DB-CE92-41E9-8540-C0536612D558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A0681-2948-4503-AC03-2D62117B4514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45551-3A3B-4127-94CB-E2DFF076D9EB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60B11-609E-48D2-9D06-177BF1B9134D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72BB4-A6BE-4052-888E-F247C9E79C1B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479797-0399-4D69-93D9-6AFB0F966854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 b="1">
                <a:solidFill>
                  <a:srgbClr val="7030A0"/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  <p:pic>
        <p:nvPicPr>
          <p:cNvPr id="7" name="図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6AF2E54-A818-5349-468A-AA7D712C2F3E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319" y="6183268"/>
            <a:ext cx="1219370" cy="619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4" name="リボン: 上に曲がる 3">
            <a:extLst>
              <a:ext uri="{FF2B5EF4-FFF2-40B4-BE49-F238E27FC236}">
                <a16:creationId xmlns:a16="http://schemas.microsoft.com/office/drawing/2014/main" id="{4D0FC912-ED57-2FC7-CE45-490C20C279D6}"/>
              </a:ext>
            </a:extLst>
          </p:cNvPr>
          <p:cNvSpPr/>
          <p:nvPr/>
        </p:nvSpPr>
        <p:spPr>
          <a:xfrm>
            <a:off x="562598" y="855129"/>
            <a:ext cx="8018805" cy="2011680"/>
          </a:xfrm>
          <a:prstGeom prst="ribbon2">
            <a:avLst>
              <a:gd name="adj1" fmla="val 16667"/>
              <a:gd name="adj2" fmla="val 75000"/>
            </a:avLst>
          </a:prstGeom>
          <a:solidFill>
            <a:srgbClr val="EA511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u="sng" dirty="0">
                <a:solidFill>
                  <a:schemeClr val="bg1"/>
                </a:solidFill>
              </a:rPr>
              <a:t>海外からの観光客向け</a:t>
            </a:r>
            <a:endParaRPr kumimoji="1" lang="en-US" altLang="ja-JP" sz="3200" u="sng" dirty="0">
              <a:solidFill>
                <a:schemeClr val="bg1"/>
              </a:solidFill>
            </a:endParaRPr>
          </a:p>
          <a:p>
            <a:pPr algn="ctr"/>
            <a:r>
              <a:rPr kumimoji="1" lang="ja-JP" altLang="en-US" sz="4400" dirty="0">
                <a:solidFill>
                  <a:schemeClr val="bg1"/>
                </a:solidFill>
              </a:rPr>
              <a:t>お土産用商品の開発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86F6E8D6-AE24-3034-4208-252CF3EFE0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785" y="3144972"/>
            <a:ext cx="6668431" cy="2857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id="{8D09FEA4-E0A1-3BBE-B803-3C70D80877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42" y="1750186"/>
            <a:ext cx="4286848" cy="4134427"/>
          </a:xfrm>
          <a:prstGeom prst="rect">
            <a:avLst/>
          </a:prstGeom>
        </p:spPr>
      </p:pic>
      <p:sp>
        <p:nvSpPr>
          <p:cNvPr id="3" name="小波 2">
            <a:extLst>
              <a:ext uri="{FF2B5EF4-FFF2-40B4-BE49-F238E27FC236}">
                <a16:creationId xmlns:a16="http://schemas.microsoft.com/office/drawing/2014/main" id="{7A4E8324-BEEB-F77B-FD8B-41E597B0E748}"/>
              </a:ext>
            </a:extLst>
          </p:cNvPr>
          <p:cNvSpPr/>
          <p:nvPr/>
        </p:nvSpPr>
        <p:spPr>
          <a:xfrm>
            <a:off x="1193006" y="350520"/>
            <a:ext cx="6757988" cy="1066165"/>
          </a:xfrm>
          <a:prstGeom prst="doubleWave">
            <a:avLst>
              <a:gd name="adj1" fmla="val 6250"/>
              <a:gd name="adj2" fmla="val -273"/>
            </a:avLst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 dirty="0">
                <a:solidFill>
                  <a:schemeClr val="tx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空港でのアンケート結果</a:t>
            </a:r>
          </a:p>
        </p:txBody>
      </p: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0D065391-B278-2FE5-C926-E99451F74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1</a:t>
            </a:fld>
            <a:endParaRPr kumimoji="1" lang="ja-JP" altLang="en-US"/>
          </a:p>
        </p:txBody>
      </p:sp>
      <p:graphicFrame>
        <p:nvGraphicFramePr>
          <p:cNvPr id="6" name="グラフ 5">
            <a:extLst>
              <a:ext uri="{FF2B5EF4-FFF2-40B4-BE49-F238E27FC236}">
                <a16:creationId xmlns:a16="http://schemas.microsoft.com/office/drawing/2014/main" id="{DF521EF0-0A9F-7D70-1C1B-03EEB6CCFB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22193961"/>
              </p:ext>
            </p:extLst>
          </p:nvPr>
        </p:nvGraphicFramePr>
        <p:xfrm>
          <a:off x="4914774" y="1799618"/>
          <a:ext cx="3752571" cy="41658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EBC56400-587B-00D6-8873-B8DF590BAB33}"/>
              </a:ext>
            </a:extLst>
          </p:cNvPr>
          <p:cNvSpPr txBox="1"/>
          <p:nvPr/>
        </p:nvSpPr>
        <p:spPr>
          <a:xfrm>
            <a:off x="1030732" y="2442521"/>
            <a:ext cx="20972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ja-JP" altLang="en-US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伝統工芸品</a:t>
            </a:r>
            <a:endParaRPr kumimoji="1" lang="en-US" altLang="ja-JP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ja-JP" altLang="en-US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雑貨</a:t>
            </a:r>
            <a:endParaRPr kumimoji="1" lang="en-US" altLang="ja-JP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ja-JP" altLang="en-US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文房具</a:t>
            </a: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78DC4293-DB4E-78B5-8A8B-4A8DDCF7A0E9}"/>
              </a:ext>
            </a:extLst>
          </p:cNvPr>
          <p:cNvSpPr txBox="1"/>
          <p:nvPr/>
        </p:nvSpPr>
        <p:spPr>
          <a:xfrm flipH="1">
            <a:off x="978246" y="4301180"/>
            <a:ext cx="36055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6000" dirty="0">
                <a:solidFill>
                  <a:schemeClr val="bg1"/>
                </a:solidFill>
              </a:rPr>
              <a:t>菓子　</a:t>
            </a:r>
            <a:r>
              <a:rPr kumimoji="1" lang="en-US" altLang="ja-JP" sz="6000" dirty="0">
                <a:solidFill>
                  <a:schemeClr val="bg1"/>
                </a:solidFill>
              </a:rPr>
              <a:t>70%</a:t>
            </a:r>
            <a:endParaRPr kumimoji="1" lang="ja-JP" altLang="en-US" sz="6000" dirty="0">
              <a:solidFill>
                <a:schemeClr val="bg1"/>
              </a:solidFill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4455DD80-70FE-7911-0B54-0085A152D942}"/>
              </a:ext>
            </a:extLst>
          </p:cNvPr>
          <p:cNvSpPr txBox="1"/>
          <p:nvPr/>
        </p:nvSpPr>
        <p:spPr>
          <a:xfrm>
            <a:off x="2973215" y="2476485"/>
            <a:ext cx="12372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800" dirty="0"/>
              <a:t>30%</a:t>
            </a:r>
            <a:endParaRPr kumimoji="1" lang="ja-JP" altLang="en-US" sz="4800" dirty="0"/>
          </a:p>
        </p:txBody>
      </p:sp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2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3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2875DE4C-E086-1231-C367-E6535BA38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2" name="小波 1">
            <a:extLst>
              <a:ext uri="{FF2B5EF4-FFF2-40B4-BE49-F238E27FC236}">
                <a16:creationId xmlns:a16="http://schemas.microsoft.com/office/drawing/2014/main" id="{6D9BCE55-6C9C-8ED8-3DF1-E903CE981DC7}"/>
              </a:ext>
            </a:extLst>
          </p:cNvPr>
          <p:cNvSpPr/>
          <p:nvPr/>
        </p:nvSpPr>
        <p:spPr>
          <a:xfrm>
            <a:off x="1193006" y="350520"/>
            <a:ext cx="6757988" cy="1066165"/>
          </a:xfrm>
          <a:prstGeom prst="doubleWave">
            <a:avLst>
              <a:gd name="adj1" fmla="val 6250"/>
              <a:gd name="adj2" fmla="val -273"/>
            </a:avLst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 dirty="0">
                <a:solidFill>
                  <a:schemeClr val="tx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求められているもの</a:t>
            </a:r>
          </a:p>
        </p:txBody>
      </p:sp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B8EC2387-0398-7F92-F8A9-839D159430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191841"/>
              </p:ext>
            </p:extLst>
          </p:nvPr>
        </p:nvGraphicFramePr>
        <p:xfrm>
          <a:off x="1549080" y="1881819"/>
          <a:ext cx="6045835" cy="2072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9505">
                  <a:extLst>
                    <a:ext uri="{9D8B030D-6E8A-4147-A177-3AD203B41FA5}">
                      <a16:colId xmlns:a16="http://schemas.microsoft.com/office/drawing/2014/main" val="3120499769"/>
                    </a:ext>
                  </a:extLst>
                </a:gridCol>
                <a:gridCol w="3656330">
                  <a:extLst>
                    <a:ext uri="{9D8B030D-6E8A-4147-A177-3AD203B41FA5}">
                      <a16:colId xmlns:a16="http://schemas.microsoft.com/office/drawing/2014/main" val="1156896544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r>
                        <a:rPr kumimoji="1" lang="ja-JP" altLang="en-US" sz="2800" b="0" dirty="0">
                          <a:solidFill>
                            <a:schemeClr val="tx1"/>
                          </a:solidFill>
                        </a:rPr>
                        <a:t>パッケージ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b="0" dirty="0">
                          <a:solidFill>
                            <a:schemeClr val="tx1"/>
                          </a:solidFill>
                        </a:rPr>
                        <a:t>配りやすい一口サイズ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214050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b="0" dirty="0">
                          <a:solidFill>
                            <a:schemeClr val="tx1"/>
                          </a:solidFill>
                        </a:rPr>
                        <a:t>日本らしい柄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6041838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kumimoji="1" lang="ja-JP" altLang="en-US" sz="2800" dirty="0"/>
                        <a:t>英語の説明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それぞれの味の説明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809193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商品やメーカーの歴史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4617087"/>
                  </a:ext>
                </a:extLst>
              </a:tr>
            </a:tbl>
          </a:graphicData>
        </a:graphic>
      </p:graphicFrame>
      <p:sp>
        <p:nvSpPr>
          <p:cNvPr id="13" name="八角形 12">
            <a:extLst>
              <a:ext uri="{FF2B5EF4-FFF2-40B4-BE49-F238E27FC236}">
                <a16:creationId xmlns:a16="http://schemas.microsoft.com/office/drawing/2014/main" id="{360F6A63-31BA-0115-1CD9-2C513CB54968}"/>
              </a:ext>
            </a:extLst>
          </p:cNvPr>
          <p:cNvSpPr/>
          <p:nvPr/>
        </p:nvSpPr>
        <p:spPr>
          <a:xfrm>
            <a:off x="782318" y="4419593"/>
            <a:ext cx="7579360" cy="843280"/>
          </a:xfrm>
          <a:prstGeom prst="octagon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chemeClr val="bg1"/>
                </a:solidFill>
              </a:rPr>
              <a:t>職場や家族に手軽に配りやすい</a:t>
            </a:r>
            <a:r>
              <a:rPr kumimoji="1" lang="ja-JP" altLang="en-US" sz="2400" u="sng" dirty="0">
                <a:solidFill>
                  <a:schemeClr val="bg1"/>
                </a:solidFill>
              </a:rPr>
              <a:t>個包装</a:t>
            </a:r>
            <a:r>
              <a:rPr kumimoji="1" lang="ja-JP" altLang="en-US" sz="2400" dirty="0">
                <a:solidFill>
                  <a:schemeClr val="bg1"/>
                </a:solidFill>
              </a:rPr>
              <a:t>が人気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B052BDDD-E0B2-2976-A618-B673E128B4F7}"/>
              </a:ext>
            </a:extLst>
          </p:cNvPr>
          <p:cNvSpPr/>
          <p:nvPr/>
        </p:nvSpPr>
        <p:spPr>
          <a:xfrm>
            <a:off x="1041224" y="5559260"/>
            <a:ext cx="706154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28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３つの候補の中から商品化するお土産を決定</a:t>
            </a:r>
          </a:p>
        </p:txBody>
      </p:sp>
    </p:spTree>
    <p:extLst>
      <p:ext uri="{BB962C8B-B14F-4D97-AF65-F5344CB8AC3E}">
        <p14:creationId xmlns:p14="http://schemas.microsoft.com/office/powerpoint/2010/main" val="38478131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72A98CA-6603-11E2-0469-44CEDEF11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2" name="小波 1">
            <a:extLst>
              <a:ext uri="{FF2B5EF4-FFF2-40B4-BE49-F238E27FC236}">
                <a16:creationId xmlns:a16="http://schemas.microsoft.com/office/drawing/2014/main" id="{A5956A2A-4387-1343-7DDC-6686D79F7DC5}"/>
              </a:ext>
            </a:extLst>
          </p:cNvPr>
          <p:cNvSpPr/>
          <p:nvPr/>
        </p:nvSpPr>
        <p:spPr>
          <a:xfrm>
            <a:off x="1193006" y="350520"/>
            <a:ext cx="6757988" cy="1066165"/>
          </a:xfrm>
          <a:prstGeom prst="doubleWave">
            <a:avLst>
              <a:gd name="adj1" fmla="val 6250"/>
              <a:gd name="adj2" fmla="val -273"/>
            </a:avLst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 dirty="0">
                <a:solidFill>
                  <a:schemeClr val="tx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開発候補商品</a:t>
            </a:r>
          </a:p>
        </p:txBody>
      </p:sp>
      <p:sp>
        <p:nvSpPr>
          <p:cNvPr id="5" name="四角形: 角度付き 4">
            <a:extLst>
              <a:ext uri="{FF2B5EF4-FFF2-40B4-BE49-F238E27FC236}">
                <a16:creationId xmlns:a16="http://schemas.microsoft.com/office/drawing/2014/main" id="{FC615938-C5FF-FF7A-5F73-ED534867354E}"/>
              </a:ext>
            </a:extLst>
          </p:cNvPr>
          <p:cNvSpPr/>
          <p:nvPr/>
        </p:nvSpPr>
        <p:spPr>
          <a:xfrm>
            <a:off x="2016442" y="1956395"/>
            <a:ext cx="5111115" cy="1722120"/>
          </a:xfrm>
          <a:prstGeom prst="bevel">
            <a:avLst/>
          </a:prstGeom>
          <a:solidFill>
            <a:srgbClr val="FFCC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u="sng" dirty="0">
                <a:solidFill>
                  <a:srgbClr val="FF0000"/>
                </a:solidFill>
              </a:rPr>
              <a:t>桜チョコレート</a:t>
            </a:r>
            <a:endParaRPr kumimoji="1" lang="en-US" altLang="ja-JP" sz="3200" u="sng" dirty="0">
              <a:solidFill>
                <a:srgbClr val="FF0000"/>
              </a:solidFill>
            </a:endParaRPr>
          </a:p>
          <a:p>
            <a:pPr algn="ctr"/>
            <a:r>
              <a:rPr kumimoji="1" lang="ja-JP" altLang="en-US" sz="2000" dirty="0">
                <a:solidFill>
                  <a:schemeClr val="tx1"/>
                </a:solidFill>
              </a:rPr>
              <a:t>華やかなピンク色</a:t>
            </a:r>
            <a:endParaRPr kumimoji="1" lang="en-US" altLang="ja-JP" sz="2000" dirty="0">
              <a:solidFill>
                <a:schemeClr val="tx1"/>
              </a:solidFill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C1D2D97D-4F54-8439-A5CA-3D7F433D86DA}"/>
              </a:ext>
            </a:extLst>
          </p:cNvPr>
          <p:cNvSpPr/>
          <p:nvPr/>
        </p:nvSpPr>
        <p:spPr>
          <a:xfrm>
            <a:off x="448882" y="4027567"/>
            <a:ext cx="3794058" cy="1722120"/>
          </a:xfrm>
          <a:prstGeom prst="rect">
            <a:avLst/>
          </a:prstGeom>
          <a:solidFill>
            <a:srgbClr val="CCFF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u="sng" dirty="0">
                <a:solidFill>
                  <a:srgbClr val="00B050"/>
                </a:solidFill>
              </a:rPr>
              <a:t>抹茶クッキー</a:t>
            </a:r>
            <a:endParaRPr kumimoji="1" lang="en-US" altLang="ja-JP" sz="3200" u="sng" dirty="0">
              <a:solidFill>
                <a:srgbClr val="00B050"/>
              </a:solidFill>
            </a:endParaRPr>
          </a:p>
          <a:p>
            <a:pPr algn="ctr"/>
            <a:r>
              <a:rPr kumimoji="1" lang="ja-JP" altLang="en-US" sz="2000" dirty="0">
                <a:solidFill>
                  <a:schemeClr val="tx1"/>
                </a:solidFill>
              </a:rPr>
              <a:t>上品な味で王道</a:t>
            </a:r>
            <a:endParaRPr kumimoji="1" lang="en-US" altLang="ja-JP" sz="2000" dirty="0">
              <a:solidFill>
                <a:schemeClr val="tx1"/>
              </a:solidFill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7EDB94ED-EA19-3CD0-D2E4-5ADBEC34F8CD}"/>
              </a:ext>
            </a:extLst>
          </p:cNvPr>
          <p:cNvSpPr/>
          <p:nvPr/>
        </p:nvSpPr>
        <p:spPr>
          <a:xfrm>
            <a:off x="4901062" y="4027567"/>
            <a:ext cx="3794058" cy="17221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u="sng" dirty="0">
                <a:solidFill>
                  <a:schemeClr val="accent2">
                    <a:lumMod val="75000"/>
                  </a:schemeClr>
                </a:solidFill>
              </a:rPr>
              <a:t>きな粉ラスク</a:t>
            </a:r>
            <a:endParaRPr kumimoji="1" lang="en-US" altLang="ja-JP" sz="3200" u="sng" dirty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kumimoji="1" lang="ja-JP" altLang="en-US" sz="2000" dirty="0">
                <a:solidFill>
                  <a:schemeClr val="tx1"/>
                </a:solidFill>
              </a:rPr>
              <a:t>海外でも人気な優しい味わい</a:t>
            </a:r>
            <a:endParaRPr kumimoji="1" lang="en-US" altLang="ja-JP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3997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671</TotalTime>
  <Words>105</Words>
  <PresentationFormat>画面に合わせる (4:3)</PresentationFormat>
  <Paragraphs>30</Paragraphs>
  <Slides>4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ＭＳ Ｐゴシック</vt:lpstr>
      <vt:lpstr>ＭＳ 明朝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日本情報処理検定協会;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日本情報処理検定協会; 統括本部 検定担当</dc:creator>
  <dcterms:created xsi:type="dcterms:W3CDTF">2024-10-08T23:37:29Z</dcterms:created>
  <dcterms:modified xsi:type="dcterms:W3CDTF">2025-12-16T08:26:44Z</dcterms:modified>
</cp:coreProperties>
</file>