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好きなジャンルは何ですか？</a:t>
            </a:r>
            <a:endParaRPr lang="en-US" altLang="ja-JP" dirty="0"/>
          </a:p>
        </c:rich>
      </c:tx>
      <c:layout>
        <c:manualLayout>
          <c:xMode val="edge"/>
          <c:yMode val="edge"/>
          <c:x val="0.22914875538022375"/>
          <c:y val="1.40506535705277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物語</c:v>
                </c:pt>
                <c:pt idx="1">
                  <c:v>図鑑</c:v>
                </c:pt>
                <c:pt idx="2">
                  <c:v>科学</c:v>
                </c:pt>
                <c:pt idx="3">
                  <c:v>その他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3420</c:v>
                </c:pt>
                <c:pt idx="1">
                  <c:v>2620</c:v>
                </c:pt>
                <c:pt idx="2">
                  <c:v>2180</c:v>
                </c:pt>
                <c:pt idx="3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C8-476F-988E-327B4BC84D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28388464"/>
        <c:axId val="1928387504"/>
      </c:barChart>
      <c:valAx>
        <c:axId val="1928387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28388464"/>
        <c:crosses val="autoZero"/>
        <c:crossBetween val="between"/>
      </c:valAx>
      <c:catAx>
        <c:axId val="1928388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283875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82B949B-07C5-2D3E-4C97-A39234614CE7}"/>
              </a:ext>
            </a:extLst>
          </p:cNvPr>
          <p:cNvSpPr txBox="1"/>
          <p:nvPr/>
        </p:nvSpPr>
        <p:spPr>
          <a:xfrm>
            <a:off x="6451007" y="556770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1"/>
                </a:solidFill>
              </a:rPr>
              <a:t>青田市図書館</a:t>
            </a:r>
          </a:p>
        </p:txBody>
      </p:sp>
      <p:sp>
        <p:nvSpPr>
          <p:cNvPr id="4" name="矢印: 五方向 3">
            <a:extLst>
              <a:ext uri="{FF2B5EF4-FFF2-40B4-BE49-F238E27FC236}">
                <a16:creationId xmlns:a16="http://schemas.microsoft.com/office/drawing/2014/main" id="{38BA2373-B09F-BF0D-6677-0C4255DF6ED0}"/>
              </a:ext>
            </a:extLst>
          </p:cNvPr>
          <p:cNvSpPr/>
          <p:nvPr/>
        </p:nvSpPr>
        <p:spPr>
          <a:xfrm>
            <a:off x="0" y="1524000"/>
            <a:ext cx="5890846" cy="3584333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5400" u="sng" dirty="0">
                <a:solidFill>
                  <a:schemeClr val="bg1"/>
                </a:solidFill>
              </a:rPr>
              <a:t>児童書の寄贈</a:t>
            </a:r>
            <a:endParaRPr kumimoji="1" lang="en-US" altLang="ja-JP" sz="5400" u="sng" dirty="0">
              <a:solidFill>
                <a:schemeClr val="bg1"/>
              </a:solidFill>
            </a:endParaRPr>
          </a:p>
          <a:p>
            <a:r>
              <a:rPr kumimoji="1" lang="ja-JP" altLang="en-US" sz="5400" dirty="0">
                <a:solidFill>
                  <a:schemeClr val="bg1"/>
                </a:solidFill>
              </a:rPr>
              <a:t>大募集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F4DE850-5A30-F555-274B-5CB85A2F3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007" y="1514208"/>
            <a:ext cx="2305372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4F0AC772-2D32-08C0-1048-AF072F79C6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2013715"/>
              </p:ext>
            </p:extLst>
          </p:nvPr>
        </p:nvGraphicFramePr>
        <p:xfrm>
          <a:off x="416597" y="2043049"/>
          <a:ext cx="4387364" cy="3504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吹き出し: 円形 11">
            <a:extLst>
              <a:ext uri="{FF2B5EF4-FFF2-40B4-BE49-F238E27FC236}">
                <a16:creationId xmlns:a16="http://schemas.microsoft.com/office/drawing/2014/main" id="{E460BE88-22B9-1B13-8CCE-8A1BE5890D4F}"/>
              </a:ext>
            </a:extLst>
          </p:cNvPr>
          <p:cNvSpPr/>
          <p:nvPr/>
        </p:nvSpPr>
        <p:spPr>
          <a:xfrm>
            <a:off x="5364347" y="1816660"/>
            <a:ext cx="3363056" cy="1605042"/>
          </a:xfrm>
          <a:prstGeom prst="wedgeEllipseCallout">
            <a:avLst>
              <a:gd name="adj1" fmla="val -59919"/>
              <a:gd name="adj2" fmla="val 36235"/>
            </a:avLst>
          </a:prstGeom>
          <a:solidFill>
            <a:schemeClr val="bg1"/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0070C0"/>
                </a:solidFill>
              </a:rPr>
              <a:t>物語が一番人気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6E75BF-A133-EC78-A74E-EDF812D27506}"/>
              </a:ext>
            </a:extLst>
          </p:cNvPr>
          <p:cNvSpPr txBox="1"/>
          <p:nvPr/>
        </p:nvSpPr>
        <p:spPr>
          <a:xfrm>
            <a:off x="1192924" y="5822523"/>
            <a:ext cx="6758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需要に対して</a:t>
            </a:r>
            <a:r>
              <a:rPr kumimoji="1" lang="ja-JP" altLang="en-US" sz="2800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所蔵数が足りていない</a:t>
            </a:r>
            <a:r>
              <a:rPr kumimoji="1" lang="ja-JP" altLang="en-US" sz="28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現状</a:t>
            </a:r>
          </a:p>
        </p:txBody>
      </p:sp>
      <p:sp>
        <p:nvSpPr>
          <p:cNvPr id="4" name="四角形: メモ 3">
            <a:extLst>
              <a:ext uri="{FF2B5EF4-FFF2-40B4-BE49-F238E27FC236}">
                <a16:creationId xmlns:a16="http://schemas.microsoft.com/office/drawing/2014/main" id="{B8326A03-F47D-06E0-FC61-680626802E19}"/>
              </a:ext>
            </a:extLst>
          </p:cNvPr>
          <p:cNvSpPr/>
          <p:nvPr/>
        </p:nvSpPr>
        <p:spPr>
          <a:xfrm>
            <a:off x="0" y="465893"/>
            <a:ext cx="4304872" cy="1095779"/>
          </a:xfrm>
          <a:prstGeom prst="foldedCorner">
            <a:avLst>
              <a:gd name="adj" fmla="val 26526"/>
            </a:avLst>
          </a:prstGeom>
          <a:solidFill>
            <a:srgbClr val="FFFF00"/>
          </a:solidFill>
          <a:ln cap="rnd"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rgbClr val="00B050"/>
                </a:solidFill>
              </a:rPr>
              <a:t>子供アンケート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9EC0093-88FE-402E-9B0F-F50A5D7FB2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426" y="3690163"/>
            <a:ext cx="2314898" cy="18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1">
            <a:extLst>
              <a:ext uri="{FF2B5EF4-FFF2-40B4-BE49-F238E27FC236}">
                <a16:creationId xmlns:a16="http://schemas.microsoft.com/office/drawing/2014/main" id="{2C97E407-D3AA-28CF-74D0-F76995971C98}"/>
              </a:ext>
            </a:extLst>
          </p:cNvPr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pPr/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D36F4EC-1D20-93DA-8ED7-6293CFBA3F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697293"/>
              </p:ext>
            </p:extLst>
          </p:nvPr>
        </p:nvGraphicFramePr>
        <p:xfrm>
          <a:off x="1146322" y="3715607"/>
          <a:ext cx="685135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812">
                  <a:extLst>
                    <a:ext uri="{9D8B030D-6E8A-4147-A177-3AD203B41FA5}">
                      <a16:colId xmlns:a16="http://schemas.microsoft.com/office/drawing/2014/main" val="1203218894"/>
                    </a:ext>
                  </a:extLst>
                </a:gridCol>
                <a:gridCol w="1688539">
                  <a:extLst>
                    <a:ext uri="{9D8B030D-6E8A-4147-A177-3AD203B41FA5}">
                      <a16:colId xmlns:a16="http://schemas.microsoft.com/office/drawing/2014/main" val="884137451"/>
                    </a:ext>
                  </a:extLst>
                </a:gridCol>
                <a:gridCol w="3922005">
                  <a:extLst>
                    <a:ext uri="{9D8B030D-6E8A-4147-A177-3AD203B41FA5}">
                      <a16:colId xmlns:a16="http://schemas.microsoft.com/office/drawing/2014/main" val="3537232121"/>
                    </a:ext>
                  </a:extLst>
                </a:gridCol>
              </a:tblGrid>
              <a:tr h="428491">
                <a:tc rowSpan="2"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</a:rPr>
                        <a:t>個人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１０冊以上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感謝状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0101491"/>
                  </a:ext>
                </a:extLst>
              </a:tr>
              <a:tr h="42849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１５冊以上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館内にお名前掲示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757020"/>
                  </a:ext>
                </a:extLst>
              </a:tr>
              <a:tr h="428491">
                <a:tc rowSpan="2">
                  <a:txBody>
                    <a:bodyPr/>
                    <a:lstStyle/>
                    <a:p>
                      <a:r>
                        <a:rPr kumimoji="1" lang="ja-JP" altLang="en-US" sz="2400" dirty="0">
                          <a:solidFill>
                            <a:schemeClr val="bg1"/>
                          </a:solidFill>
                        </a:rPr>
                        <a:t>企業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２０冊以上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ホームページに社名を掲示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746304"/>
                  </a:ext>
                </a:extLst>
              </a:tr>
              <a:tr h="42849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３０冊以上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本に社名入りの寄贈シール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406545"/>
                  </a:ext>
                </a:extLst>
              </a:tr>
            </a:tbl>
          </a:graphicData>
        </a:graphic>
      </p:graphicFrame>
      <p:sp>
        <p:nvSpPr>
          <p:cNvPr id="6" name="四角形: メモ 5">
            <a:extLst>
              <a:ext uri="{FF2B5EF4-FFF2-40B4-BE49-F238E27FC236}">
                <a16:creationId xmlns:a16="http://schemas.microsoft.com/office/drawing/2014/main" id="{535F4718-4B68-5E78-23C8-ECAECA3D7415}"/>
              </a:ext>
            </a:extLst>
          </p:cNvPr>
          <p:cNvSpPr/>
          <p:nvPr/>
        </p:nvSpPr>
        <p:spPr>
          <a:xfrm>
            <a:off x="0" y="465893"/>
            <a:ext cx="4304872" cy="1095779"/>
          </a:xfrm>
          <a:prstGeom prst="foldedCorner">
            <a:avLst>
              <a:gd name="adj" fmla="val 26526"/>
            </a:avLst>
          </a:prstGeom>
          <a:solidFill>
            <a:srgbClr val="FFFF00"/>
          </a:solidFill>
          <a:ln cap="rnd"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rgbClr val="00B050"/>
                </a:solidFill>
              </a:rPr>
              <a:t>募集条件・顕彰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F5EE437-3B12-BCFD-CFE4-EB50EA590D5F}"/>
              </a:ext>
            </a:extLst>
          </p:cNvPr>
          <p:cNvSpPr txBox="1"/>
          <p:nvPr/>
        </p:nvSpPr>
        <p:spPr>
          <a:xfrm>
            <a:off x="775425" y="1978247"/>
            <a:ext cx="48702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3200" dirty="0"/>
              <a:t>リストに記載されている本</a:t>
            </a:r>
            <a:endParaRPr lang="en-US" altLang="ja-JP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3200" dirty="0"/>
              <a:t>新品の図書</a:t>
            </a:r>
            <a:endParaRPr kumimoji="1" lang="ja-JP" altLang="en-US" sz="32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6B48522-0614-BED7-F79D-1317AC7896AF}"/>
              </a:ext>
            </a:extLst>
          </p:cNvPr>
          <p:cNvSpPr txBox="1"/>
          <p:nvPr/>
        </p:nvSpPr>
        <p:spPr>
          <a:xfrm>
            <a:off x="1801851" y="5884512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b="1" i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寄贈にご協力をお願いします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D732039-3504-CEE3-C5F4-03CFD9441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0" y="1664249"/>
            <a:ext cx="1705213" cy="170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897</TotalTime>
  <Words>81</Words>
  <PresentationFormat>画面に合わせる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2025-12-18T07:08:01Z</dcterms:modified>
</cp:coreProperties>
</file>