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FFCC"/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メールでどんなミスがありましたか？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添付忘れ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B5-43EE-B836-BB19A7FB02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誤ったファイルの添付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B5-43EE-B836-BB19A7FB02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別の人への送信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6B5-43EE-B836-BB19A7FB020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その他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6B5-43EE-B836-BB19A7FB02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9378176"/>
        <c:axId val="369372896"/>
      </c:barChart>
      <c:catAx>
        <c:axId val="3693781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69372896"/>
        <c:crosses val="autoZero"/>
        <c:auto val="1"/>
        <c:lblAlgn val="ctr"/>
        <c:lblOffset val="100"/>
        <c:noMultiLvlLbl val="0"/>
      </c:catAx>
      <c:valAx>
        <c:axId val="369372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6937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D67A-3DD0-4761-9B8F-8A3B61E4F0B0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CB460-2501-444B-B49F-D64F925E59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BD826-5220-468E-8577-54CEF2BA8356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7A72-8646-44B1-A622-39E387516AC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27FE-40A0-40A4-95C3-A6CB5838A55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97132-1717-4167-AE07-2BB6383C09C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05F4B-D554-4BE4-ACA2-428E0DAE829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81A7-8925-4527-AF5D-7D51D5D5E1FC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27F0-51A9-4D91-93EA-F1B5FAD9137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B57CA-AD32-4670-B5C0-7643B2492316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BD14B-799D-4719-A632-143C2CDF7C0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B7C29-819B-478E-BB38-42BDDF3FB07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B3FF308-876D-30A8-9C40-83C2876C8782}"/>
              </a:ext>
            </a:extLst>
          </p:cNvPr>
          <p:cNvSpPr/>
          <p:nvPr userDrawn="1"/>
        </p:nvSpPr>
        <p:spPr>
          <a:xfrm>
            <a:off x="3938654" y="6267831"/>
            <a:ext cx="12666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人事部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2C9DE25-F1F7-6874-EFF8-DDBF57F55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313" y="2816500"/>
            <a:ext cx="3753374" cy="2686425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A73DB5A-D9F8-8FF1-381B-3183798C3720}"/>
              </a:ext>
            </a:extLst>
          </p:cNvPr>
          <p:cNvSpPr txBox="1"/>
          <p:nvPr/>
        </p:nvSpPr>
        <p:spPr>
          <a:xfrm>
            <a:off x="770319" y="1355075"/>
            <a:ext cx="7603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800" dirty="0">
                <a:latin typeface="+mn-ea"/>
              </a:rPr>
              <a:t>メール誤送信ゼロを目指して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32062A-6690-55C7-8800-88B87FC7D121}"/>
              </a:ext>
            </a:extLst>
          </p:cNvPr>
          <p:cNvSpPr txBox="1"/>
          <p:nvPr/>
        </p:nvSpPr>
        <p:spPr>
          <a:xfrm>
            <a:off x="4572000" y="885326"/>
            <a:ext cx="258735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5000" dirty="0">
                <a:solidFill>
                  <a:srgbClr val="FFFF00"/>
                </a:solidFill>
                <a:latin typeface="+mn-ea"/>
              </a:rPr>
              <a:t>0</a:t>
            </a:r>
            <a:endParaRPr kumimoji="1" lang="ja-JP" altLang="en-US" sz="35000" dirty="0">
              <a:solidFill>
                <a:srgbClr val="FFFF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辺形 2">
            <a:extLst>
              <a:ext uri="{FF2B5EF4-FFF2-40B4-BE49-F238E27FC236}">
                <a16:creationId xmlns:a16="http://schemas.microsoft.com/office/drawing/2014/main" id="{2304B6A0-0DED-D4EB-A507-59FA971FF13E}"/>
              </a:ext>
            </a:extLst>
          </p:cNvPr>
          <p:cNvSpPr/>
          <p:nvPr/>
        </p:nvSpPr>
        <p:spPr>
          <a:xfrm>
            <a:off x="396607" y="363557"/>
            <a:ext cx="4175393" cy="870333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調査結果</a:t>
            </a:r>
          </a:p>
        </p:txBody>
      </p:sp>
      <p:graphicFrame>
        <p:nvGraphicFramePr>
          <p:cNvPr id="12" name="グラフ 11">
            <a:extLst>
              <a:ext uri="{FF2B5EF4-FFF2-40B4-BE49-F238E27FC236}">
                <a16:creationId xmlns:a16="http://schemas.microsoft.com/office/drawing/2014/main" id="{A9A19F30-CB54-6CBE-69C7-ABC168DEA4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5322285"/>
              </p:ext>
            </p:extLst>
          </p:nvPr>
        </p:nvGraphicFramePr>
        <p:xfrm>
          <a:off x="396607" y="1553376"/>
          <a:ext cx="6176790" cy="3079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テキスト ボックス 15">
            <a:extLst>
              <a:ext uri="{FF2B5EF4-FFF2-40B4-BE49-F238E27FC236}">
                <a16:creationId xmlns:a16="http://schemas.microsoft.com/office/drawing/2014/main" id="{57014D24-2517-1305-A99F-087502A02DA9}"/>
              </a:ext>
            </a:extLst>
          </p:cNvPr>
          <p:cNvSpPr txBox="1"/>
          <p:nvPr/>
        </p:nvSpPr>
        <p:spPr>
          <a:xfrm>
            <a:off x="2716575" y="5178470"/>
            <a:ext cx="6030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600" dirty="0">
                <a:solidFill>
                  <a:srgbClr val="FF0000"/>
                </a:solidFill>
              </a:rPr>
              <a:t>重要情報の流出</a:t>
            </a:r>
            <a:r>
              <a:rPr kumimoji="1" lang="ja-JP" altLang="en-US" sz="3600" dirty="0"/>
              <a:t>につながる！</a:t>
            </a:r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D0669CA6-892C-9253-0BE2-6A180AE63C72}"/>
              </a:ext>
            </a:extLst>
          </p:cNvPr>
          <p:cNvSpPr/>
          <p:nvPr/>
        </p:nvSpPr>
        <p:spPr>
          <a:xfrm>
            <a:off x="522015" y="5000894"/>
            <a:ext cx="2194560" cy="1001485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2800" dirty="0">
                <a:solidFill>
                  <a:srgbClr val="0070C0"/>
                </a:solidFill>
              </a:rPr>
              <a:t>誤送信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351EF91-9E4D-01B1-D332-971FF9D54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601" y="2226271"/>
            <a:ext cx="1733792" cy="1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辺形 1">
            <a:extLst>
              <a:ext uri="{FF2B5EF4-FFF2-40B4-BE49-F238E27FC236}">
                <a16:creationId xmlns:a16="http://schemas.microsoft.com/office/drawing/2014/main" id="{81C53CA4-DF90-8D1D-3F7B-D50A10BDB485}"/>
              </a:ext>
            </a:extLst>
          </p:cNvPr>
          <p:cNvSpPr/>
          <p:nvPr/>
        </p:nvSpPr>
        <p:spPr>
          <a:xfrm>
            <a:off x="396607" y="363557"/>
            <a:ext cx="4175393" cy="870333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改善策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A8236B-179B-071F-8AF5-8C4FA90666E0}"/>
              </a:ext>
            </a:extLst>
          </p:cNvPr>
          <p:cNvSpPr txBox="1"/>
          <p:nvPr/>
        </p:nvSpPr>
        <p:spPr>
          <a:xfrm>
            <a:off x="1196717" y="1756198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誤送信を防ぐには、確認が一番大切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DCD78CE0-F2BA-FAF5-A3A4-1E2854847E65}"/>
              </a:ext>
            </a:extLst>
          </p:cNvPr>
          <p:cNvSpPr/>
          <p:nvPr/>
        </p:nvSpPr>
        <p:spPr>
          <a:xfrm>
            <a:off x="396607" y="2926684"/>
            <a:ext cx="2699133" cy="1233890"/>
          </a:xfrm>
          <a:prstGeom prst="homePlat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chemeClr val="tx1"/>
                </a:solidFill>
              </a:rPr>
              <a:t>個人での対策</a:t>
            </a:r>
          </a:p>
        </p:txBody>
      </p:sp>
      <p:sp>
        <p:nvSpPr>
          <p:cNvPr id="6" name="矢印: 五方向 5">
            <a:extLst>
              <a:ext uri="{FF2B5EF4-FFF2-40B4-BE49-F238E27FC236}">
                <a16:creationId xmlns:a16="http://schemas.microsoft.com/office/drawing/2014/main" id="{46A4F02C-FC93-6D3D-23AB-64C2F97E6444}"/>
              </a:ext>
            </a:extLst>
          </p:cNvPr>
          <p:cNvSpPr/>
          <p:nvPr/>
        </p:nvSpPr>
        <p:spPr>
          <a:xfrm>
            <a:off x="396607" y="4619593"/>
            <a:ext cx="2699133" cy="1233890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chemeClr val="tx1"/>
                </a:solidFill>
              </a:rPr>
              <a:t>組織での対策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297FC31-7530-1E40-DBB0-649952897E35}"/>
              </a:ext>
            </a:extLst>
          </p:cNvPr>
          <p:cNvSpPr txBox="1"/>
          <p:nvPr/>
        </p:nvSpPr>
        <p:spPr>
          <a:xfrm>
            <a:off x="3560371" y="3128130"/>
            <a:ext cx="51539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送信前に添付ファイルを開いて確認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重要メールは一度下書き保存をする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8FB717-F434-E178-9BE3-A1CE664A5064}"/>
              </a:ext>
            </a:extLst>
          </p:cNvPr>
          <p:cNvSpPr txBox="1"/>
          <p:nvPr/>
        </p:nvSpPr>
        <p:spPr>
          <a:xfrm>
            <a:off x="3560371" y="4821039"/>
            <a:ext cx="5041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重要な内容は上司の確認後に送信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定期的に誤送信事例を共有</a:t>
            </a:r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辺形 1">
            <a:extLst>
              <a:ext uri="{FF2B5EF4-FFF2-40B4-BE49-F238E27FC236}">
                <a16:creationId xmlns:a16="http://schemas.microsoft.com/office/drawing/2014/main" id="{A6CFB421-404C-27FD-B581-77ED8371F135}"/>
              </a:ext>
            </a:extLst>
          </p:cNvPr>
          <p:cNvSpPr/>
          <p:nvPr/>
        </p:nvSpPr>
        <p:spPr>
          <a:xfrm>
            <a:off x="396607" y="363557"/>
            <a:ext cx="4175393" cy="870333"/>
          </a:xfrm>
          <a:prstGeom prst="parallelogram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今後に向けて</a:t>
            </a: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7FE3F935-1BB8-80AB-E54E-66E531FA6FE8}"/>
              </a:ext>
            </a:extLst>
          </p:cNvPr>
          <p:cNvSpPr/>
          <p:nvPr/>
        </p:nvSpPr>
        <p:spPr>
          <a:xfrm>
            <a:off x="1118212" y="4635027"/>
            <a:ext cx="6907576" cy="1469681"/>
          </a:xfrm>
          <a:prstGeom prst="oct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人の目とシステムの両方で確認し</a:t>
            </a:r>
            <a:endParaRPr kumimoji="1" lang="en-US" altLang="ja-JP" sz="28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28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確実にミスを防ぐ</a:t>
            </a:r>
            <a:endParaRPr kumimoji="1" lang="en-US" altLang="ja-JP" sz="28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5A59716-CC06-2789-9415-0D677A947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420836"/>
              </p:ext>
            </p:extLst>
          </p:nvPr>
        </p:nvGraphicFramePr>
        <p:xfrm>
          <a:off x="561126" y="2621737"/>
          <a:ext cx="5796598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830">
                  <a:extLst>
                    <a:ext uri="{9D8B030D-6E8A-4147-A177-3AD203B41FA5}">
                      <a16:colId xmlns:a16="http://schemas.microsoft.com/office/drawing/2014/main" val="768737718"/>
                    </a:ext>
                  </a:extLst>
                </a:gridCol>
                <a:gridCol w="3727768">
                  <a:extLst>
                    <a:ext uri="{9D8B030D-6E8A-4147-A177-3AD203B41FA5}">
                      <a16:colId xmlns:a16="http://schemas.microsoft.com/office/drawing/2014/main" val="1685643388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機能の紹介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添付ファイルチェック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44606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管理者による設定管理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11565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警告メッセージの表示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59530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1E575A0-8AA5-90C4-3E3C-8A77E9033D19}"/>
              </a:ext>
            </a:extLst>
          </p:cNvPr>
          <p:cNvSpPr txBox="1"/>
          <p:nvPr/>
        </p:nvSpPr>
        <p:spPr>
          <a:xfrm>
            <a:off x="895353" y="1639707"/>
            <a:ext cx="7353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rgbClr val="0070C0"/>
                </a:solidFill>
              </a:rPr>
              <a:t>来年度より</a:t>
            </a:r>
            <a:r>
              <a:rPr kumimoji="1" lang="ja-JP" altLang="en-US" sz="2800" u="sng" dirty="0">
                <a:solidFill>
                  <a:srgbClr val="0070C0"/>
                </a:solidFill>
              </a:rPr>
              <a:t>メール誤送信防止ツール</a:t>
            </a:r>
            <a:r>
              <a:rPr kumimoji="1" lang="ja-JP" altLang="en-US" sz="2800" dirty="0">
                <a:solidFill>
                  <a:srgbClr val="0070C0"/>
                </a:solidFill>
              </a:rPr>
              <a:t>を導入予定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7CE07C9-55B1-E83F-2A87-8EF369EC56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870" y="2809788"/>
            <a:ext cx="1905266" cy="12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343</TotalTime>
  <Words>123</Words>
  <PresentationFormat>画面に合わせる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cp:lastPrinted>2025-10-22T01:20:04Z</cp:lastPrinted>
  <dcterms:created xsi:type="dcterms:W3CDTF">2024-10-08T23:37:29Z</dcterms:created>
  <dcterms:modified xsi:type="dcterms:W3CDTF">2025-12-18T06:59:45Z</dcterms:modified>
</cp:coreProperties>
</file>