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CCFFCC"/>
    <a:srgbClr val="FFFF99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398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dirty="0"/>
              <a:t>配線器具の住宅火災件数（全国）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件数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square"/>
            <c:size val="9"/>
            <c:spPr>
              <a:solidFill>
                <a:schemeClr val="accent1"/>
              </a:solidFill>
              <a:ln w="9525">
                <a:solidFill>
                  <a:schemeClr val="accent1">
                    <a:alpha val="99000"/>
                  </a:schemeClr>
                </a:solidFill>
                <a:miter lim="800000"/>
              </a:ln>
              <a:effectLst/>
            </c:spPr>
          </c:marker>
          <c:cat>
            <c:strRef>
              <c:f>Sheet1!$B$1:$E$1</c:f>
              <c:strCache>
                <c:ptCount val="4"/>
                <c:pt idx="0">
                  <c:v>令和２年</c:v>
                </c:pt>
                <c:pt idx="1">
                  <c:v>令和３年</c:v>
                </c:pt>
                <c:pt idx="2">
                  <c:v>令和４年</c:v>
                </c:pt>
                <c:pt idx="3">
                  <c:v>令和５年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544</c:v>
                </c:pt>
                <c:pt idx="1">
                  <c:v>653</c:v>
                </c:pt>
                <c:pt idx="2">
                  <c:v>715</c:v>
                </c:pt>
                <c:pt idx="3">
                  <c:v>716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11A-4481-AABC-60B5F7B1B6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18993439"/>
        <c:axId val="1618993919"/>
      </c:lineChart>
      <c:catAx>
        <c:axId val="16189934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618993919"/>
        <c:crosses val="autoZero"/>
        <c:auto val="1"/>
        <c:lblAlgn val="ctr"/>
        <c:lblOffset val="100"/>
        <c:noMultiLvlLbl val="0"/>
      </c:catAx>
      <c:valAx>
        <c:axId val="161899391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61899343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A2CFF855-6C87-F4A4-CB5C-EC43AB2F7BC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910DAD4-EDCE-02BF-97AC-D11A3225405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E83871-4A41-4780-A6EA-0A8C2707D5D4}" type="datetimeFigureOut">
              <a:rPr kumimoji="1" lang="ja-JP" altLang="en-US" smtClean="0"/>
              <a:t>2025/12/23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ED7B21A-7FB3-72D2-39DC-B276B7B0568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AA6B0946-CF12-E398-B6E9-AA0DB3202E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21253B-7B22-4201-AF1D-79D642F280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194662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2471-C133-4C50-AEAB-BDA87BAC7734}" type="datetimeFigureOut">
              <a:rPr kumimoji="1" lang="ja-JP" altLang="en-US" smtClean="0"/>
              <a:t>2025/12/23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5F26A-E10A-4E1F-8B8A-CA4C5E0F2B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99594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E9178-9FB8-45DD-9E44-CDCA4AFBCF95}" type="datetime1">
              <a:rPr kumimoji="1" lang="ja-JP" altLang="en-US" smtClean="0"/>
              <a:t>2025/12/23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ja-JP" altLang="en-US" smtClean="0"/>
            </a:lvl1pPr>
          </a:lstStyle>
          <a:p>
            <a:fld id="{2F3903E3-D9FF-41D9-B5B6-2EB7CE6C982D}" type="slidenum">
              <a:rPr lang="en-US" altLang="ja-JP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340FD-AA63-4B8C-9033-87C5C66FE970}" type="datetime1">
              <a:rPr kumimoji="1" lang="ja-JP" altLang="en-US" smtClean="0"/>
              <a:t>2025/12/23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F825F-DC0A-44D6-AAEC-3AC28D26095C}" type="datetime1">
              <a:rPr kumimoji="1" lang="ja-JP" altLang="en-US" smtClean="0"/>
              <a:t>2025/12/23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0DB30-ACD1-4CBA-85D1-A5E1440D9DDB}" type="datetime1">
              <a:rPr kumimoji="1" lang="ja-JP" altLang="en-US" smtClean="0"/>
              <a:t>2025/12/23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44EFE-BCCB-4B6F-A7F6-58DD388254DF}" type="datetime1">
              <a:rPr kumimoji="1" lang="ja-JP" altLang="en-US" smtClean="0"/>
              <a:t>2025/12/23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6DD9C-C32B-4ED8-8C2F-DAEB6D475D8F}" type="datetime1">
              <a:rPr kumimoji="1" lang="ja-JP" altLang="en-US" smtClean="0"/>
              <a:t>2025/12/23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CB22D-67E2-4792-9E46-52204D767B32}" type="datetime1">
              <a:rPr kumimoji="1" lang="ja-JP" altLang="en-US" smtClean="0"/>
              <a:t>2025/12/23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F9EFB-05A9-4FDE-AA9A-020A2E380595}" type="datetime1">
              <a:rPr kumimoji="1" lang="ja-JP" altLang="en-US" smtClean="0"/>
              <a:t>2025/12/23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75183-A890-48EE-89DE-9C01A3A4D195}" type="datetime1">
              <a:rPr kumimoji="1" lang="ja-JP" altLang="en-US" smtClean="0"/>
              <a:t>2025/12/23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7C720-3034-42D0-BC1C-9478188460E8}" type="datetime1">
              <a:rPr kumimoji="1" lang="ja-JP" altLang="en-US" smtClean="0"/>
              <a:t>2025/12/23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44ABA-9CA5-4D01-B992-4F73AEBBD724}" type="datetime1">
              <a:rPr kumimoji="1" lang="ja-JP" altLang="en-US" smtClean="0"/>
              <a:t>2025/12/23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76A2DB-54A2-472F-BB36-CAA40373CF3B}" type="datetime1">
              <a:rPr kumimoji="1" lang="ja-JP" altLang="en-US" smtClean="0"/>
              <a:t>2025/12/23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ja-JP" altLang="en-US" dirty="0"/>
            </a:lvl1pPr>
          </a:lstStyle>
          <a:p>
            <a:fld id="{2F3903E3-D9FF-41D9-B5B6-2EB7CE6C982D}" type="slidenum">
              <a:rPr kumimoji="1" lang="ja-JP" altLang="en-US" smtClean="0"/>
              <a:pPr/>
              <a:t>‹#›</a:t>
            </a:fld>
            <a:endParaRPr lang="ja-JP" altLang="en-US" dirty="0"/>
          </a:p>
        </p:txBody>
      </p:sp>
      <p:pic>
        <p:nvPicPr>
          <p:cNvPr id="8" name="図 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CD08954-965E-406B-64BD-B239746D05BE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433" y="185738"/>
            <a:ext cx="1047896" cy="581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20DC0A47-9FBA-1DC4-D580-11CD229EE323}"/>
              </a:ext>
            </a:extLst>
          </p:cNvPr>
          <p:cNvSpPr/>
          <p:nvPr/>
        </p:nvSpPr>
        <p:spPr>
          <a:xfrm>
            <a:off x="2491392" y="2921168"/>
            <a:ext cx="632096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6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電源の事故に注意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9C0E5674-9DEB-E25E-68AA-67532A8E1A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647" y="2025172"/>
            <a:ext cx="2934109" cy="3591426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7E037C1C-4CC4-B78E-0F5E-C085481EBE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066" y="939170"/>
            <a:ext cx="1381318" cy="2172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クロール: 横 2">
            <a:extLst>
              <a:ext uri="{FF2B5EF4-FFF2-40B4-BE49-F238E27FC236}">
                <a16:creationId xmlns:a16="http://schemas.microsoft.com/office/drawing/2014/main" id="{2DFCA4BE-6701-825C-FA6A-3EE8EE612F95}"/>
              </a:ext>
            </a:extLst>
          </p:cNvPr>
          <p:cNvSpPr/>
          <p:nvPr/>
        </p:nvSpPr>
        <p:spPr>
          <a:xfrm>
            <a:off x="1095042" y="4610661"/>
            <a:ext cx="6953917" cy="1761067"/>
          </a:xfrm>
          <a:prstGeom prst="horizontalScroll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chemeClr val="bg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配線器具が原因の火災が増加傾向</a:t>
            </a:r>
            <a:endParaRPr kumimoji="1" lang="en-US" altLang="ja-JP" sz="2800" dirty="0">
              <a:solidFill>
                <a:schemeClr val="bg1"/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  <p:graphicFrame>
        <p:nvGraphicFramePr>
          <p:cNvPr id="8" name="グラフ 7">
            <a:extLst>
              <a:ext uri="{FF2B5EF4-FFF2-40B4-BE49-F238E27FC236}">
                <a16:creationId xmlns:a16="http://schemas.microsoft.com/office/drawing/2014/main" id="{F442338E-97F9-3868-ECFB-0E5AAADAE3D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16447956"/>
              </p:ext>
            </p:extLst>
          </p:nvPr>
        </p:nvGraphicFramePr>
        <p:xfrm>
          <a:off x="1615881" y="1490134"/>
          <a:ext cx="5912239" cy="3120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CF36798-862A-E49F-7209-DBECE3695E1F}"/>
              </a:ext>
            </a:extLst>
          </p:cNvPr>
          <p:cNvSpPr txBox="1"/>
          <p:nvPr/>
        </p:nvSpPr>
        <p:spPr>
          <a:xfrm>
            <a:off x="3787170" y="385427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現状</a:t>
            </a:r>
          </a:p>
        </p:txBody>
      </p:sp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Graphic spid="8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矢印: 五方向 4">
            <a:extLst>
              <a:ext uri="{FF2B5EF4-FFF2-40B4-BE49-F238E27FC236}">
                <a16:creationId xmlns:a16="http://schemas.microsoft.com/office/drawing/2014/main" id="{C632E835-A6E5-186B-CA00-27B69775B607}"/>
              </a:ext>
            </a:extLst>
          </p:cNvPr>
          <p:cNvSpPr/>
          <p:nvPr/>
        </p:nvSpPr>
        <p:spPr>
          <a:xfrm>
            <a:off x="571427" y="1869193"/>
            <a:ext cx="2709655" cy="1227971"/>
          </a:xfrm>
          <a:prstGeom prst="homePlate">
            <a:avLst/>
          </a:prstGeom>
          <a:solidFill>
            <a:srgbClr val="FFFF00"/>
          </a:solidFill>
          <a:effectLst>
            <a:outerShdw blurRad="508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3200" i="1" dirty="0">
                <a:solidFill>
                  <a:schemeClr val="tx1"/>
                </a:solidFill>
              </a:rPr>
              <a:t>主な原因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B7EED04-F485-2FBC-613E-7222F68A7ED9}"/>
              </a:ext>
            </a:extLst>
          </p:cNvPr>
          <p:cNvSpPr txBox="1"/>
          <p:nvPr/>
        </p:nvSpPr>
        <p:spPr>
          <a:xfrm>
            <a:off x="3681490" y="1790682"/>
            <a:ext cx="489108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ja-JP" altLang="en-US" sz="2800" dirty="0">
                <a:solidFill>
                  <a:schemeClr val="accent1"/>
                </a:solidFill>
              </a:rPr>
              <a:t>コードの断線</a:t>
            </a:r>
            <a:endParaRPr kumimoji="1" lang="en-US" altLang="ja-JP" sz="2800" dirty="0">
              <a:solidFill>
                <a:schemeClr val="accent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ja-JP" altLang="en-US" sz="2800" dirty="0">
                <a:solidFill>
                  <a:schemeClr val="accent1"/>
                </a:solidFill>
              </a:rPr>
              <a:t>金属の接触部分が過熱する</a:t>
            </a:r>
            <a:endParaRPr kumimoji="1" lang="en-US" altLang="ja-JP" sz="2800" dirty="0">
              <a:solidFill>
                <a:schemeClr val="accent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ja-JP" altLang="en-US" sz="2800" dirty="0">
                <a:solidFill>
                  <a:schemeClr val="accent1"/>
                </a:solidFill>
              </a:rPr>
              <a:t>トラッキング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21EA11B-69FD-83F2-6C11-EA29FF9D36C7}"/>
              </a:ext>
            </a:extLst>
          </p:cNvPr>
          <p:cNvSpPr txBox="1"/>
          <p:nvPr/>
        </p:nvSpPr>
        <p:spPr>
          <a:xfrm>
            <a:off x="2748424" y="385427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出火の原因</a:t>
            </a:r>
          </a:p>
        </p:txBody>
      </p:sp>
      <p:sp>
        <p:nvSpPr>
          <p:cNvPr id="4" name="八角形 3">
            <a:extLst>
              <a:ext uri="{FF2B5EF4-FFF2-40B4-BE49-F238E27FC236}">
                <a16:creationId xmlns:a16="http://schemas.microsoft.com/office/drawing/2014/main" id="{A619E196-E87C-551A-CB50-517CDE07E74A}"/>
              </a:ext>
            </a:extLst>
          </p:cNvPr>
          <p:cNvSpPr/>
          <p:nvPr/>
        </p:nvSpPr>
        <p:spPr>
          <a:xfrm>
            <a:off x="571427" y="3760836"/>
            <a:ext cx="8001146" cy="2382299"/>
          </a:xfrm>
          <a:prstGeom prst="octagon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b="1" dirty="0">
                <a:solidFill>
                  <a:schemeClr val="tx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トラッキングとは？</a:t>
            </a:r>
            <a:endParaRPr kumimoji="1" lang="en-US" altLang="ja-JP" sz="3600" b="1" dirty="0">
              <a:solidFill>
                <a:schemeClr val="tx1"/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algn="ctr"/>
            <a:endParaRPr lang="en-US" altLang="ja-JP" dirty="0"/>
          </a:p>
          <a:p>
            <a:pPr algn="ctr"/>
            <a:r>
              <a:rPr kumimoji="1" lang="ja-JP" altLang="en-US" sz="2400" b="1" dirty="0">
                <a:solidFill>
                  <a:schemeClr val="tx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コンセントに差したプラグの刃に付いたほこりが</a:t>
            </a:r>
            <a:endParaRPr kumimoji="1" lang="en-US" altLang="ja-JP" sz="2400" b="1" dirty="0">
              <a:solidFill>
                <a:schemeClr val="tx1"/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algn="ctr"/>
            <a:r>
              <a:rPr kumimoji="1" lang="ja-JP" altLang="en-US" sz="2400" b="1" dirty="0">
                <a:solidFill>
                  <a:schemeClr val="tx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湿気を吸い、</a:t>
            </a:r>
            <a:r>
              <a:rPr kumimoji="1" lang="ja-JP" altLang="en-US" sz="2400" b="1" dirty="0">
                <a:solidFill>
                  <a:srgbClr val="FF0000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放電による火花で出火</a:t>
            </a:r>
            <a:r>
              <a:rPr kumimoji="1" lang="ja-JP" altLang="en-US" sz="2400" b="1" dirty="0">
                <a:solidFill>
                  <a:schemeClr val="tx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すること</a:t>
            </a:r>
            <a:endParaRPr kumimoji="1" lang="en-US" altLang="ja-JP" sz="2400" b="1" dirty="0">
              <a:solidFill>
                <a:schemeClr val="tx1"/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4" grpId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EBEA9AA4-20B4-4032-4BA2-CEE296F4C8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3288188"/>
              </p:ext>
            </p:extLst>
          </p:nvPr>
        </p:nvGraphicFramePr>
        <p:xfrm>
          <a:off x="762476" y="1845044"/>
          <a:ext cx="7619048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6061">
                  <a:extLst>
                    <a:ext uri="{9D8B030D-6E8A-4147-A177-3AD203B41FA5}">
                      <a16:colId xmlns:a16="http://schemas.microsoft.com/office/drawing/2014/main" val="3835131955"/>
                    </a:ext>
                  </a:extLst>
                </a:gridCol>
                <a:gridCol w="7022987">
                  <a:extLst>
                    <a:ext uri="{9D8B030D-6E8A-4147-A177-3AD203B41FA5}">
                      <a16:colId xmlns:a16="http://schemas.microsoft.com/office/drawing/2014/main" val="1259071253"/>
                    </a:ext>
                  </a:extLst>
                </a:gridCol>
              </a:tblGrid>
              <a:tr h="370840">
                <a:tc rowSpan="4">
                  <a:txBody>
                    <a:bodyPr/>
                    <a:lstStyle/>
                    <a:p>
                      <a:pPr algn="l"/>
                      <a:r>
                        <a:rPr lang="ja-JP" altLang="en-US" sz="2400" b="0" dirty="0">
                          <a:solidFill>
                            <a:schemeClr val="tx1"/>
                          </a:solidFill>
                        </a:rPr>
                        <a:t>注意点</a:t>
                      </a:r>
                      <a:endParaRPr lang="en-US" altLang="ja-JP" sz="2400" b="0" dirty="0">
                        <a:solidFill>
                          <a:schemeClr val="tx1"/>
                        </a:solidFill>
                      </a:endParaRPr>
                    </a:p>
                  </a:txBody>
                  <a:tcPr vert="eaVert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2400" b="0" dirty="0">
                          <a:solidFill>
                            <a:schemeClr val="tx1"/>
                          </a:solidFill>
                        </a:rPr>
                        <a:t>プラグにほこりがたまっていないか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113980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>
                          <a:solidFill>
                            <a:schemeClr val="tx1"/>
                          </a:solidFill>
                        </a:rPr>
                        <a:t>コードが家具の下敷きになっていないか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564927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400" dirty="0">
                          <a:solidFill>
                            <a:schemeClr val="tx1"/>
                          </a:solidFill>
                        </a:rPr>
                        <a:t>プラグやコードに変形・破損などの異常がないか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093894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>
                          <a:solidFill>
                            <a:schemeClr val="tx1"/>
                          </a:solidFill>
                        </a:rPr>
                        <a:t>コンセントから抜けかけていないか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119730"/>
                  </a:ext>
                </a:extLst>
              </a:tr>
            </a:tbl>
          </a:graphicData>
        </a:graphic>
      </p:graphicFrame>
      <p:sp>
        <p:nvSpPr>
          <p:cNvPr id="4" name="吹き出し: 角を丸めた四角形 3">
            <a:extLst>
              <a:ext uri="{FF2B5EF4-FFF2-40B4-BE49-F238E27FC236}">
                <a16:creationId xmlns:a16="http://schemas.microsoft.com/office/drawing/2014/main" id="{82F27D89-BEF5-ED81-4EAA-9CF4027C6521}"/>
              </a:ext>
            </a:extLst>
          </p:cNvPr>
          <p:cNvSpPr/>
          <p:nvPr/>
        </p:nvSpPr>
        <p:spPr>
          <a:xfrm>
            <a:off x="517372" y="4406184"/>
            <a:ext cx="5917295" cy="1676208"/>
          </a:xfrm>
          <a:prstGeom prst="wedgeRoundRectCallout">
            <a:avLst>
              <a:gd name="adj1" fmla="val 58417"/>
              <a:gd name="adj2" fmla="val -25768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u="sng" dirty="0">
                <a:solidFill>
                  <a:srgbClr val="7030A0"/>
                </a:solidFill>
              </a:rPr>
              <a:t>定期チェック</a:t>
            </a:r>
            <a:r>
              <a:rPr kumimoji="1" lang="ja-JP" altLang="en-US" sz="2800" dirty="0">
                <a:solidFill>
                  <a:srgbClr val="7030A0"/>
                </a:solidFill>
              </a:rPr>
              <a:t>で事故を未然に防ごう</a:t>
            </a:r>
            <a:endParaRPr kumimoji="1" lang="en-US" altLang="ja-JP" sz="2800" dirty="0">
              <a:solidFill>
                <a:srgbClr val="7030A0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FB0E547-0142-E245-FC2C-FBB287B1D990}"/>
              </a:ext>
            </a:extLst>
          </p:cNvPr>
          <p:cNvSpPr txBox="1"/>
          <p:nvPr/>
        </p:nvSpPr>
        <p:spPr>
          <a:xfrm>
            <a:off x="2620184" y="385427"/>
            <a:ext cx="39036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気を付けよう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6C20F7E4-D794-B9D6-92CB-2A6EFD1803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804" y="3909436"/>
            <a:ext cx="1438476" cy="240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3997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641</TotalTime>
  <Words>116</Words>
  <PresentationFormat>画面に合わせる (4:3)</PresentationFormat>
  <Paragraphs>21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日本情報処理検定協会; 統括本部 検定担当</dc:creator>
  <dcterms:created xsi:type="dcterms:W3CDTF">2024-10-08T23:37:29Z</dcterms:created>
  <dcterms:modified xsi:type="dcterms:W3CDTF">2025-12-23T01:44:25Z</dcterms:modified>
</cp:coreProperties>
</file>