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満足度調査結果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3C-4F57-A226-F21EF2E898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3C-4F57-A226-F21EF2E898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33C-4F57-A226-F21EF2E898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33C-4F57-A226-F21EF2E898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BEF-46D4-90CB-D8A27BB4F8D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満足</c:v>
                </c:pt>
                <c:pt idx="1">
                  <c:v>やや満足</c:v>
                </c:pt>
                <c:pt idx="2">
                  <c:v>普通</c:v>
                </c:pt>
                <c:pt idx="3">
                  <c:v>やや不満</c:v>
                </c:pt>
                <c:pt idx="4">
                  <c:v>不満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94</c:v>
                </c:pt>
                <c:pt idx="1">
                  <c:v>34</c:v>
                </c:pt>
                <c:pt idx="2">
                  <c:v>15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1C-4CA5-B679-F139BF46CF7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0EA8019-CBC3-FCC1-0E86-F6FB855D197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789"/>
            <a:ext cx="2762636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E6CE20BF-3E6A-3D33-6790-3A0A065604C8}"/>
              </a:ext>
            </a:extLst>
          </p:cNvPr>
          <p:cNvSpPr/>
          <p:nvPr/>
        </p:nvSpPr>
        <p:spPr>
          <a:xfrm>
            <a:off x="1647508" y="917073"/>
            <a:ext cx="5848985" cy="775062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オーケストラを楽しもう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40E902-B2C7-ABE2-3F3C-9AAA5ABD3338}"/>
              </a:ext>
            </a:extLst>
          </p:cNvPr>
          <p:cNvSpPr/>
          <p:nvPr/>
        </p:nvSpPr>
        <p:spPr>
          <a:xfrm>
            <a:off x="1700060" y="1905182"/>
            <a:ext cx="57438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音楽鑑賞講座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FA04FDC-5A6C-C060-663C-921DA6A75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760" y="3752490"/>
            <a:ext cx="4334480" cy="1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D56B1E17-B7C3-9DE4-843B-37D32E98A72E}"/>
              </a:ext>
            </a:extLst>
          </p:cNvPr>
          <p:cNvSpPr/>
          <p:nvPr/>
        </p:nvSpPr>
        <p:spPr>
          <a:xfrm>
            <a:off x="278675" y="243840"/>
            <a:ext cx="4362994" cy="1036320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前回参加者の声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986C2929-E5B4-19E5-E951-A3A8526BFE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3236589"/>
              </p:ext>
            </p:extLst>
          </p:nvPr>
        </p:nvGraphicFramePr>
        <p:xfrm>
          <a:off x="278675" y="1551343"/>
          <a:ext cx="4362994" cy="280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6DDB53-6950-3E47-BD09-C05A670DB63C}"/>
              </a:ext>
            </a:extLst>
          </p:cNvPr>
          <p:cNvSpPr txBox="1"/>
          <p:nvPr/>
        </p:nvSpPr>
        <p:spPr>
          <a:xfrm>
            <a:off x="1743341" y="4451298"/>
            <a:ext cx="56573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クラシックの知識が深まった</a:t>
            </a:r>
            <a:endParaRPr kumimoji="1" lang="en-US" altLang="ja-JP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演奏会の楽しみ方が変わった</a:t>
            </a:r>
            <a:endParaRPr kumimoji="1" lang="en-US" altLang="ja-JP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オーケストラが身近になった</a:t>
            </a:r>
          </a:p>
        </p:txBody>
      </p:sp>
      <p:sp>
        <p:nvSpPr>
          <p:cNvPr id="10" name="星: 32 pt 9">
            <a:extLst>
              <a:ext uri="{FF2B5EF4-FFF2-40B4-BE49-F238E27FC236}">
                <a16:creationId xmlns:a16="http://schemas.microsoft.com/office/drawing/2014/main" id="{DD6292E7-4D29-B509-B50E-7C7F1DD03524}"/>
              </a:ext>
            </a:extLst>
          </p:cNvPr>
          <p:cNvSpPr/>
          <p:nvPr/>
        </p:nvSpPr>
        <p:spPr>
          <a:xfrm>
            <a:off x="4876800" y="1849355"/>
            <a:ext cx="3866605" cy="2098766"/>
          </a:xfrm>
          <a:prstGeom prst="star32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８０％以上が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満足と回答！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  <p:bldP spid="10" grpId="0" animBg="1"/>
      <p:bldP spid="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2E240DCE-84D0-4C8D-9FA6-6C2FE04144FB}"/>
              </a:ext>
            </a:extLst>
          </p:cNvPr>
          <p:cNvSpPr/>
          <p:nvPr/>
        </p:nvSpPr>
        <p:spPr>
          <a:xfrm>
            <a:off x="278675" y="243840"/>
            <a:ext cx="4362994" cy="1036320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講座内容</a:t>
            </a:r>
          </a:p>
        </p:txBody>
      </p:sp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4A2DB894-7765-DAB0-5E4B-2AF9C42EAC7E}"/>
              </a:ext>
            </a:extLst>
          </p:cNvPr>
          <p:cNvSpPr/>
          <p:nvPr/>
        </p:nvSpPr>
        <p:spPr>
          <a:xfrm>
            <a:off x="278675" y="1729440"/>
            <a:ext cx="3708400" cy="1121571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tx1"/>
                </a:solidFill>
              </a:rPr>
              <a:t>楽器演奏体験</a:t>
            </a:r>
          </a:p>
        </p:txBody>
      </p:sp>
      <p:sp>
        <p:nvSpPr>
          <p:cNvPr id="11" name="四角形: 角度付き 10">
            <a:extLst>
              <a:ext uri="{FF2B5EF4-FFF2-40B4-BE49-F238E27FC236}">
                <a16:creationId xmlns:a16="http://schemas.microsoft.com/office/drawing/2014/main" id="{C0188C0C-F4DE-B5EB-022E-C8D7BCD21B90}"/>
              </a:ext>
            </a:extLst>
          </p:cNvPr>
          <p:cNvSpPr/>
          <p:nvPr/>
        </p:nvSpPr>
        <p:spPr>
          <a:xfrm>
            <a:off x="4795521" y="1729440"/>
            <a:ext cx="3708000" cy="1123200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tx1"/>
                </a:solidFill>
              </a:rPr>
              <a:t>講師による解説</a:t>
            </a:r>
          </a:p>
        </p:txBody>
      </p:sp>
      <p:sp>
        <p:nvSpPr>
          <p:cNvPr id="12" name="四角形: 角度付き 11">
            <a:extLst>
              <a:ext uri="{FF2B5EF4-FFF2-40B4-BE49-F238E27FC236}">
                <a16:creationId xmlns:a16="http://schemas.microsoft.com/office/drawing/2014/main" id="{CDB7186B-311A-6AE6-1A9A-64E1207A1F54}"/>
              </a:ext>
            </a:extLst>
          </p:cNvPr>
          <p:cNvSpPr/>
          <p:nvPr/>
        </p:nvSpPr>
        <p:spPr>
          <a:xfrm>
            <a:off x="278675" y="3099007"/>
            <a:ext cx="3708000" cy="1123200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tx1"/>
                </a:solidFill>
              </a:rPr>
              <a:t>リハーサル見学</a:t>
            </a:r>
          </a:p>
        </p:txBody>
      </p:sp>
      <p:sp>
        <p:nvSpPr>
          <p:cNvPr id="13" name="四角形: 角度付き 12">
            <a:extLst>
              <a:ext uri="{FF2B5EF4-FFF2-40B4-BE49-F238E27FC236}">
                <a16:creationId xmlns:a16="http://schemas.microsoft.com/office/drawing/2014/main" id="{72D845E1-5F11-E348-F2DF-BFB092BD2AE4}"/>
              </a:ext>
            </a:extLst>
          </p:cNvPr>
          <p:cNvSpPr/>
          <p:nvPr/>
        </p:nvSpPr>
        <p:spPr>
          <a:xfrm>
            <a:off x="4795521" y="3099007"/>
            <a:ext cx="3708000" cy="1123200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tx1"/>
                </a:solidFill>
              </a:rPr>
              <a:t>演奏会鑑賞</a:t>
            </a:r>
          </a:p>
        </p:txBody>
      </p:sp>
      <p:sp>
        <p:nvSpPr>
          <p:cNvPr id="17" name="吹き出し: 円形 16">
            <a:extLst>
              <a:ext uri="{FF2B5EF4-FFF2-40B4-BE49-F238E27FC236}">
                <a16:creationId xmlns:a16="http://schemas.microsoft.com/office/drawing/2014/main" id="{22A18E6D-E19E-8FE2-AAAE-63D833B2A2A0}"/>
              </a:ext>
            </a:extLst>
          </p:cNvPr>
          <p:cNvSpPr/>
          <p:nvPr/>
        </p:nvSpPr>
        <p:spPr>
          <a:xfrm>
            <a:off x="2460172" y="4644968"/>
            <a:ext cx="4962960" cy="1293908"/>
          </a:xfrm>
          <a:prstGeom prst="wedgeEllipseCallout">
            <a:avLst>
              <a:gd name="adj1" fmla="val -60840"/>
              <a:gd name="adj2" fmla="val -480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演奏会の曲目は</a:t>
            </a:r>
            <a:endParaRPr kumimoji="1" lang="en-US" altLang="ja-JP" sz="2000" dirty="0"/>
          </a:p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初心者向けの名曲</a:t>
            </a:r>
            <a:r>
              <a:rPr kumimoji="1" lang="ja-JP" altLang="en-US" sz="2000" dirty="0"/>
              <a:t>ばかりです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FEEC887-1A2B-977A-CFB2-07EE70DE3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75" y="4506000"/>
            <a:ext cx="1228896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D386EAE4-0678-A1A3-5A3C-E14E53BD70B8}"/>
              </a:ext>
            </a:extLst>
          </p:cNvPr>
          <p:cNvSpPr/>
          <p:nvPr/>
        </p:nvSpPr>
        <p:spPr>
          <a:xfrm>
            <a:off x="278675" y="243840"/>
            <a:ext cx="4362994" cy="1036320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開催日程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ACD134A-5524-C979-F0AB-ECDF82269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993418"/>
              </p:ext>
            </p:extLst>
          </p:nvPr>
        </p:nvGraphicFramePr>
        <p:xfrm>
          <a:off x="1323703" y="1874520"/>
          <a:ext cx="6496594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3528854236"/>
                    </a:ext>
                  </a:extLst>
                </a:gridCol>
                <a:gridCol w="2412274">
                  <a:extLst>
                    <a:ext uri="{9D8B030D-6E8A-4147-A177-3AD203B41FA5}">
                      <a16:colId xmlns:a16="http://schemas.microsoft.com/office/drawing/2014/main" val="3243143679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24622429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日にち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時間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会場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0916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９月７日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９時～１２時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800" dirty="0"/>
                        <a:t>森市民会館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798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１０月５日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１３時～１６時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63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１１月２日</a:t>
                      </a:r>
                      <a:endParaRPr kumimoji="1" lang="en-US" altLang="ja-JP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723315"/>
                  </a:ext>
                </a:extLst>
              </a:tr>
            </a:tbl>
          </a:graphicData>
        </a:graphic>
      </p:graphicFrame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656CA14B-908B-D9DA-9493-69277E7F97EC}"/>
              </a:ext>
            </a:extLst>
          </p:cNvPr>
          <p:cNvSpPr/>
          <p:nvPr/>
        </p:nvSpPr>
        <p:spPr>
          <a:xfrm>
            <a:off x="1036320" y="4228012"/>
            <a:ext cx="7071360" cy="1772194"/>
          </a:xfrm>
          <a:prstGeom prst="horizontalScroll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申し込みなどの詳細は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当楽団公式ホームページ</a:t>
            </a:r>
            <a:r>
              <a:rPr kumimoji="1" lang="ja-JP" altLang="en-US" sz="2400" dirty="0"/>
              <a:t>をごらんください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210</TotalTime>
  <Words>91</Words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2024-10-09T02:50:56Z</dcterms:created>
  <dcterms:modified xsi:type="dcterms:W3CDTF">2024-12-01T02:07:53Z</dcterms:modified>
</cp:coreProperties>
</file>