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dirty="0"/>
              <a:t>材料費</a:t>
            </a:r>
            <a:r>
              <a:rPr lang="ja-JP" altLang="en-US" dirty="0"/>
              <a:t>平均の推移</a:t>
            </a:r>
            <a:endParaRPr lang="zh-TW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材料費平均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Sheet1!$B$1:$D$1</c:f>
              <c:strCache>
                <c:ptCount val="3"/>
                <c:pt idx="0">
                  <c:v>４月</c:v>
                </c:pt>
                <c:pt idx="1">
                  <c:v>８月</c:v>
                </c:pt>
                <c:pt idx="2">
                  <c:v>１２月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179</c:v>
                </c:pt>
                <c:pt idx="1">
                  <c:v>202</c:v>
                </c:pt>
                <c:pt idx="2">
                  <c:v>226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289-4536-AE17-82620E4776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57857903"/>
        <c:axId val="1557858863"/>
      </c:lineChart>
      <c:catAx>
        <c:axId val="1557857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57858863"/>
        <c:crosses val="autoZero"/>
        <c:auto val="1"/>
        <c:lblAlgn val="ctr"/>
        <c:lblOffset val="100"/>
        <c:noMultiLvlLbl val="0"/>
      </c:catAx>
      <c:valAx>
        <c:axId val="1557858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57857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8EC3C3-4926-4546-9015-E2D52A70F323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AA1D8-D7D1-42C7-8A20-493F61561C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956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9E80F-DD1F-4C64-8F69-56C1EBE1D173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74FF-B3E0-432B-A219-F502F39CE718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EF5F-D524-4614-8940-020FE4682694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54175-501B-4983-8FEC-3370C9BC4970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C40DB-0BC3-4AAB-BFF0-211A0AE99804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F688-233E-4238-9838-433659CBF910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5389C-EEA4-4C13-AD0A-B57FE40A129A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F736-C395-41DD-9350-F4883B931310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1EF4-E0DC-48A8-B4E4-F9BB6E8C430D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9371B-14D3-49D2-8E4A-8C06A9BF88BF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F57C4-1C9D-48C2-84F3-8108E9895F44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68157-26A6-44F5-94C2-48FB6DEBC989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A343336-42CD-56C6-F1AF-B6FED4AA3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85856735-1329-E0C0-36C2-7A9C1B81E0A7}"/>
              </a:ext>
            </a:extLst>
          </p:cNvPr>
          <p:cNvSpPr/>
          <p:nvPr/>
        </p:nvSpPr>
        <p:spPr>
          <a:xfrm>
            <a:off x="1245326" y="836022"/>
            <a:ext cx="6653349" cy="2656115"/>
          </a:xfrm>
          <a:prstGeom prst="horizontalScrol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南部大学　学生食堂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4000" b="1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価格とメニューの見直し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5961D6B-12C2-1B24-1705-28C519771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162" y="4069353"/>
            <a:ext cx="4257675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E684BA5-2493-0577-A7FC-AEAA3D11D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E5EAB15D-AD37-6499-FA0D-970C52B620E2}"/>
              </a:ext>
            </a:extLst>
          </p:cNvPr>
          <p:cNvSpPr/>
          <p:nvPr/>
        </p:nvSpPr>
        <p:spPr>
          <a:xfrm>
            <a:off x="365760" y="278674"/>
            <a:ext cx="5298439" cy="1015663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accent2">
                    <a:lumMod val="50000"/>
                  </a:schemeClr>
                </a:solidFill>
              </a:rPr>
              <a:t>価格について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2E9AB667-60A2-B2F0-BCA7-78E0CF8513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8651211"/>
              </p:ext>
            </p:extLst>
          </p:nvPr>
        </p:nvGraphicFramePr>
        <p:xfrm>
          <a:off x="365761" y="1669336"/>
          <a:ext cx="4397829" cy="271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A6E41FAC-A8B1-F8BE-17DC-C131D6B6E7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846818"/>
              </p:ext>
            </p:extLst>
          </p:nvPr>
        </p:nvGraphicFramePr>
        <p:xfrm>
          <a:off x="3696516" y="4757781"/>
          <a:ext cx="4628878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0743">
                  <a:extLst>
                    <a:ext uri="{9D8B030D-6E8A-4147-A177-3AD203B41FA5}">
                      <a16:colId xmlns:a16="http://schemas.microsoft.com/office/drawing/2014/main" val="2350930114"/>
                    </a:ext>
                  </a:extLst>
                </a:gridCol>
                <a:gridCol w="2498135">
                  <a:extLst>
                    <a:ext uri="{9D8B030D-6E8A-4147-A177-3AD203B41FA5}">
                      <a16:colId xmlns:a16="http://schemas.microsoft.com/office/drawing/2014/main" val="2949698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揚げ物・丼物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2400" dirty="0"/>
                        <a:t>１０円～６０円の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値上げが必要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467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めん類・カレー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563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パン類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670500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0FF55E8-C2E1-30CE-B350-22491B58F767}"/>
              </a:ext>
            </a:extLst>
          </p:cNvPr>
          <p:cNvSpPr txBox="1"/>
          <p:nvPr/>
        </p:nvSpPr>
        <p:spPr>
          <a:xfrm>
            <a:off x="365761" y="4935750"/>
            <a:ext cx="25827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i="1" dirty="0">
                <a:solidFill>
                  <a:srgbClr val="FF0000"/>
                </a:solidFill>
              </a:rPr>
              <a:t>食料品の価格上昇</a:t>
            </a:r>
            <a:endParaRPr kumimoji="1" lang="en-US" altLang="ja-JP" sz="2000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i="1" dirty="0">
                <a:solidFill>
                  <a:srgbClr val="FF0000"/>
                </a:solidFill>
              </a:rPr>
              <a:t>物流費の高騰</a:t>
            </a:r>
            <a:endParaRPr kumimoji="1" lang="en-US" altLang="ja-JP" sz="2000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i="1" dirty="0">
                <a:solidFill>
                  <a:srgbClr val="FF0000"/>
                </a:solidFill>
              </a:rPr>
              <a:t>人件費の上昇</a:t>
            </a:r>
          </a:p>
        </p:txBody>
      </p:sp>
      <p:sp>
        <p:nvSpPr>
          <p:cNvPr id="10" name="星: 24 pt 9">
            <a:extLst>
              <a:ext uri="{FF2B5EF4-FFF2-40B4-BE49-F238E27FC236}">
                <a16:creationId xmlns:a16="http://schemas.microsoft.com/office/drawing/2014/main" id="{48389E28-A6C8-E786-74AF-415FA550D725}"/>
              </a:ext>
            </a:extLst>
          </p:cNvPr>
          <p:cNvSpPr/>
          <p:nvPr/>
        </p:nvSpPr>
        <p:spPr>
          <a:xfrm>
            <a:off x="5207726" y="2066846"/>
            <a:ext cx="3307624" cy="1918425"/>
          </a:xfrm>
          <a:prstGeom prst="star24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約２０％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上昇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81C3A21-B72C-EFC7-4C11-C37CD2F7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9704A21-68E0-A182-7784-E01F4B30ED3C}"/>
              </a:ext>
            </a:extLst>
          </p:cNvPr>
          <p:cNvSpPr txBox="1"/>
          <p:nvPr/>
        </p:nvSpPr>
        <p:spPr>
          <a:xfrm>
            <a:off x="1053248" y="1828799"/>
            <a:ext cx="70375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学生のために値上げはせず価格を維持</a:t>
            </a:r>
            <a:endParaRPr kumimoji="1" lang="en-US" altLang="ja-JP" sz="2800" b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8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日替わり定食のメニューで材料費を抑える</a:t>
            </a:r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6065398D-8B98-7FBD-FACA-A92F98CD86D2}"/>
              </a:ext>
            </a:extLst>
          </p:cNvPr>
          <p:cNvSpPr/>
          <p:nvPr/>
        </p:nvSpPr>
        <p:spPr>
          <a:xfrm>
            <a:off x="3041403" y="3490281"/>
            <a:ext cx="3276254" cy="1272696"/>
          </a:xfrm>
          <a:prstGeom prst="foldedCorner">
            <a:avLst/>
          </a:prstGeom>
          <a:solidFill>
            <a:schemeClr val="bg1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>
                <a:solidFill>
                  <a:schemeClr val="tx1"/>
                </a:solidFill>
              </a:rPr>
              <a:t>肉野菜いため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r>
              <a:rPr kumimoji="1" lang="ja-JP" altLang="en-US" sz="2800" dirty="0">
                <a:solidFill>
                  <a:schemeClr val="tx1"/>
                </a:solidFill>
              </a:rPr>
              <a:t>具だくさん豚汁　など</a:t>
            </a:r>
            <a:endParaRPr kumimoji="1" lang="en-US" altLang="ja-JP" sz="2800" dirty="0">
              <a:solidFill>
                <a:schemeClr val="tx1"/>
              </a:solidFill>
            </a:endParaRP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95402084-F667-5A6D-958C-7727CE184E72}"/>
              </a:ext>
            </a:extLst>
          </p:cNvPr>
          <p:cNvSpPr/>
          <p:nvPr/>
        </p:nvSpPr>
        <p:spPr>
          <a:xfrm>
            <a:off x="365760" y="3490281"/>
            <a:ext cx="2394857" cy="1272696"/>
          </a:xfrm>
          <a:prstGeom prst="homePlat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メニュー例</a:t>
            </a:r>
          </a:p>
        </p:txBody>
      </p:sp>
      <p:sp>
        <p:nvSpPr>
          <p:cNvPr id="9" name="平行四辺形 8">
            <a:extLst>
              <a:ext uri="{FF2B5EF4-FFF2-40B4-BE49-F238E27FC236}">
                <a16:creationId xmlns:a16="http://schemas.microsoft.com/office/drawing/2014/main" id="{2C7AF9DC-D445-957F-22B7-809D570F58AA}"/>
              </a:ext>
            </a:extLst>
          </p:cNvPr>
          <p:cNvSpPr/>
          <p:nvPr/>
        </p:nvSpPr>
        <p:spPr>
          <a:xfrm>
            <a:off x="365760" y="278674"/>
            <a:ext cx="5298439" cy="1015663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>
                <a:solidFill>
                  <a:schemeClr val="accent2">
                    <a:lumMod val="50000"/>
                  </a:schemeClr>
                </a:solidFill>
              </a:rPr>
              <a:t>日替わり定食</a:t>
            </a:r>
            <a:endParaRPr kumimoji="1" lang="ja-JP" altLang="en-US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3731FB6-0EDB-667A-CAE3-E1F5188C8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443" y="3493128"/>
            <a:ext cx="2305372" cy="1267002"/>
          </a:xfrm>
          <a:prstGeom prst="rect">
            <a:avLst/>
          </a:prstGeom>
        </p:spPr>
      </p:pic>
      <p:sp>
        <p:nvSpPr>
          <p:cNvPr id="11" name="四角形: 角度付き 10">
            <a:extLst>
              <a:ext uri="{FF2B5EF4-FFF2-40B4-BE49-F238E27FC236}">
                <a16:creationId xmlns:a16="http://schemas.microsoft.com/office/drawing/2014/main" id="{91CBD34F-65FB-EAF1-796F-C7CC3ACC623D}"/>
              </a:ext>
            </a:extLst>
          </p:cNvPr>
          <p:cNvSpPr/>
          <p:nvPr/>
        </p:nvSpPr>
        <p:spPr>
          <a:xfrm>
            <a:off x="1394371" y="5219346"/>
            <a:ext cx="6355258" cy="1093886"/>
          </a:xfrm>
          <a:prstGeom prst="bevel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まずは</a:t>
            </a:r>
            <a:r>
              <a:rPr kumimoji="1" lang="ja-JP" altLang="en-US" sz="2400" i="1" u="sng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１か月提供</a:t>
            </a:r>
            <a:r>
              <a:rPr kumimoji="1" lang="ja-JP" altLang="en-US" sz="2400" i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し売れ行きを見て検討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106</TotalTime>
  <Words>88</Words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cp:lastPrinted>2024-09-18T07:23:21Z</cp:lastPrinted>
  <dcterms:created xsi:type="dcterms:W3CDTF">2024-08-26T07:20:37Z</dcterms:created>
  <dcterms:modified xsi:type="dcterms:W3CDTF">2024-12-12T04:35:26Z</dcterms:modified>
</cp:coreProperties>
</file>