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1862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手放された衣類の行方</a:t>
            </a:r>
            <a:endParaRPr lang="en-US" altLang="ja-JP" sz="1862" b="0" i="0" u="none" strike="noStrike" kern="1200" spc="0" baseline="0" dirty="0">
              <a:solidFill>
                <a:prstClr val="black">
                  <a:lumMod val="65000"/>
                  <a:lumOff val="35000"/>
                </a:prst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重量（万トン）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廃棄</c:v>
                </c:pt>
                <c:pt idx="1">
                  <c:v>リサイクル</c:v>
                </c:pt>
                <c:pt idx="2">
                  <c:v>リユース</c:v>
                </c:pt>
                <c:pt idx="3">
                  <c:v>リペア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47</c:v>
                </c:pt>
                <c:pt idx="1">
                  <c:v>13</c:v>
                </c:pt>
                <c:pt idx="2">
                  <c:v>13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18B-4A61-B702-2BB191D765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8220447"/>
        <c:axId val="268219007"/>
      </c:barChart>
      <c:catAx>
        <c:axId val="2682204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68219007"/>
        <c:crosses val="autoZero"/>
        <c:auto val="1"/>
        <c:lblAlgn val="ctr"/>
        <c:lblOffset val="100"/>
        <c:noMultiLvlLbl val="0"/>
      </c:catAx>
      <c:valAx>
        <c:axId val="2682190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682204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C5EEFD-EAFD-472E-A7EB-64C2775D1684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2F4342-B7EF-4FF4-AE7A-68967C07EF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083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1F0D-4BFB-4E7B-90EF-52CE2826FBE4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29A46-F273-41A2-9FD4-664B5A6C890E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CFAE-F76F-4111-A749-85D9BCD47281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B136E-5562-4249-8988-026A962A3F91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6F2EE-E1BA-4512-9BC5-117E6C748C46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A53E-3055-42B6-8F6C-E03233973785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98255-BBDE-41C5-A544-49631888DB95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328D-CE8E-4F02-90B3-BC722E95798A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81ED4-3364-4A0B-BF07-F9E0A2E0A043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3C00-B7F8-4A24-A2DA-3D5FE650EAAF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4C50-A0C1-424E-AFCB-6DE49D393F7D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0918A-7362-4DE3-8795-1E33715D1740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F2BE94-D6D8-CF10-893E-E4D0EFADD940}"/>
              </a:ext>
            </a:extLst>
          </p:cNvPr>
          <p:cNvSpPr txBox="1"/>
          <p:nvPr/>
        </p:nvSpPr>
        <p:spPr>
          <a:xfrm>
            <a:off x="354511" y="1602378"/>
            <a:ext cx="56749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i="1" dirty="0"/>
              <a:t>着られなくなった服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4156DCD-7A01-21B3-7B71-8BB28BAF030C}"/>
              </a:ext>
            </a:extLst>
          </p:cNvPr>
          <p:cNvSpPr txBox="1"/>
          <p:nvPr/>
        </p:nvSpPr>
        <p:spPr>
          <a:xfrm>
            <a:off x="2624079" y="2655626"/>
            <a:ext cx="61398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i="1" dirty="0"/>
              <a:t>染め直しませんか？</a:t>
            </a:r>
          </a:p>
        </p:txBody>
      </p:sp>
      <p:sp>
        <p:nvSpPr>
          <p:cNvPr id="7" name="六角形 6">
            <a:extLst>
              <a:ext uri="{FF2B5EF4-FFF2-40B4-BE49-F238E27FC236}">
                <a16:creationId xmlns:a16="http://schemas.microsoft.com/office/drawing/2014/main" id="{6019D398-286E-795B-00CA-1F1175D80F87}"/>
              </a:ext>
            </a:extLst>
          </p:cNvPr>
          <p:cNvSpPr/>
          <p:nvPr/>
        </p:nvSpPr>
        <p:spPr>
          <a:xfrm>
            <a:off x="2777760" y="745240"/>
            <a:ext cx="3588481" cy="591583"/>
          </a:xfrm>
          <a:prstGeom prst="hexagon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マミヤ洋服修理工房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01D304AF-AB24-5A89-8635-9A057B596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994C1BF-944E-DA9D-E600-4A6AF968B6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11" y="3990885"/>
            <a:ext cx="36576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804FACC-5EA0-ED30-7143-B5DC6F3E1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283EE7A-2DA8-4954-5788-20758D7898AC}"/>
              </a:ext>
            </a:extLst>
          </p:cNvPr>
          <p:cNvSpPr txBox="1"/>
          <p:nvPr/>
        </p:nvSpPr>
        <p:spPr>
          <a:xfrm>
            <a:off x="1931694" y="271441"/>
            <a:ext cx="5280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アパレル業界の環境問題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DB8E427F-180F-2E98-AE6A-B4120F23B7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6118"/>
              </p:ext>
            </p:extLst>
          </p:nvPr>
        </p:nvGraphicFramePr>
        <p:xfrm>
          <a:off x="997142" y="1259449"/>
          <a:ext cx="7149716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012909887"/>
                    </a:ext>
                  </a:extLst>
                </a:gridCol>
                <a:gridCol w="2547199">
                  <a:extLst>
                    <a:ext uri="{9D8B030D-6E8A-4147-A177-3AD203B41FA5}">
                      <a16:colId xmlns:a16="http://schemas.microsoft.com/office/drawing/2014/main" val="3852657959"/>
                    </a:ext>
                  </a:extLst>
                </a:gridCol>
                <a:gridCol w="2570517">
                  <a:extLst>
                    <a:ext uri="{9D8B030D-6E8A-4147-A177-3AD203B41FA5}">
                      <a16:colId xmlns:a16="http://schemas.microsoft.com/office/drawing/2014/main" val="3587910551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２０２２年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国内新規供給量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７９．８万トン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497284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手放された衣類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７３．１万トン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9647829"/>
                  </a:ext>
                </a:extLst>
              </a:tr>
            </a:tbl>
          </a:graphicData>
        </a:graphic>
      </p:graphicFrame>
      <p:sp>
        <p:nvSpPr>
          <p:cNvPr id="9" name="吹き出し: 下矢印 8">
            <a:extLst>
              <a:ext uri="{FF2B5EF4-FFF2-40B4-BE49-F238E27FC236}">
                <a16:creationId xmlns:a16="http://schemas.microsoft.com/office/drawing/2014/main" id="{49FF7EBC-C068-03A1-028B-DAEC403C5F50}"/>
              </a:ext>
            </a:extLst>
          </p:cNvPr>
          <p:cNvSpPr/>
          <p:nvPr/>
        </p:nvSpPr>
        <p:spPr>
          <a:xfrm>
            <a:off x="4316337" y="2827568"/>
            <a:ext cx="4199013" cy="1559221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0070C0"/>
                </a:solidFill>
              </a:rPr>
              <a:t>リペア</a:t>
            </a:r>
            <a:endParaRPr kumimoji="1" lang="en-US" altLang="ja-JP" sz="2400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2400" dirty="0"/>
              <a:t>修理しながら長く使うこと</a:t>
            </a:r>
          </a:p>
        </p:txBody>
      </p:sp>
      <p:sp>
        <p:nvSpPr>
          <p:cNvPr id="11" name="星: 32 pt 10">
            <a:extLst>
              <a:ext uri="{FF2B5EF4-FFF2-40B4-BE49-F238E27FC236}">
                <a16:creationId xmlns:a16="http://schemas.microsoft.com/office/drawing/2014/main" id="{1F4903F8-F07A-AD3E-924D-047CB3ADA1F2}"/>
              </a:ext>
            </a:extLst>
          </p:cNvPr>
          <p:cNvSpPr/>
          <p:nvPr/>
        </p:nvSpPr>
        <p:spPr>
          <a:xfrm>
            <a:off x="4316337" y="4527667"/>
            <a:ext cx="4199013" cy="1558800"/>
          </a:xfrm>
          <a:prstGeom prst="star32">
            <a:avLst/>
          </a:prstGeom>
          <a:solidFill>
            <a:srgbClr val="FFFF99"/>
          </a:solidFill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捨てる量が減る</a:t>
            </a:r>
          </a:p>
        </p:txBody>
      </p:sp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F92687D7-3090-358F-7847-99EB2E2E91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27583735"/>
              </p:ext>
            </p:extLst>
          </p:nvPr>
        </p:nvGraphicFramePr>
        <p:xfrm>
          <a:off x="353624" y="2617871"/>
          <a:ext cx="3963600" cy="363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Graphic spid="8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EC44D14-E412-7D15-6112-2C006C735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3C9285-53F7-9503-F37C-5FD6F8CA40CC}"/>
              </a:ext>
            </a:extLst>
          </p:cNvPr>
          <p:cNvSpPr txBox="1"/>
          <p:nvPr/>
        </p:nvSpPr>
        <p:spPr>
          <a:xfrm>
            <a:off x="2394962" y="271441"/>
            <a:ext cx="43540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濃い色で染め直そう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8474B233-63CC-3817-A77F-3F2365FE1A4B}"/>
              </a:ext>
            </a:extLst>
          </p:cNvPr>
          <p:cNvSpPr/>
          <p:nvPr/>
        </p:nvSpPr>
        <p:spPr>
          <a:xfrm>
            <a:off x="4837474" y="1356931"/>
            <a:ext cx="1724244" cy="172424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黒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D699E251-A0F7-1EB9-2C27-9594DAB4EA77}"/>
              </a:ext>
            </a:extLst>
          </p:cNvPr>
          <p:cNvSpPr/>
          <p:nvPr/>
        </p:nvSpPr>
        <p:spPr>
          <a:xfrm>
            <a:off x="6908438" y="1356853"/>
            <a:ext cx="1724400" cy="17244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紺</a:t>
            </a:r>
          </a:p>
        </p:txBody>
      </p:sp>
      <p:sp>
        <p:nvSpPr>
          <p:cNvPr id="20" name="吹き出し: 左矢印 19">
            <a:extLst>
              <a:ext uri="{FF2B5EF4-FFF2-40B4-BE49-F238E27FC236}">
                <a16:creationId xmlns:a16="http://schemas.microsoft.com/office/drawing/2014/main" id="{E0C2996A-567C-D92A-C051-6BEAA622578B}"/>
              </a:ext>
            </a:extLst>
          </p:cNvPr>
          <p:cNvSpPr/>
          <p:nvPr/>
        </p:nvSpPr>
        <p:spPr>
          <a:xfrm>
            <a:off x="3849550" y="3881611"/>
            <a:ext cx="4665800" cy="990600"/>
          </a:xfrm>
          <a:prstGeom prst="leftArrowCallou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目立たなくなる！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B0203E1-0E04-F579-FD0B-643D1B5561C7}"/>
              </a:ext>
            </a:extLst>
          </p:cNvPr>
          <p:cNvSpPr txBox="1"/>
          <p:nvPr/>
        </p:nvSpPr>
        <p:spPr>
          <a:xfrm>
            <a:off x="354511" y="3776748"/>
            <a:ext cx="31005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色あせ</a:t>
            </a:r>
            <a:endParaRPr kumimoji="1"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漂白剤による色落ち</a:t>
            </a:r>
            <a:endParaRPr kumimoji="1"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汚れや黄ばみ</a:t>
            </a:r>
          </a:p>
        </p:txBody>
      </p:sp>
      <p:sp>
        <p:nvSpPr>
          <p:cNvPr id="22" name="スクロール: 横 21">
            <a:extLst>
              <a:ext uri="{FF2B5EF4-FFF2-40B4-BE49-F238E27FC236}">
                <a16:creationId xmlns:a16="http://schemas.microsoft.com/office/drawing/2014/main" id="{15AEED9F-5057-BC54-FC5D-34C78E5C38BB}"/>
              </a:ext>
            </a:extLst>
          </p:cNvPr>
          <p:cNvSpPr/>
          <p:nvPr/>
        </p:nvSpPr>
        <p:spPr>
          <a:xfrm>
            <a:off x="1517066" y="5270782"/>
            <a:ext cx="6109868" cy="1085491"/>
          </a:xfrm>
          <a:prstGeom prst="horizontalScroll">
            <a:avLst/>
          </a:prstGeom>
          <a:solidFill>
            <a:srgbClr val="CCE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料金などの詳細は</a:t>
            </a:r>
            <a:r>
              <a:rPr kumimoji="1" lang="ja-JP" altLang="en-US" sz="2000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スタッフまで</a:t>
            </a:r>
            <a:r>
              <a:rPr kumimoji="1" lang="ja-JP" altLang="en-US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お尋ねください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D7218D-1CF1-E01A-0DD2-849597D629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11" y="1576026"/>
            <a:ext cx="3896269" cy="128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114</TotalTime>
  <Words>69</Words>
  <PresentationFormat>画面に合わせる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2024-08-26T07:47:03Z</dcterms:created>
  <dcterms:modified xsi:type="dcterms:W3CDTF">2024-11-12T02:50:16Z</dcterms:modified>
</cp:coreProperties>
</file>