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58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65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人数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Sheet1!$B$1:$D$1</c:f>
              <c:strCache>
                <c:ptCount val="3"/>
                <c:pt idx="0">
                  <c:v>ＤＩＹの幅が広がった</c:v>
                </c:pt>
                <c:pt idx="1">
                  <c:v>手で作業するより簡単</c:v>
                </c:pt>
                <c:pt idx="2">
                  <c:v>作業効率が上がった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35</c:v>
                </c:pt>
                <c:pt idx="1">
                  <c:v>43</c:v>
                </c:pt>
                <c:pt idx="2">
                  <c:v>58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67A-410A-9038-E8D93E05BC6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1688171200"/>
        <c:axId val="1688183200"/>
      </c:barChart>
      <c:catAx>
        <c:axId val="168817120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688183200"/>
        <c:crosses val="autoZero"/>
        <c:auto val="1"/>
        <c:lblAlgn val="ctr"/>
        <c:lblOffset val="100"/>
        <c:noMultiLvlLbl val="0"/>
      </c:catAx>
      <c:valAx>
        <c:axId val="168818320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6881712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433D31-C760-4944-9D5F-5C7685A24E97}" type="datetimeFigureOut">
              <a:rPr kumimoji="1" lang="ja-JP" altLang="en-US" smtClean="0"/>
              <a:t>2024/11/6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C6DA43-CF92-45C6-B25D-76265A5064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25916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28034-4A32-417C-9FD9-E95F77AD4577}" type="datetime1">
              <a:rPr kumimoji="1" lang="ja-JP" altLang="en-US" smtClean="0"/>
              <a:t>2024/11/6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3DFF1-8954-4299-85A0-9C47150EB8F6}" type="datetime1">
              <a:rPr kumimoji="1" lang="ja-JP" altLang="en-US" smtClean="0"/>
              <a:t>2024/11/6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60DFE-9F6C-4FAD-897F-8A27662DF182}" type="datetime1">
              <a:rPr kumimoji="1" lang="ja-JP" altLang="en-US" smtClean="0"/>
              <a:t>2024/11/6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BB61E-79B9-4F73-ABE7-4E9F6FDF840D}" type="datetime1">
              <a:rPr kumimoji="1" lang="ja-JP" altLang="en-US" smtClean="0"/>
              <a:t>2024/11/6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1C6BC-A869-423C-859D-348AC28B520C}" type="datetime1">
              <a:rPr kumimoji="1" lang="ja-JP" altLang="en-US" smtClean="0"/>
              <a:t>2024/11/6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8425D-82E1-4AF2-A3D9-AB6D72E4F0BB}" type="datetime1">
              <a:rPr kumimoji="1" lang="ja-JP" altLang="en-US" smtClean="0"/>
              <a:t>2024/11/6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6B735-6DF3-4625-968E-640C8EB0D46B}" type="datetime1">
              <a:rPr kumimoji="1" lang="ja-JP" altLang="en-US" smtClean="0"/>
              <a:t>2024/11/6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1B31A-13CD-4F32-86A1-086E79B1B8D9}" type="datetime1">
              <a:rPr kumimoji="1" lang="ja-JP" altLang="en-US" smtClean="0"/>
              <a:t>2024/11/6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7066B-0B30-4664-935B-13C421E80E27}" type="datetime1">
              <a:rPr kumimoji="1" lang="ja-JP" altLang="en-US" smtClean="0"/>
              <a:t>2024/11/6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84A98-C550-4B93-A61D-F2D51F01376F}" type="datetime1">
              <a:rPr kumimoji="1" lang="ja-JP" altLang="en-US" smtClean="0"/>
              <a:t>2024/11/6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E031A-A250-411A-AA25-E20538083C84}" type="datetime1">
              <a:rPr kumimoji="1" lang="ja-JP" altLang="en-US" smtClean="0"/>
              <a:t>2024/11/6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F6A84E-2424-42D8-9680-5C5AD18EFC44}" type="datetime1">
              <a:rPr kumimoji="1" lang="ja-JP" altLang="en-US" smtClean="0"/>
              <a:t>2024/11/6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ipe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A91B6748-0ADC-9CF9-1F6B-B72C8AC996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1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3E34F040-F262-5EC6-DFA1-90A979B545DA}"/>
              </a:ext>
            </a:extLst>
          </p:cNvPr>
          <p:cNvSpPr/>
          <p:nvPr/>
        </p:nvSpPr>
        <p:spPr>
          <a:xfrm>
            <a:off x="997132" y="1717001"/>
            <a:ext cx="7149737" cy="2377440"/>
          </a:xfrm>
          <a:prstGeom prst="roundRect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660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電動工具講座</a:t>
            </a:r>
            <a:endParaRPr kumimoji="1" lang="ja-JP" altLang="en-US" sz="6600" dirty="0">
              <a:solidFill>
                <a:schemeClr val="bg1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0F506BD6-4556-9DBE-1B16-BCF92F4AC9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7443" y="246547"/>
            <a:ext cx="1733792" cy="771633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F2C1CCE5-D7BA-BAD6-85FA-5FE002FD7B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92" y="4669993"/>
            <a:ext cx="2276793" cy="1800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DD8793D1-C8CE-8046-FD1B-2BD5C619B9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2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9AFC40D2-03D4-6AEC-C2A2-86EAC6ADC697}"/>
              </a:ext>
            </a:extLst>
          </p:cNvPr>
          <p:cNvSpPr txBox="1"/>
          <p:nvPr/>
        </p:nvSpPr>
        <p:spPr>
          <a:xfrm>
            <a:off x="478622" y="2228671"/>
            <a:ext cx="478207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明朝" panose="02020609040205080304" pitchFamily="17" charset="-128"/>
                <a:ea typeface="ＭＳ 明朝" panose="02020609040205080304" pitchFamily="17" charset="-128"/>
              </a:rPr>
              <a:t>使ったことがないので不安</a:t>
            </a:r>
            <a:endParaRPr kumimoji="1" lang="en-US" altLang="ja-JP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明朝" panose="02020609040205080304" pitchFamily="17" charset="-128"/>
                <a:ea typeface="ＭＳ 明朝" panose="02020609040205080304" pitchFamily="17" charset="-128"/>
              </a:rPr>
              <a:t>何となく使っている</a:t>
            </a:r>
            <a:endParaRPr kumimoji="1" lang="en-US" altLang="ja-JP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明朝" panose="02020609040205080304" pitchFamily="17" charset="-128"/>
                <a:ea typeface="ＭＳ 明朝" panose="02020609040205080304" pitchFamily="17" charset="-128"/>
              </a:rPr>
              <a:t>どんな危険があるのか知らない</a:t>
            </a:r>
          </a:p>
        </p:txBody>
      </p:sp>
      <p:sp>
        <p:nvSpPr>
          <p:cNvPr id="6" name="小波 5">
            <a:extLst>
              <a:ext uri="{FF2B5EF4-FFF2-40B4-BE49-F238E27FC236}">
                <a16:creationId xmlns:a16="http://schemas.microsoft.com/office/drawing/2014/main" id="{214C805D-3C00-194E-F500-647EF96E07E2}"/>
              </a:ext>
            </a:extLst>
          </p:cNvPr>
          <p:cNvSpPr/>
          <p:nvPr/>
        </p:nvSpPr>
        <p:spPr>
          <a:xfrm>
            <a:off x="997132" y="4450176"/>
            <a:ext cx="7149736" cy="1545050"/>
          </a:xfrm>
          <a:prstGeom prst="doubleWave">
            <a:avLst/>
          </a:prstGeom>
          <a:solidFill>
            <a:srgbClr val="FFFF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u="sng" dirty="0">
                <a:solidFill>
                  <a:srgbClr val="00B050"/>
                </a:solidFill>
              </a:rPr>
              <a:t>電動工具の基本</a:t>
            </a:r>
            <a:r>
              <a:rPr kumimoji="1" lang="ja-JP" altLang="en-US" sz="3200" dirty="0"/>
              <a:t>を学びませんか？</a:t>
            </a:r>
          </a:p>
        </p:txBody>
      </p:sp>
      <p:sp>
        <p:nvSpPr>
          <p:cNvPr id="7" name="八角形 6">
            <a:extLst>
              <a:ext uri="{FF2B5EF4-FFF2-40B4-BE49-F238E27FC236}">
                <a16:creationId xmlns:a16="http://schemas.microsoft.com/office/drawing/2014/main" id="{0CE4F2E4-2B8E-9421-85D4-F5CEC6963956}"/>
              </a:ext>
            </a:extLst>
          </p:cNvPr>
          <p:cNvSpPr/>
          <p:nvPr/>
        </p:nvSpPr>
        <p:spPr>
          <a:xfrm>
            <a:off x="1969090" y="216520"/>
            <a:ext cx="5205821" cy="1010195"/>
          </a:xfrm>
          <a:prstGeom prst="octagon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>
                <a:solidFill>
                  <a:schemeClr val="tx1"/>
                </a:solidFill>
                <a:latin typeface="+mn-ea"/>
              </a:rPr>
              <a:t>ＤＩＹ初心者の方の声</a:t>
            </a:r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EAAA145C-2166-D7F1-ABE4-E4817DCEE4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2073" y="1968068"/>
            <a:ext cx="2172003" cy="1724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69543A27-B8BA-D4AD-E2CA-CB89911497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3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4E941A7F-B233-877E-0A42-B5BD7FC0B7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9110332"/>
              </p:ext>
            </p:extLst>
          </p:nvPr>
        </p:nvGraphicFramePr>
        <p:xfrm>
          <a:off x="1774666" y="1574291"/>
          <a:ext cx="5594668" cy="1188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30668">
                  <a:extLst>
                    <a:ext uri="{9D8B030D-6E8A-4147-A177-3AD203B41FA5}">
                      <a16:colId xmlns:a16="http://schemas.microsoft.com/office/drawing/2014/main" val="2469675055"/>
                    </a:ext>
                  </a:extLst>
                </a:gridCol>
                <a:gridCol w="1883092">
                  <a:extLst>
                    <a:ext uri="{9D8B030D-6E8A-4147-A177-3AD203B41FA5}">
                      <a16:colId xmlns:a16="http://schemas.microsoft.com/office/drawing/2014/main" val="1039479337"/>
                    </a:ext>
                  </a:extLst>
                </a:gridCol>
                <a:gridCol w="2180908">
                  <a:extLst>
                    <a:ext uri="{9D8B030D-6E8A-4147-A177-3AD203B41FA5}">
                      <a16:colId xmlns:a16="http://schemas.microsoft.com/office/drawing/2014/main" val="384709595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開催日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時間</a:t>
                      </a:r>
                    </a:p>
                  </a:txBody>
                  <a:tcP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内容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CE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5766442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kumimoji="1" lang="ja-JP" altLang="en-US" sz="2000" dirty="0"/>
                        <a:t>毎週水曜日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000" dirty="0"/>
                        <a:t>９時～１０時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/>
                        <a:t>電動ドリル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54691494"/>
                  </a:ext>
                </a:extLst>
              </a:tr>
              <a:tr h="39600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000" dirty="0"/>
                        <a:t>１１時～１２時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dirty="0"/>
                        <a:t>ジグソー・サンダー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552635"/>
                  </a:ext>
                </a:extLst>
              </a:tr>
            </a:tbl>
          </a:graphicData>
        </a:graphic>
      </p:graphicFrame>
      <p:graphicFrame>
        <p:nvGraphicFramePr>
          <p:cNvPr id="8" name="グラフ 7">
            <a:extLst>
              <a:ext uri="{FF2B5EF4-FFF2-40B4-BE49-F238E27FC236}">
                <a16:creationId xmlns:a16="http://schemas.microsoft.com/office/drawing/2014/main" id="{556F0953-B317-2C6C-51D4-7CC57594F87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01824674"/>
              </p:ext>
            </p:extLst>
          </p:nvPr>
        </p:nvGraphicFramePr>
        <p:xfrm>
          <a:off x="2179048" y="3100123"/>
          <a:ext cx="5127949" cy="2185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スクロール: 横 5">
            <a:extLst>
              <a:ext uri="{FF2B5EF4-FFF2-40B4-BE49-F238E27FC236}">
                <a16:creationId xmlns:a16="http://schemas.microsoft.com/office/drawing/2014/main" id="{4E60B12B-1FE8-B43D-A58C-969DCD4B9E05}"/>
              </a:ext>
            </a:extLst>
          </p:cNvPr>
          <p:cNvSpPr/>
          <p:nvPr/>
        </p:nvSpPr>
        <p:spPr>
          <a:xfrm>
            <a:off x="1317172" y="5338262"/>
            <a:ext cx="6509657" cy="1021109"/>
          </a:xfrm>
          <a:prstGeom prst="horizontalScroll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400" b="1" dirty="0">
                <a:solidFill>
                  <a:srgbClr val="FF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申し込み・詳細はサービスカウンターまで</a:t>
            </a:r>
          </a:p>
        </p:txBody>
      </p:sp>
      <p:sp>
        <p:nvSpPr>
          <p:cNvPr id="7" name="吹き出し: 右矢印 6">
            <a:extLst>
              <a:ext uri="{FF2B5EF4-FFF2-40B4-BE49-F238E27FC236}">
                <a16:creationId xmlns:a16="http://schemas.microsoft.com/office/drawing/2014/main" id="{6561B4ED-6877-0930-F41D-CEA972733EBC}"/>
              </a:ext>
            </a:extLst>
          </p:cNvPr>
          <p:cNvSpPr/>
          <p:nvPr/>
        </p:nvSpPr>
        <p:spPr>
          <a:xfrm>
            <a:off x="478622" y="3100123"/>
            <a:ext cx="1330779" cy="2183585"/>
          </a:xfrm>
          <a:prstGeom prst="rightArrowCallout">
            <a:avLst/>
          </a:prstGeom>
          <a:solidFill>
            <a:srgbClr val="00B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eaVert" rtlCol="0" anchor="ctr"/>
          <a:lstStyle/>
          <a:p>
            <a:pPr algn="ctr"/>
            <a:r>
              <a:rPr kumimoji="1" lang="ja-JP" altLang="en-US" sz="2400" b="1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受講者の声</a:t>
            </a:r>
          </a:p>
        </p:txBody>
      </p:sp>
      <p:sp>
        <p:nvSpPr>
          <p:cNvPr id="9" name="八角形 8">
            <a:extLst>
              <a:ext uri="{FF2B5EF4-FFF2-40B4-BE49-F238E27FC236}">
                <a16:creationId xmlns:a16="http://schemas.microsoft.com/office/drawing/2014/main" id="{FD268A08-CF3E-13F1-025B-149710253573}"/>
              </a:ext>
            </a:extLst>
          </p:cNvPr>
          <p:cNvSpPr/>
          <p:nvPr/>
        </p:nvSpPr>
        <p:spPr>
          <a:xfrm>
            <a:off x="1969090" y="216520"/>
            <a:ext cx="5205821" cy="1010195"/>
          </a:xfrm>
          <a:prstGeom prst="octagon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>
                <a:solidFill>
                  <a:schemeClr val="tx1"/>
                </a:solidFill>
                <a:latin typeface="+mn-ea"/>
              </a:rPr>
              <a:t>講座内容</a:t>
            </a:r>
          </a:p>
        </p:txBody>
      </p:sp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  <p:bldP spid="6" grpId="0" animBg="1"/>
      <p:bldP spid="7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315</TotalTime>
  <Words>69</Words>
  <PresentationFormat>画面に合わせる (4:3)</PresentationFormat>
  <Paragraphs>21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日本情報処理検定協会</dc:creator>
  <dcterms:created xsi:type="dcterms:W3CDTF">2024-08-30T08:27:24Z</dcterms:created>
  <dcterms:modified xsi:type="dcterms:W3CDTF">2024-11-06T07:24:22Z</dcterms:modified>
</cp:coreProperties>
</file>