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敬語の使い方に自信がありますか？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07E-415C-AD12-58635F4FD8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07E-415C-AD12-58635F4FD8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07E-415C-AD12-58635F4FD8F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07E-415C-AD12-58635F4FD8F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自信がある</c:v>
                </c:pt>
                <c:pt idx="1">
                  <c:v>少し自信がある</c:v>
                </c:pt>
                <c:pt idx="2">
                  <c:v>あまり自信がない</c:v>
                </c:pt>
                <c:pt idx="3">
                  <c:v>自信がない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80</c:v>
                </c:pt>
                <c:pt idx="1">
                  <c:v>170</c:v>
                </c:pt>
                <c:pt idx="2">
                  <c:v>210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59-4759-8FA8-1DD590E7B23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44D60-8116-49D5-8C38-2DD43EC80CC6}" type="datetimeFigureOut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AD87-617D-489F-A428-B2E5B1C68B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500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97E4-E952-4D75-ACCA-D43D98E198FA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E88A-1135-4BB8-817B-866F8B516CF4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17E66-AED1-45E8-B682-B487DF935347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DB27-D3B6-49F7-B4B8-8D9E98768B51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07E9-9077-4725-A731-1B2E0B90BD8D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9780-DA15-4253-B01D-BE910E42D7EE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0E65-5C86-40A6-9088-A169FE202AAF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7E0-C79C-45CA-8256-6E7352A5FE07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595A-C69F-4C6B-B8B6-50D4A4BF3D68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6630-55E9-49C4-89F9-6190578AE738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FB3A-23B1-46FD-8771-41EBF15FFECD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B1267-771D-4BA2-86A0-28DA04F90C18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4CA490D-A085-8AFB-E454-76ADC331B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八角形 10">
            <a:extLst>
              <a:ext uri="{FF2B5EF4-FFF2-40B4-BE49-F238E27FC236}">
                <a16:creationId xmlns:a16="http://schemas.microsoft.com/office/drawing/2014/main" id="{F2D2D1BA-9D5F-F167-E869-F2E80CB0F564}"/>
              </a:ext>
            </a:extLst>
          </p:cNvPr>
          <p:cNvSpPr/>
          <p:nvPr/>
        </p:nvSpPr>
        <p:spPr>
          <a:xfrm>
            <a:off x="1441269" y="984069"/>
            <a:ext cx="6261463" cy="2333897"/>
          </a:xfrm>
          <a:prstGeom prst="oct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chemeClr val="bg1"/>
                </a:solidFill>
              </a:rPr>
              <a:t>敬語の使い方</a:t>
            </a:r>
            <a:endParaRPr kumimoji="1" lang="en-US" altLang="ja-JP" sz="48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4800" dirty="0">
                <a:solidFill>
                  <a:schemeClr val="bg1"/>
                </a:solidFill>
              </a:rPr>
              <a:t>合っていますか？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CD21D7F-7F92-57E6-A3B0-78C039CC71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760" y="4127190"/>
            <a:ext cx="5420481" cy="222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552686B-6C59-CD1C-19DA-C03271ACF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B0931CDE-CBD6-A67F-F61E-A083825850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3318523"/>
              </p:ext>
            </p:extLst>
          </p:nvPr>
        </p:nvGraphicFramePr>
        <p:xfrm>
          <a:off x="314597" y="1505891"/>
          <a:ext cx="4685212" cy="2769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8F1003-2828-0C9E-D3F3-422826F806C0}"/>
              </a:ext>
            </a:extLst>
          </p:cNvPr>
          <p:cNvSpPr txBox="1"/>
          <p:nvPr/>
        </p:nvSpPr>
        <p:spPr>
          <a:xfrm>
            <a:off x="314597" y="243840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アンケート結果</a:t>
            </a:r>
          </a:p>
        </p:txBody>
      </p:sp>
      <p:sp>
        <p:nvSpPr>
          <p:cNvPr id="7" name="星: 16 pt 6">
            <a:extLst>
              <a:ext uri="{FF2B5EF4-FFF2-40B4-BE49-F238E27FC236}">
                <a16:creationId xmlns:a16="http://schemas.microsoft.com/office/drawing/2014/main" id="{3AAB5DC1-B9AD-0E55-F73D-014005873030}"/>
              </a:ext>
            </a:extLst>
          </p:cNvPr>
          <p:cNvSpPr/>
          <p:nvPr/>
        </p:nvSpPr>
        <p:spPr>
          <a:xfrm>
            <a:off x="5181601" y="2041318"/>
            <a:ext cx="3647802" cy="1702888"/>
          </a:xfrm>
          <a:prstGeom prst="star16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約半数が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自信がない</a:t>
            </a:r>
          </a:p>
        </p:txBody>
      </p:sp>
      <p:sp>
        <p:nvSpPr>
          <p:cNvPr id="8" name="吹き出し: 右矢印 7">
            <a:extLst>
              <a:ext uri="{FF2B5EF4-FFF2-40B4-BE49-F238E27FC236}">
                <a16:creationId xmlns:a16="http://schemas.microsoft.com/office/drawing/2014/main" id="{F5D7E567-046B-43DE-D654-4CE6FB18AFA7}"/>
              </a:ext>
            </a:extLst>
          </p:cNvPr>
          <p:cNvSpPr/>
          <p:nvPr/>
        </p:nvSpPr>
        <p:spPr>
          <a:xfrm>
            <a:off x="314597" y="4829382"/>
            <a:ext cx="3632200" cy="1200329"/>
          </a:xfrm>
          <a:prstGeom prst="rightArrowCallou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i="1" dirty="0">
                <a:solidFill>
                  <a:schemeClr val="bg1"/>
                </a:solidFill>
              </a:rPr>
              <a:t>敬語の働き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0F201B-23CC-0141-CDA7-92561199CD09}"/>
              </a:ext>
            </a:extLst>
          </p:cNvPr>
          <p:cNvSpPr txBox="1"/>
          <p:nvPr/>
        </p:nvSpPr>
        <p:spPr>
          <a:xfrm>
            <a:off x="4205603" y="4829382"/>
            <a:ext cx="38587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相手や話題の人を高める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改まり意識を表す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自分の品位を保つ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EA9640B-D19E-C516-D459-E392A08DF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32738B1-5473-C788-7AF1-A4F31B25DC82}"/>
              </a:ext>
            </a:extLst>
          </p:cNvPr>
          <p:cNvSpPr txBox="1"/>
          <p:nvPr/>
        </p:nvSpPr>
        <p:spPr>
          <a:xfrm>
            <a:off x="314597" y="24384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講座案内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2565028-CDE3-30AD-33EB-5AE0B53E03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608952"/>
              </p:ext>
            </p:extLst>
          </p:nvPr>
        </p:nvGraphicFramePr>
        <p:xfrm>
          <a:off x="1487011" y="1583162"/>
          <a:ext cx="6169978" cy="231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3491919039"/>
                    </a:ext>
                  </a:extLst>
                </a:gridCol>
                <a:gridCol w="2512378">
                  <a:extLst>
                    <a:ext uri="{9D8B030D-6E8A-4147-A177-3AD203B41FA5}">
                      <a16:colId xmlns:a16="http://schemas.microsoft.com/office/drawing/2014/main" val="391910452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4085782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bg1"/>
                          </a:solidFill>
                        </a:rPr>
                        <a:t>日にち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bg1"/>
                          </a:solidFill>
                        </a:rPr>
                        <a:t>時間</a:t>
                      </a:r>
                      <a:endParaRPr kumimoji="1" lang="en-US" altLang="ja-JP" sz="3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bg1"/>
                          </a:solidFill>
                        </a:rPr>
                        <a:t>定員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81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５月１５日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/>
                        <a:t>９時～１２時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/>
                        <a:t>５０名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41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６月１３日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64516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７月１０日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6736796"/>
                  </a:ext>
                </a:extLst>
              </a:tr>
            </a:tbl>
          </a:graphicData>
        </a:graphic>
      </p:graphicFrame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7CF05C3A-3F45-A88A-656F-8A663FD973C5}"/>
              </a:ext>
            </a:extLst>
          </p:cNvPr>
          <p:cNvSpPr/>
          <p:nvPr/>
        </p:nvSpPr>
        <p:spPr>
          <a:xfrm>
            <a:off x="3003368" y="4737453"/>
            <a:ext cx="5053304" cy="1412522"/>
          </a:xfrm>
          <a:prstGeom prst="wedgeRoundRectCallout">
            <a:avLst>
              <a:gd name="adj1" fmla="val -65562"/>
              <a:gd name="adj2" fmla="val -9428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敬語の基礎をマスターしましょう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お申し込みは</a:t>
            </a:r>
            <a:r>
              <a:rPr kumimoji="1" lang="ja-JP" altLang="en-US" sz="2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就職支援課</a:t>
            </a: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まで！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2B72A61C-97D5-54F3-841D-7FA287CA4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97" y="4403453"/>
            <a:ext cx="1724266" cy="195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74</TotalTime>
  <Words>76</Words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2024-09-02T05:49:42Z</dcterms:created>
  <dcterms:modified xsi:type="dcterms:W3CDTF">2024-11-06T07:25:11Z</dcterms:modified>
</cp:coreProperties>
</file>