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996633"/>
    <a:srgbClr val="FFCC99"/>
    <a:srgbClr val="CCECFF"/>
    <a:srgbClr val="99CC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好きな推し活グッズは？（単一回答）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783-429E-A56E-CC3D794891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83-429E-A56E-CC3D794891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783-429E-A56E-CC3D794891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783-429E-A56E-CC3D7948916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783-429E-A56E-CC3D794891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フィギュア</c:v>
                </c:pt>
                <c:pt idx="1">
                  <c:v>ストラップ</c:v>
                </c:pt>
                <c:pt idx="2">
                  <c:v>タオル・Ｔシャツ</c:v>
                </c:pt>
                <c:pt idx="3">
                  <c:v>アクリルスタンド</c:v>
                </c:pt>
                <c:pt idx="4">
                  <c:v>ぬいぐるみ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1085</c:v>
                </c:pt>
                <c:pt idx="1">
                  <c:v>1120</c:v>
                </c:pt>
                <c:pt idx="2">
                  <c:v>1295</c:v>
                </c:pt>
                <c:pt idx="3">
                  <c:v>1505</c:v>
                </c:pt>
                <c:pt idx="4">
                  <c:v>2350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12-47DF-BDD7-9A199D81422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A718-3797-446A-A0D8-7374C39E92E9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A07A8-CCF2-4B76-8110-0E592890D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94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9578-605B-4DE1-8AF2-C617D844553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96FD-0214-49AC-8452-E9B2E7EABF2E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055E-D2FE-43A4-9BC5-E5007BCE3319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081A-A048-434C-9145-A080D8FB2506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DE49-DE9F-4428-80A4-3F8EB57160E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3C87-E9EA-4F69-AF53-B26B6429D1B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B11-B954-4C63-B736-5CBF2DD80C4F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75DC-83F4-4371-A49A-AE0DFEE090CD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EB8-EE2E-4C88-940B-CB1D3CC003B1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B43E-DE82-45C8-AC5A-DF20D3506892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B9EA-7020-4227-B933-9275173C1FA3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08A1-2C6E-4FA2-8A2D-194A70547E3F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5964E9E-B42B-3208-DF00-695BBADB49E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577" y="6311844"/>
            <a:ext cx="1752845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350436A-9D3C-A53E-F55A-F2895D347435}"/>
              </a:ext>
            </a:extLst>
          </p:cNvPr>
          <p:cNvSpPr/>
          <p:nvPr/>
        </p:nvSpPr>
        <p:spPr>
          <a:xfrm>
            <a:off x="1356216" y="1007907"/>
            <a:ext cx="64315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推しぬいにチャレンジ</a:t>
            </a:r>
          </a:p>
        </p:txBody>
      </p:sp>
      <p:sp>
        <p:nvSpPr>
          <p:cNvPr id="4" name="小波 3">
            <a:extLst>
              <a:ext uri="{FF2B5EF4-FFF2-40B4-BE49-F238E27FC236}">
                <a16:creationId xmlns:a16="http://schemas.microsoft.com/office/drawing/2014/main" id="{D9ED1D07-EF9C-1435-C545-2F29E3AE0579}"/>
              </a:ext>
            </a:extLst>
          </p:cNvPr>
          <p:cNvSpPr/>
          <p:nvPr/>
        </p:nvSpPr>
        <p:spPr>
          <a:xfrm>
            <a:off x="586740" y="2410781"/>
            <a:ext cx="7970520" cy="2838994"/>
          </a:xfrm>
          <a:prstGeom prst="doubleWav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800" dirty="0">
                <a:solidFill>
                  <a:schemeClr val="bg1"/>
                </a:solidFill>
              </a:rPr>
              <a:t>ぬいぐるみ</a:t>
            </a:r>
            <a:endParaRPr kumimoji="1" lang="en-US" altLang="ja-JP" sz="4800" dirty="0">
              <a:solidFill>
                <a:schemeClr val="bg1"/>
              </a:solidFill>
            </a:endParaRPr>
          </a:p>
          <a:p>
            <a:pPr algn="r"/>
            <a:r>
              <a:rPr kumimoji="1" lang="ja-JP" altLang="en-US" sz="4800" dirty="0">
                <a:solidFill>
                  <a:schemeClr val="bg1"/>
                </a:solidFill>
              </a:rPr>
              <a:t>手作り教室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4422B12-7A14-0906-805B-00136E462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551" y="2287013"/>
            <a:ext cx="1952898" cy="308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FA79F0F9-2114-C94B-F6BA-445BD1286D47}"/>
              </a:ext>
            </a:extLst>
          </p:cNvPr>
          <p:cNvSpPr/>
          <p:nvPr/>
        </p:nvSpPr>
        <p:spPr>
          <a:xfrm>
            <a:off x="365215" y="243840"/>
            <a:ext cx="4458789" cy="914400"/>
          </a:xfrm>
          <a:prstGeom prst="parallelogram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推し活グッズ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31BB14C8-E195-F54C-C470-D7B350CFAE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9619825"/>
              </p:ext>
            </p:extLst>
          </p:nvPr>
        </p:nvGraphicFramePr>
        <p:xfrm>
          <a:off x="365215" y="1350552"/>
          <a:ext cx="4929596" cy="2986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139387-98BF-33FB-B553-16A76CECE0D3}"/>
              </a:ext>
            </a:extLst>
          </p:cNvPr>
          <p:cNvSpPr txBox="1"/>
          <p:nvPr/>
        </p:nvSpPr>
        <p:spPr>
          <a:xfrm>
            <a:off x="3755767" y="4746770"/>
            <a:ext cx="3078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自宅に飾って楽しむ</a:t>
            </a:r>
            <a:endParaRPr kumimoji="1" lang="en-US" altLang="ja-JP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好きな洋服を着せる</a:t>
            </a:r>
            <a:endParaRPr kumimoji="1" lang="en-US" altLang="ja-JP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一緒に旅行をする</a:t>
            </a:r>
          </a:p>
        </p:txBody>
      </p:sp>
      <p:sp>
        <p:nvSpPr>
          <p:cNvPr id="6" name="星: 16 pt 5">
            <a:extLst>
              <a:ext uri="{FF2B5EF4-FFF2-40B4-BE49-F238E27FC236}">
                <a16:creationId xmlns:a16="http://schemas.microsoft.com/office/drawing/2014/main" id="{C65D0881-3024-5C75-43F2-C3ABEDAF2F27}"/>
              </a:ext>
            </a:extLst>
          </p:cNvPr>
          <p:cNvSpPr/>
          <p:nvPr/>
        </p:nvSpPr>
        <p:spPr>
          <a:xfrm>
            <a:off x="5657154" y="2086914"/>
            <a:ext cx="3078087" cy="1513593"/>
          </a:xfrm>
          <a:prstGeom prst="star16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solidFill>
                  <a:srgbClr val="FF0000"/>
                </a:solidFill>
              </a:rPr>
              <a:t>ぬいぐるみが</a:t>
            </a:r>
            <a:endParaRPr kumimoji="1" lang="en-US" altLang="ja-JP" sz="2000" i="1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i="1" dirty="0">
                <a:solidFill>
                  <a:srgbClr val="FF0000"/>
                </a:solidFill>
              </a:rPr>
              <a:t>最も多い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99CDD16-9EDB-DA81-804A-E70FA353D38A}"/>
              </a:ext>
            </a:extLst>
          </p:cNvPr>
          <p:cNvSpPr/>
          <p:nvPr/>
        </p:nvSpPr>
        <p:spPr>
          <a:xfrm>
            <a:off x="365215" y="4876609"/>
            <a:ext cx="2761162" cy="9406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楽しみ方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48FAED-9484-C504-E7A0-D6D4B47AD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F5D17161-78DA-A31E-3154-5898B1F3DA11}"/>
              </a:ext>
            </a:extLst>
          </p:cNvPr>
          <p:cNvSpPr/>
          <p:nvPr/>
        </p:nvSpPr>
        <p:spPr>
          <a:xfrm>
            <a:off x="365215" y="243840"/>
            <a:ext cx="4458789" cy="914400"/>
          </a:xfrm>
          <a:prstGeom prst="parallelogram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提　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F1A847-1BA9-851F-88C3-24BCC9C86128}"/>
              </a:ext>
            </a:extLst>
          </p:cNvPr>
          <p:cNvSpPr txBox="1"/>
          <p:nvPr/>
        </p:nvSpPr>
        <p:spPr>
          <a:xfrm>
            <a:off x="692573" y="1532708"/>
            <a:ext cx="775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996633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ぬいぐるみを自分で作製できる教室を開講する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A97FFE2-33A8-9110-37AC-DC39737BC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507318"/>
              </p:ext>
            </p:extLst>
          </p:nvPr>
        </p:nvGraphicFramePr>
        <p:xfrm>
          <a:off x="1105139" y="2592504"/>
          <a:ext cx="6933723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7377">
                  <a:extLst>
                    <a:ext uri="{9D8B030D-6E8A-4147-A177-3AD203B41FA5}">
                      <a16:colId xmlns:a16="http://schemas.microsoft.com/office/drawing/2014/main" val="4124088730"/>
                    </a:ext>
                  </a:extLst>
                </a:gridCol>
                <a:gridCol w="4246346">
                  <a:extLst>
                    <a:ext uri="{9D8B030D-6E8A-4147-A177-3AD203B41FA5}">
                      <a16:colId xmlns:a16="http://schemas.microsoft.com/office/drawing/2014/main" val="2556687881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solidFill>
                            <a:sysClr val="windowText" lastClr="00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アピールポイント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比較的安く作れる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453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自分で３次元化する満足感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3460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好みのサイズや表情で作れる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2487965"/>
                  </a:ext>
                </a:extLst>
              </a:tr>
            </a:tbl>
          </a:graphicData>
        </a:graphic>
      </p:graphicFrame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81BC9B70-5DE2-220F-051D-E54598B669F8}"/>
              </a:ext>
            </a:extLst>
          </p:cNvPr>
          <p:cNvSpPr/>
          <p:nvPr/>
        </p:nvSpPr>
        <p:spPr>
          <a:xfrm>
            <a:off x="2594609" y="4648076"/>
            <a:ext cx="4815840" cy="1169670"/>
          </a:xfrm>
          <a:prstGeom prst="wedgeRoundRectCallout">
            <a:avLst>
              <a:gd name="adj1" fmla="val -61656"/>
              <a:gd name="adj2" fmla="val -3369"/>
              <a:gd name="adj3" fmla="val 16667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手芸を始めてもらう</a:t>
            </a:r>
            <a:r>
              <a:rPr kumimoji="1" lang="ja-JP" altLang="en-US" sz="2400" dirty="0">
                <a:solidFill>
                  <a:srgbClr val="FF0000"/>
                </a:solidFill>
              </a:rPr>
              <a:t>きっかけ</a:t>
            </a:r>
            <a:r>
              <a:rPr kumimoji="1" lang="ja-JP" altLang="en-US" sz="2400" dirty="0"/>
              <a:t>に！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4B88B67-BD62-67B7-8490-38F5D4C16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EA20032-B195-150B-6AAD-7F80B0D9F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" y="4346963"/>
            <a:ext cx="1305107" cy="17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16DB465F-2014-5AF2-B60F-DC0C1298CDFE}"/>
              </a:ext>
            </a:extLst>
          </p:cNvPr>
          <p:cNvSpPr/>
          <p:nvPr/>
        </p:nvSpPr>
        <p:spPr>
          <a:xfrm>
            <a:off x="365215" y="243840"/>
            <a:ext cx="4458789" cy="914400"/>
          </a:xfrm>
          <a:prstGeom prst="parallelogram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内　容</a:t>
            </a: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838FCD3A-B579-1A2D-6CB3-3A0D856BBD19}"/>
              </a:ext>
            </a:extLst>
          </p:cNvPr>
          <p:cNvSpPr/>
          <p:nvPr/>
        </p:nvSpPr>
        <p:spPr>
          <a:xfrm>
            <a:off x="1901190" y="1470660"/>
            <a:ext cx="5341620" cy="2125980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accent2"/>
                </a:solidFill>
              </a:rPr>
              <a:t>初心者向け</a:t>
            </a:r>
            <a:endParaRPr kumimoji="1" lang="en-US" altLang="ja-JP" sz="2400" u="sng" dirty="0">
              <a:solidFill>
                <a:schemeClr val="accent2"/>
              </a:solidFill>
            </a:endParaRPr>
          </a:p>
          <a:p>
            <a:pPr algn="ctr"/>
            <a:r>
              <a:rPr kumimoji="1" lang="ja-JP" altLang="en-US" dirty="0"/>
              <a:t>顔ワッペン・ウイッグを使って簡単に</a:t>
            </a: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D1688F27-290A-83BA-E6E4-C0DC4D14A638}"/>
              </a:ext>
            </a:extLst>
          </p:cNvPr>
          <p:cNvSpPr/>
          <p:nvPr/>
        </p:nvSpPr>
        <p:spPr>
          <a:xfrm>
            <a:off x="365217" y="4206240"/>
            <a:ext cx="3911510" cy="1508760"/>
          </a:xfrm>
          <a:prstGeom prst="foldedCorner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中級者向け</a:t>
            </a:r>
            <a:endParaRPr kumimoji="1" lang="en-US" altLang="ja-JP" sz="2400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/>
              <a:t>顔を刺しゅうで表現する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4819C674-B7C6-B22A-8091-F192C1DE1A81}"/>
              </a:ext>
            </a:extLst>
          </p:cNvPr>
          <p:cNvSpPr/>
          <p:nvPr/>
        </p:nvSpPr>
        <p:spPr>
          <a:xfrm>
            <a:off x="4867275" y="4206240"/>
            <a:ext cx="3911510" cy="1508760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70C0"/>
                </a:solidFill>
              </a:rPr>
              <a:t>上級者向け</a:t>
            </a:r>
            <a:endParaRPr kumimoji="1" lang="en-US" altLang="ja-JP" sz="24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立体的な髪の毛と複雑な衣装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30DFE5-0292-C7EF-32ED-F2DEC39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114</TotalTime>
  <Words>109</Words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2024-10-07T04:59:20Z</dcterms:created>
  <dcterms:modified xsi:type="dcterms:W3CDTF">2024-12-12T08:39:15Z</dcterms:modified>
</cp:coreProperties>
</file>