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  <a:srgbClr val="CCFFCC"/>
    <a:srgbClr val="FFCCCC"/>
    <a:srgbClr val="CCE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裸眼１．０以下の割合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人数割合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小学校</c:v>
                </c:pt>
                <c:pt idx="1">
                  <c:v>中学校</c:v>
                </c:pt>
                <c:pt idx="2">
                  <c:v>高等学校</c:v>
                </c:pt>
              </c:strCache>
            </c:strRef>
          </c:cat>
          <c:val>
            <c:numRef>
              <c:f>Sheet1!$B$2:$D$2</c:f>
              <c:numCache>
                <c:formatCode>0.0%</c:formatCode>
                <c:ptCount val="3"/>
                <c:pt idx="0">
                  <c:v>0.378</c:v>
                </c:pt>
                <c:pt idx="1">
                  <c:v>0.61199999999999999</c:v>
                </c:pt>
                <c:pt idx="2">
                  <c:v>0.71499999999999997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27-48FD-B6CE-1CE3B61629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17590463"/>
        <c:axId val="417586143"/>
      </c:barChart>
      <c:catAx>
        <c:axId val="4175904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7586143"/>
        <c:crosses val="autoZero"/>
        <c:auto val="1"/>
        <c:lblAlgn val="ctr"/>
        <c:lblOffset val="100"/>
        <c:noMultiLvlLbl val="0"/>
      </c:catAx>
      <c:valAx>
        <c:axId val="4175861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75904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4600-C3CE-4E52-BDDC-22694A952A2C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168F2-6627-450A-9B00-1ED3BF4CC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939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7C02-301D-46AA-B425-4DD266A7FF4B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2CCC9-0198-4644-991D-53204EE111B5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794F-38F2-4DD9-852A-D290A050C298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E1F1-55B0-4C34-98D7-C0550419D961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DC1BA-1E23-4711-816A-4406F40CAE28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EDEB-30EE-4CDF-8F7B-C8D1A1D76CCC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D939-A28A-4D97-A4F6-7E9370FA7296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0B2E-78F2-4811-BE5A-DF8E9174C550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A6C-35AF-43E6-96C0-C8C373E24A5E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427F3-DB08-436C-9E34-99010A0AEDB1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BAB2-537B-4337-BB1F-6A39CFEFCE34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C8333-9A46-41E6-9BBE-6B1072DDE0ED}" type="datetime1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C90BEA4-E9B6-8429-BED3-45582EE28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9A58C4-EF6A-AD3D-B797-C5E226DC9424}"/>
              </a:ext>
            </a:extLst>
          </p:cNvPr>
          <p:cNvSpPr txBox="1"/>
          <p:nvPr/>
        </p:nvSpPr>
        <p:spPr>
          <a:xfrm>
            <a:off x="3602023" y="5994400"/>
            <a:ext cx="193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まつはし眼科医会</a:t>
            </a:r>
          </a:p>
        </p:txBody>
      </p:sp>
      <p:sp>
        <p:nvSpPr>
          <p:cNvPr id="5" name="四角形: 角度付き 4">
            <a:extLst>
              <a:ext uri="{FF2B5EF4-FFF2-40B4-BE49-F238E27FC236}">
                <a16:creationId xmlns:a16="http://schemas.microsoft.com/office/drawing/2014/main" id="{464415D1-EA5E-BB73-C80B-9F98533B7CB0}"/>
              </a:ext>
            </a:extLst>
          </p:cNvPr>
          <p:cNvSpPr/>
          <p:nvPr/>
        </p:nvSpPr>
        <p:spPr>
          <a:xfrm>
            <a:off x="1790247" y="990600"/>
            <a:ext cx="5563507" cy="1422400"/>
          </a:xfrm>
          <a:prstGeom prst="bevel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子供の近視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7711DDC-9ED3-A9E7-99C9-F99C94015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708" y="2765224"/>
            <a:ext cx="3286584" cy="287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2E6E43DB-3598-A8AE-4F7A-4BBC66295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C63B93D-BA45-3346-7588-693667EB89F7}"/>
              </a:ext>
            </a:extLst>
          </p:cNvPr>
          <p:cNvSpPr txBox="1"/>
          <p:nvPr/>
        </p:nvSpPr>
        <p:spPr>
          <a:xfrm>
            <a:off x="1650600" y="159461"/>
            <a:ext cx="5842800" cy="995422"/>
          </a:xfrm>
          <a:prstGeom prst="octagon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近視の子供が増加中</a:t>
            </a:r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CF61FB7A-1D42-D3F5-3245-2D5D9AB242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0975513"/>
              </p:ext>
            </p:extLst>
          </p:nvPr>
        </p:nvGraphicFramePr>
        <p:xfrm>
          <a:off x="287383" y="1553211"/>
          <a:ext cx="4284617" cy="480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吹き出し: 下矢印 1">
            <a:extLst>
              <a:ext uri="{FF2B5EF4-FFF2-40B4-BE49-F238E27FC236}">
                <a16:creationId xmlns:a16="http://schemas.microsoft.com/office/drawing/2014/main" id="{35EBD6A1-563D-50C7-74A5-2F9218FE22D2}"/>
              </a:ext>
            </a:extLst>
          </p:cNvPr>
          <p:cNvSpPr/>
          <p:nvPr/>
        </p:nvSpPr>
        <p:spPr>
          <a:xfrm>
            <a:off x="5207000" y="2102716"/>
            <a:ext cx="3031309" cy="1435100"/>
          </a:xfrm>
          <a:prstGeom prst="downArrowCallou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近視を引き起こす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要因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EC2FED9-762D-A770-AC72-74FF9CAF22C6}"/>
              </a:ext>
            </a:extLst>
          </p:cNvPr>
          <p:cNvSpPr/>
          <p:nvPr/>
        </p:nvSpPr>
        <p:spPr>
          <a:xfrm>
            <a:off x="5207000" y="3783748"/>
            <a:ext cx="3031309" cy="888583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遺伝的要因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B5D200DF-6E83-7D60-8534-18E69ED82106}"/>
              </a:ext>
            </a:extLst>
          </p:cNvPr>
          <p:cNvSpPr/>
          <p:nvPr/>
        </p:nvSpPr>
        <p:spPr>
          <a:xfrm>
            <a:off x="5207000" y="4942326"/>
            <a:ext cx="3031309" cy="888583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環境要因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" grpId="0" animBg="1"/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スライド番号プレースホルダー 21">
            <a:extLst>
              <a:ext uri="{FF2B5EF4-FFF2-40B4-BE49-F238E27FC236}">
                <a16:creationId xmlns:a16="http://schemas.microsoft.com/office/drawing/2014/main" id="{9AD39D00-70EA-CB77-6988-046CD11AB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DB3D227-7381-DD1A-46E9-A5FB7561A74E}"/>
              </a:ext>
            </a:extLst>
          </p:cNvPr>
          <p:cNvSpPr txBox="1"/>
          <p:nvPr/>
        </p:nvSpPr>
        <p:spPr>
          <a:xfrm>
            <a:off x="1650904" y="159461"/>
            <a:ext cx="5842192" cy="995422"/>
          </a:xfrm>
          <a:prstGeom prst="octagon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目に良い環境づくりを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A42267-7937-8D85-8D11-56E877A7F620}"/>
              </a:ext>
            </a:extLst>
          </p:cNvPr>
          <p:cNvSpPr txBox="1"/>
          <p:nvPr/>
        </p:nvSpPr>
        <p:spPr>
          <a:xfrm>
            <a:off x="287383" y="1494062"/>
            <a:ext cx="478207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屋外で過ごす時間を増やす</a:t>
            </a:r>
            <a:endParaRPr kumimoji="1" lang="en-US" altLang="ja-JP" sz="28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質の良い睡眠を取る</a:t>
            </a:r>
            <a:endParaRPr kumimoji="1" lang="en-US" altLang="ja-JP" sz="28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規則正しい生活を送る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C229C94-4790-9467-743E-031800C89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250" y="1472085"/>
            <a:ext cx="3029373" cy="1428949"/>
          </a:xfrm>
          <a:prstGeom prst="rect">
            <a:avLst/>
          </a:prstGeom>
        </p:spPr>
      </p:pic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2BB3A13A-4240-F9EF-6860-901356BAD1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643649"/>
              </p:ext>
            </p:extLst>
          </p:nvPr>
        </p:nvGraphicFramePr>
        <p:xfrm>
          <a:off x="1597025" y="3282554"/>
          <a:ext cx="594995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3150">
                  <a:extLst>
                    <a:ext uri="{9D8B030D-6E8A-4147-A177-3AD203B41FA5}">
                      <a16:colId xmlns:a16="http://schemas.microsoft.com/office/drawing/2014/main" val="751029495"/>
                    </a:ext>
                  </a:extLst>
                </a:gridCol>
                <a:gridCol w="3606800">
                  <a:extLst>
                    <a:ext uri="{9D8B030D-6E8A-4147-A177-3AD203B41FA5}">
                      <a16:colId xmlns:a16="http://schemas.microsoft.com/office/drawing/2014/main" val="3842449053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デジタル機器を</a:t>
                      </a:r>
                      <a:endParaRPr kumimoji="1" lang="en-US" altLang="ja-JP" sz="2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使う場合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機器と目の</a:t>
                      </a:r>
                      <a:r>
                        <a:rPr kumimoji="1" lang="ja-JP" altLang="en-US" sz="2400">
                          <a:solidFill>
                            <a:schemeClr val="tx1"/>
                          </a:solidFill>
                        </a:rPr>
                        <a:t>距離を空ける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80596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定期的に目を休ませる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6914339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画面の明るさを調整する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3971433"/>
                  </a:ext>
                </a:extLst>
              </a:tr>
            </a:tbl>
          </a:graphicData>
        </a:graphic>
      </p:graphicFrame>
      <p:sp>
        <p:nvSpPr>
          <p:cNvPr id="21" name="スクロール: 横 20">
            <a:extLst>
              <a:ext uri="{FF2B5EF4-FFF2-40B4-BE49-F238E27FC236}">
                <a16:creationId xmlns:a16="http://schemas.microsoft.com/office/drawing/2014/main" id="{4C70B8F8-2681-1A0A-D6C9-68735F0ABE44}"/>
              </a:ext>
            </a:extLst>
          </p:cNvPr>
          <p:cNvSpPr/>
          <p:nvPr/>
        </p:nvSpPr>
        <p:spPr>
          <a:xfrm>
            <a:off x="1408393" y="4971356"/>
            <a:ext cx="6327215" cy="1384995"/>
          </a:xfrm>
          <a:prstGeom prst="horizontalScroll">
            <a:avLst/>
          </a:prstGeom>
          <a:solidFill>
            <a:srgbClr val="CC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FF0000"/>
                </a:solidFill>
              </a:rPr>
              <a:t>生活習慣に配慮</a:t>
            </a:r>
            <a:r>
              <a:rPr kumimoji="1" lang="ja-JP" altLang="en-US" sz="2000" dirty="0"/>
              <a:t>しながら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定期検診による適切な矯正指導を受けましょう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190</TotalTime>
  <Words>89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2024-09-11T00:08:01Z</dcterms:created>
  <dcterms:modified xsi:type="dcterms:W3CDTF">2024-11-12T01:46:30Z</dcterms:modified>
</cp:coreProperties>
</file>