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外国人利用者数の推移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利用者数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2009年</c:v>
                </c:pt>
                <c:pt idx="1">
                  <c:v>2014年</c:v>
                </c:pt>
                <c:pt idx="2">
                  <c:v>2019年</c:v>
                </c:pt>
                <c:pt idx="3">
                  <c:v>2024年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26532</c:v>
                </c:pt>
                <c:pt idx="1">
                  <c:v>29640</c:v>
                </c:pt>
                <c:pt idx="2">
                  <c:v>45202</c:v>
                </c:pt>
                <c:pt idx="3">
                  <c:v>50778.000000000007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CC-4E29-87E5-2BC9AB4AD1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8899664"/>
        <c:axId val="1578900624"/>
      </c:barChart>
      <c:catAx>
        <c:axId val="157889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78900624"/>
        <c:crosses val="autoZero"/>
        <c:auto val="1"/>
        <c:lblAlgn val="ctr"/>
        <c:lblOffset val="100"/>
        <c:noMultiLvlLbl val="0"/>
      </c:catAx>
      <c:valAx>
        <c:axId val="1578900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7889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A6F9F-AD1C-45FF-B76F-14297548029A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A591B-152E-413F-8B51-CF1B94D2CE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011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6636-4DD6-4B23-9E27-974C49008DFA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19A9-366E-438E-913E-CEDDF1812E13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BB34-3194-403C-81BB-6C8AB012D3C6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9B29A-7908-4687-AF68-DF739943BAD1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5EB4-87D0-4832-8029-0D3177976644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05E7-F50C-4CF5-9D1B-1CC637C92E7F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2D65-774D-4E47-8802-4265576D9223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5DE4-3B4F-4B2A-B92F-0F699B9ADE91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F80A-C538-43F1-A43C-1344E385DFE9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BF70-D7B2-4D85-AEFC-C1BD8AD0AA89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2272-9E39-4D89-850D-386E15B4F542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54ECB-3EC6-4B77-8A71-E709FEF81C16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0070C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8" name="図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D21749E-2A16-8441-249A-B8994BE2FBE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564" y="185738"/>
            <a:ext cx="1733792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B19A02F-9B40-1CCB-58A4-8C9D093F2701}"/>
              </a:ext>
            </a:extLst>
          </p:cNvPr>
          <p:cNvSpPr/>
          <p:nvPr/>
        </p:nvSpPr>
        <p:spPr>
          <a:xfrm>
            <a:off x="-1" y="1071154"/>
            <a:ext cx="6827521" cy="263869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外国人利用客誘致で</a:t>
            </a:r>
            <a:endParaRPr kumimoji="1" lang="en-US" altLang="ja-JP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売り上げアップを目指す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E17FF11-D2D0-3394-737C-B856CE1A0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5" y="4059649"/>
            <a:ext cx="2591162" cy="255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F6FDF9-380A-B741-3DAB-8338F5D79BB9}"/>
              </a:ext>
            </a:extLst>
          </p:cNvPr>
          <p:cNvSpPr txBox="1"/>
          <p:nvPr/>
        </p:nvSpPr>
        <p:spPr>
          <a:xfrm>
            <a:off x="296090" y="148046"/>
            <a:ext cx="5844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B0F0"/>
                </a:solidFill>
              </a:rPr>
              <a:t>外国人利用者が増加傾向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61EE41E0-3DC0-6622-7AAB-4E538A4B42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1611777"/>
              </p:ext>
            </p:extLst>
          </p:nvPr>
        </p:nvGraphicFramePr>
        <p:xfrm>
          <a:off x="296090" y="1663337"/>
          <a:ext cx="6461761" cy="3091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B35651E6-977E-1C7D-BF56-E548DD69D496}"/>
              </a:ext>
            </a:extLst>
          </p:cNvPr>
          <p:cNvSpPr/>
          <p:nvPr/>
        </p:nvSpPr>
        <p:spPr>
          <a:xfrm>
            <a:off x="5468983" y="4961959"/>
            <a:ext cx="3378927" cy="1393371"/>
          </a:xfrm>
          <a:prstGeom prst="horizontalScroll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u="sng" dirty="0">
                <a:solidFill>
                  <a:srgbClr val="FF0000"/>
                </a:solidFill>
              </a:rPr>
              <a:t>インバウンド集客</a:t>
            </a:r>
            <a:r>
              <a:rPr kumimoji="1" lang="ja-JP" altLang="en-US" sz="2000" i="1" dirty="0"/>
              <a:t>で</a:t>
            </a:r>
            <a:endParaRPr kumimoji="1" lang="en-US" altLang="ja-JP" sz="2000" i="1" dirty="0"/>
          </a:p>
          <a:p>
            <a:pPr algn="ctr"/>
            <a:r>
              <a:rPr kumimoji="1" lang="ja-JP" altLang="en-US" sz="2000" i="1" dirty="0"/>
              <a:t>売り上げアップを目指す！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8B653F4-3E6F-03A8-B55B-01EC022C6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349694"/>
              </p:ext>
            </p:extLst>
          </p:nvPr>
        </p:nvGraphicFramePr>
        <p:xfrm>
          <a:off x="296090" y="5201445"/>
          <a:ext cx="4685213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1384">
                  <a:extLst>
                    <a:ext uri="{9D8B030D-6E8A-4147-A177-3AD203B41FA5}">
                      <a16:colId xmlns:a16="http://schemas.microsoft.com/office/drawing/2014/main" val="4216204633"/>
                    </a:ext>
                  </a:extLst>
                </a:gridCol>
                <a:gridCol w="1384663">
                  <a:extLst>
                    <a:ext uri="{9D8B030D-6E8A-4147-A177-3AD203B41FA5}">
                      <a16:colId xmlns:a16="http://schemas.microsoft.com/office/drawing/2014/main" val="3925697900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281934397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外国人比率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２０１４年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１５．２％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6245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２０２４年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２７．３％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169429"/>
                  </a:ext>
                </a:extLst>
              </a:tr>
            </a:tbl>
          </a:graphicData>
        </a:graphic>
      </p:graphicFrame>
      <p:sp>
        <p:nvSpPr>
          <p:cNvPr id="10" name="吹き出し: 円形 9">
            <a:extLst>
              <a:ext uri="{FF2B5EF4-FFF2-40B4-BE49-F238E27FC236}">
                <a16:creationId xmlns:a16="http://schemas.microsoft.com/office/drawing/2014/main" id="{4C031BF7-15DF-C8B4-3476-82F772EE3780}"/>
              </a:ext>
            </a:extLst>
          </p:cNvPr>
          <p:cNvSpPr/>
          <p:nvPr/>
        </p:nvSpPr>
        <p:spPr>
          <a:xfrm>
            <a:off x="5358315" y="967672"/>
            <a:ext cx="3157035" cy="1178197"/>
          </a:xfrm>
          <a:prstGeom prst="wedgeEllipseCallout">
            <a:avLst>
              <a:gd name="adj1" fmla="val -31591"/>
              <a:gd name="adj2" fmla="val 8097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昨年の利用者数は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過去最高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2132F53-1D32-BA52-9474-F4414D27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10" grpId="0" animBg="1"/>
      <p:bldP spid="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8F2B5FD1-9E42-289C-9BCC-B97D06AB935A}"/>
              </a:ext>
            </a:extLst>
          </p:cNvPr>
          <p:cNvSpPr/>
          <p:nvPr/>
        </p:nvSpPr>
        <p:spPr>
          <a:xfrm>
            <a:off x="383178" y="3352801"/>
            <a:ext cx="3793310" cy="1245326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一部英語対応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全体的に不足している</a:t>
            </a:r>
          </a:p>
        </p:txBody>
      </p:sp>
      <p:sp>
        <p:nvSpPr>
          <p:cNvPr id="11" name="吹き出し: 下矢印 10">
            <a:extLst>
              <a:ext uri="{FF2B5EF4-FFF2-40B4-BE49-F238E27FC236}">
                <a16:creationId xmlns:a16="http://schemas.microsoft.com/office/drawing/2014/main" id="{E4FB91D6-39F5-8C30-3D12-CE80BA8A4787}"/>
              </a:ext>
            </a:extLst>
          </p:cNvPr>
          <p:cNvSpPr/>
          <p:nvPr/>
        </p:nvSpPr>
        <p:spPr>
          <a:xfrm>
            <a:off x="383177" y="1402080"/>
            <a:ext cx="3793310" cy="1611086"/>
          </a:xfrm>
          <a:prstGeom prst="downArrowCallou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多言語対応</a:t>
            </a:r>
          </a:p>
        </p:txBody>
      </p:sp>
      <p:sp>
        <p:nvSpPr>
          <p:cNvPr id="13" name="吹き出し: 下矢印 12">
            <a:extLst>
              <a:ext uri="{FF2B5EF4-FFF2-40B4-BE49-F238E27FC236}">
                <a16:creationId xmlns:a16="http://schemas.microsoft.com/office/drawing/2014/main" id="{FD110E78-9A1E-F444-6914-1015C7EB932C}"/>
              </a:ext>
            </a:extLst>
          </p:cNvPr>
          <p:cNvSpPr/>
          <p:nvPr/>
        </p:nvSpPr>
        <p:spPr>
          <a:xfrm>
            <a:off x="4893489" y="1402080"/>
            <a:ext cx="3793310" cy="1611086"/>
          </a:xfrm>
          <a:prstGeom prst="downArrowCallou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文化的な体験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E7B337BE-95B1-FC0F-C894-1527FF090300}"/>
              </a:ext>
            </a:extLst>
          </p:cNvPr>
          <p:cNvSpPr/>
          <p:nvPr/>
        </p:nvSpPr>
        <p:spPr>
          <a:xfrm>
            <a:off x="4893489" y="3352801"/>
            <a:ext cx="3793310" cy="1245326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提供していない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他施設と</a:t>
            </a:r>
            <a:r>
              <a:rPr kumimoji="1" lang="ja-JP" altLang="en-US" sz="2400">
                <a:latin typeface="ＭＳ 明朝" panose="02020609040205080304" pitchFamily="17" charset="-128"/>
                <a:ea typeface="ＭＳ 明朝" panose="02020609040205080304" pitchFamily="17" charset="-128"/>
              </a:rPr>
              <a:t>の連携が必要</a:t>
            </a:r>
            <a:endParaRPr kumimoji="1" lang="ja-JP" altLang="en-US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444B4ED-1688-66D0-8C1A-2B5A301210DC}"/>
              </a:ext>
            </a:extLst>
          </p:cNvPr>
          <p:cNvSpPr/>
          <p:nvPr/>
        </p:nvSpPr>
        <p:spPr>
          <a:xfrm>
            <a:off x="682153" y="5373861"/>
            <a:ext cx="77796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これらを改善しさらなる誘致を目指す！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F491873-26D0-AD4A-5EC9-142518D08234}"/>
              </a:ext>
            </a:extLst>
          </p:cNvPr>
          <p:cNvSpPr txBox="1"/>
          <p:nvPr/>
        </p:nvSpPr>
        <p:spPr>
          <a:xfrm>
            <a:off x="296090" y="148046"/>
            <a:ext cx="4333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B0F0"/>
                </a:solidFill>
              </a:rPr>
              <a:t>選ぶポイントと現状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DEA2C25-1086-07A4-4209-73AD6105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5F5C61-73F2-7C16-27B0-CBC0778831EE}"/>
              </a:ext>
            </a:extLst>
          </p:cNvPr>
          <p:cNvSpPr txBox="1"/>
          <p:nvPr/>
        </p:nvSpPr>
        <p:spPr>
          <a:xfrm>
            <a:off x="296090" y="148046"/>
            <a:ext cx="1556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B0F0"/>
                </a:solidFill>
              </a:rPr>
              <a:t>提　案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7CA217B-DA1D-B538-B7B7-CAC1F092113F}"/>
              </a:ext>
            </a:extLst>
          </p:cNvPr>
          <p:cNvSpPr/>
          <p:nvPr/>
        </p:nvSpPr>
        <p:spPr>
          <a:xfrm>
            <a:off x="537954" y="1361560"/>
            <a:ext cx="5457525" cy="11916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chemeClr val="accent6">
                    <a:lumMod val="75000"/>
                  </a:schemeClr>
                </a:solidFill>
              </a:rPr>
              <a:t>多言語対応</a:t>
            </a:r>
          </a:p>
          <a:p>
            <a:pPr algn="ctr"/>
            <a:r>
              <a:rPr kumimoji="1" lang="ja-JP" altLang="en-US" dirty="0"/>
              <a:t>多言語案内板の設置・ウェブサイトの整備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F2D4A5-A5B4-2BDF-4644-2F4664ED2E14}"/>
              </a:ext>
            </a:extLst>
          </p:cNvPr>
          <p:cNvSpPr/>
          <p:nvPr/>
        </p:nvSpPr>
        <p:spPr>
          <a:xfrm>
            <a:off x="1843238" y="3084373"/>
            <a:ext cx="5457525" cy="1191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chemeClr val="accent1">
                    <a:lumMod val="75000"/>
                  </a:schemeClr>
                </a:solidFill>
              </a:rPr>
              <a:t>文化体験の充実</a:t>
            </a:r>
            <a:endParaRPr kumimoji="1" lang="en-US" altLang="ja-JP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kumimoji="1" lang="ja-JP" altLang="en-US" dirty="0"/>
              <a:t>日本文化を楽しめるプログラムを提供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45BA3525-4B5B-5CAC-C59D-1D7E09F351DE}"/>
              </a:ext>
            </a:extLst>
          </p:cNvPr>
          <p:cNvSpPr/>
          <p:nvPr/>
        </p:nvSpPr>
        <p:spPr>
          <a:xfrm>
            <a:off x="3200437" y="4807185"/>
            <a:ext cx="5457525" cy="1191652"/>
          </a:xfrm>
          <a:prstGeom prst="parallelogram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rgbClr val="C00000"/>
                </a:solidFill>
              </a:rPr>
              <a:t>ＳＮＳの活用</a:t>
            </a:r>
            <a:endParaRPr kumimoji="1" lang="en-US" altLang="ja-JP" sz="3200" dirty="0">
              <a:solidFill>
                <a:srgbClr val="C00000"/>
              </a:solidFill>
            </a:endParaRPr>
          </a:p>
          <a:p>
            <a:pPr algn="ctr"/>
            <a:r>
              <a:rPr lang="ja-JP" altLang="ja-JP" dirty="0"/>
              <a:t>ＳＮＳ</a:t>
            </a:r>
            <a:r>
              <a:rPr kumimoji="1" lang="ja-JP" altLang="en-US" dirty="0"/>
              <a:t>上でスキー場の魅力を発信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B58E1B-EA76-31E7-EDD1-2FC485D37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137</TotalTime>
  <Words>113</Words>
  <PresentationFormat>画面に合わせる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2024-10-09T05:08:16Z</dcterms:created>
  <dcterms:modified xsi:type="dcterms:W3CDTF">2024-11-20T00:32:05Z</dcterms:modified>
</cp:coreProperties>
</file>