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CCECFF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68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起業するうえで不安なこと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失敗したときのリスク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BBF-4293-8FCC-C0AC954B15B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資金の確保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BBF-4293-8FCC-C0AC954B15B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自身の能力が足りない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BBF-4293-8FCC-C0AC954B15B2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情報収集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BBF-4293-8FCC-C0AC954B15B2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アイデアが思い付かない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Sheet1!$F$2</c:f>
              <c:numCache>
                <c:formatCode>General</c:formatCode>
                <c:ptCount val="1"/>
                <c:pt idx="0">
                  <c:v>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BBF-4293-8FCC-C0AC954B15B2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その他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Sheet1!$G$2</c:f>
              <c:numCache>
                <c:formatCode>General</c:formatCode>
                <c:ptCount val="1"/>
                <c:pt idx="0">
                  <c:v>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1E2-47CF-9773-10B15C78AF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564717984"/>
        <c:axId val="1564716064"/>
      </c:barChart>
      <c:catAx>
        <c:axId val="156471798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564716064"/>
        <c:crosses val="autoZero"/>
        <c:auto val="1"/>
        <c:lblAlgn val="ctr"/>
        <c:lblOffset val="100"/>
        <c:noMultiLvlLbl val="0"/>
      </c:catAx>
      <c:valAx>
        <c:axId val="15647160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5647179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0181B249-B314-4E3F-B547-533EFDCBDB03}" type="datetimeFigureOut">
              <a:rPr kumimoji="1" lang="ja-JP" altLang="en-US" smtClean="0"/>
              <a:t>2024/12/1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49363" y="1279525"/>
            <a:ext cx="4605337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C03E0A43-160F-4730-A35D-AB95A3768F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1145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6329B-5F3D-45C8-917A-465E48548A5F}" type="datetime1">
              <a:rPr kumimoji="1" lang="ja-JP" altLang="en-US" smtClean="0"/>
              <a:t>2024/12/1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4E78B-C305-4DBB-AF97-6574456B62CD}" type="datetime1">
              <a:rPr kumimoji="1" lang="ja-JP" altLang="en-US" smtClean="0"/>
              <a:t>2024/12/1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EB16A-4C4F-4403-B3C6-07618BE83799}" type="datetime1">
              <a:rPr kumimoji="1" lang="ja-JP" altLang="en-US" smtClean="0"/>
              <a:t>2024/12/1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54DBE-A7AA-48FC-9250-5D3D9FF85EDC}" type="datetime1">
              <a:rPr kumimoji="1" lang="ja-JP" altLang="en-US" smtClean="0"/>
              <a:t>2024/12/1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90609-D75D-4DB8-B163-DAC9DB07CF1C}" type="datetime1">
              <a:rPr kumimoji="1" lang="ja-JP" altLang="en-US" smtClean="0"/>
              <a:t>2024/12/1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F9A66-E8C1-4E0A-8CE7-550966905E76}" type="datetime1">
              <a:rPr kumimoji="1" lang="ja-JP" altLang="en-US" smtClean="0"/>
              <a:t>2024/12/1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9527D-730D-4CFB-93B4-D66CCD5229C0}" type="datetime1">
              <a:rPr kumimoji="1" lang="ja-JP" altLang="en-US" smtClean="0"/>
              <a:t>2024/12/1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CFBFA-8B7E-4032-88CC-E2DE4A5EAA4D}" type="datetime1">
              <a:rPr kumimoji="1" lang="ja-JP" altLang="en-US" smtClean="0"/>
              <a:t>2024/12/1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6A23-CEFF-427E-9105-E0713AFFBD8A}" type="datetime1">
              <a:rPr kumimoji="1" lang="ja-JP" altLang="en-US" smtClean="0"/>
              <a:t>2024/12/1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DD31B-0399-4973-B3F3-F2A61A177B95}" type="datetime1">
              <a:rPr kumimoji="1" lang="ja-JP" altLang="en-US" smtClean="0"/>
              <a:t>2024/12/1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BDCDE-6F9C-4A9A-B705-9CD5D3FF4915}" type="datetime1">
              <a:rPr kumimoji="1" lang="ja-JP" altLang="en-US" smtClean="0"/>
              <a:t>2024/12/1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EC570-C6A3-468E-98E9-DFF0B198D26D}" type="datetime1">
              <a:rPr kumimoji="1" lang="ja-JP" altLang="en-US" smtClean="0"/>
              <a:t>2024/12/1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 i="1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defRPr>
            </a:lvl1pPr>
          </a:lstStyle>
          <a:p>
            <a:fld id="{2F3903E3-D9FF-41D9-B5B6-2EB7CE6C982D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D9BFB0D-B478-3EED-A25F-AA8F3A480908}"/>
              </a:ext>
            </a:extLst>
          </p:cNvPr>
          <p:cNvSpPr/>
          <p:nvPr userDrawn="1"/>
        </p:nvSpPr>
        <p:spPr>
          <a:xfrm>
            <a:off x="3577978" y="6231264"/>
            <a:ext cx="198804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8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商工振興課</a:t>
            </a:r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cover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02A7A64C-3E4F-17CC-6645-867C7FB83155}"/>
              </a:ext>
            </a:extLst>
          </p:cNvPr>
          <p:cNvSpPr/>
          <p:nvPr/>
        </p:nvSpPr>
        <p:spPr>
          <a:xfrm>
            <a:off x="1149532" y="1150389"/>
            <a:ext cx="7994468" cy="184621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kumimoji="1" lang="ja-JP" altLang="en-US" sz="4800" b="1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起業家育成支援事業の提案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B6E9045D-8A44-C828-799B-778DBC4790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66" y="3514366"/>
            <a:ext cx="4944165" cy="2581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cov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6D63811-78A0-F9BB-1045-911BD146253B}"/>
              </a:ext>
            </a:extLst>
          </p:cNvPr>
          <p:cNvSpPr txBox="1"/>
          <p:nvPr/>
        </p:nvSpPr>
        <p:spPr>
          <a:xfrm>
            <a:off x="191590" y="183337"/>
            <a:ext cx="68739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b="1" u="sng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起業を考えている若者に調査</a:t>
            </a:r>
          </a:p>
        </p:txBody>
      </p:sp>
      <p:graphicFrame>
        <p:nvGraphicFramePr>
          <p:cNvPr id="5" name="グラフ 4">
            <a:extLst>
              <a:ext uri="{FF2B5EF4-FFF2-40B4-BE49-F238E27FC236}">
                <a16:creationId xmlns:a16="http://schemas.microsoft.com/office/drawing/2014/main" id="{77B26FBF-F77A-29AE-862D-CDC9702DF0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38978962"/>
              </p:ext>
            </p:extLst>
          </p:nvPr>
        </p:nvGraphicFramePr>
        <p:xfrm>
          <a:off x="1119052" y="1076433"/>
          <a:ext cx="6905897" cy="31137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スライド番号プレースホルダー 9">
            <a:extLst>
              <a:ext uri="{FF2B5EF4-FFF2-40B4-BE49-F238E27FC236}">
                <a16:creationId xmlns:a16="http://schemas.microsoft.com/office/drawing/2014/main" id="{FB58237F-F3D9-677C-F4C8-B77CDF663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60748" y="6377648"/>
            <a:ext cx="2057400" cy="365125"/>
          </a:xfrm>
        </p:spPr>
        <p:txBody>
          <a:bodyPr/>
          <a:lstStyle/>
          <a:p>
            <a:fld id="{2F3903E3-D9FF-41D9-B5B6-2EB7CE6C982D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3" name="小波 2">
            <a:extLst>
              <a:ext uri="{FF2B5EF4-FFF2-40B4-BE49-F238E27FC236}">
                <a16:creationId xmlns:a16="http://schemas.microsoft.com/office/drawing/2014/main" id="{1125212B-7CCD-B320-31E2-724D67F7A637}"/>
              </a:ext>
            </a:extLst>
          </p:cNvPr>
          <p:cNvSpPr/>
          <p:nvPr/>
        </p:nvSpPr>
        <p:spPr>
          <a:xfrm>
            <a:off x="1610708" y="4601028"/>
            <a:ext cx="5922584" cy="1365749"/>
          </a:xfrm>
          <a:prstGeom prst="doubleWave">
            <a:avLst/>
          </a:prstGeom>
          <a:blipFill>
            <a:blip r:embed="rId3"/>
            <a:stretch>
              <a:fillRect/>
            </a:stretch>
          </a:blipFill>
          <a:ln w="12700">
            <a:prstDash val="soli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不安を解消するための事業を実施し</a:t>
            </a:r>
            <a:endParaRPr kumimoji="1" lang="en-US" altLang="ja-JP" sz="2400" dirty="0"/>
          </a:p>
          <a:p>
            <a:pPr algn="ctr"/>
            <a:r>
              <a:rPr kumimoji="1" lang="ja-JP" altLang="en-US" sz="2400" dirty="0">
                <a:solidFill>
                  <a:srgbClr val="FF0000"/>
                </a:solidFill>
              </a:rPr>
              <a:t>若者のモチベーション</a:t>
            </a:r>
            <a:r>
              <a:rPr kumimoji="1" lang="ja-JP" altLang="en-US" sz="2400" dirty="0"/>
              <a:t>を上げる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BAFC2116-03CF-60C1-6933-59F52B8C84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8342" y="4287650"/>
            <a:ext cx="1162212" cy="1400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2CC332A0-6124-6A88-0C84-BEFF95337D69}"/>
              </a:ext>
            </a:extLst>
          </p:cNvPr>
          <p:cNvSpPr txBox="1"/>
          <p:nvPr/>
        </p:nvSpPr>
        <p:spPr>
          <a:xfrm>
            <a:off x="191590" y="183337"/>
            <a:ext cx="37866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b="1" u="sng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起業家育成事業</a:t>
            </a: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9D32244B-EE65-FA9E-C015-F6B5DFEB36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9476612"/>
              </p:ext>
            </p:extLst>
          </p:nvPr>
        </p:nvGraphicFramePr>
        <p:xfrm>
          <a:off x="2218509" y="1216762"/>
          <a:ext cx="4706982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32112">
                  <a:extLst>
                    <a:ext uri="{9D8B030D-6E8A-4147-A177-3AD203B41FA5}">
                      <a16:colId xmlns:a16="http://schemas.microsoft.com/office/drawing/2014/main" val="211146800"/>
                    </a:ext>
                  </a:extLst>
                </a:gridCol>
                <a:gridCol w="3574870">
                  <a:extLst>
                    <a:ext uri="{9D8B030D-6E8A-4147-A177-3AD203B41FA5}">
                      <a16:colId xmlns:a16="http://schemas.microsoft.com/office/drawing/2014/main" val="3031810251"/>
                    </a:ext>
                  </a:extLst>
                </a:gridCol>
              </a:tblGrid>
              <a:tr h="370840">
                <a:tc rowSpan="4"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目的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マインドの形成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104058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ビジネススキルの向上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123212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ネットワークの構築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08527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将来の選択肢拡大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9693425"/>
                  </a:ext>
                </a:extLst>
              </a:tr>
            </a:tbl>
          </a:graphicData>
        </a:graphic>
      </p:graphicFrame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119608B1-05AB-F549-822D-5F0192C59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3" name="吹き出し: 下矢印 2">
            <a:extLst>
              <a:ext uri="{FF2B5EF4-FFF2-40B4-BE49-F238E27FC236}">
                <a16:creationId xmlns:a16="http://schemas.microsoft.com/office/drawing/2014/main" id="{59382947-706F-ABA7-12A0-12B83D731D4D}"/>
              </a:ext>
            </a:extLst>
          </p:cNvPr>
          <p:cNvSpPr/>
          <p:nvPr/>
        </p:nvSpPr>
        <p:spPr>
          <a:xfrm>
            <a:off x="191590" y="3652650"/>
            <a:ext cx="3979816" cy="1026643"/>
          </a:xfrm>
          <a:prstGeom prst="downArrowCallout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受講後のイメージ</a:t>
            </a:r>
          </a:p>
        </p:txBody>
      </p: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C2C8D80C-C627-D485-3DB6-0692F1F4CB56}"/>
              </a:ext>
            </a:extLst>
          </p:cNvPr>
          <p:cNvSpPr/>
          <p:nvPr/>
        </p:nvSpPr>
        <p:spPr>
          <a:xfrm>
            <a:off x="191591" y="4836047"/>
            <a:ext cx="3979816" cy="1349343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2400" dirty="0"/>
              <a:t>知識やノウハウを習得</a:t>
            </a:r>
            <a:endParaRPr kumimoji="1" lang="en-US" altLang="ja-JP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2400" dirty="0"/>
              <a:t>自ら気づいて行動できる</a:t>
            </a:r>
            <a:endParaRPr kumimoji="1" lang="en-US" altLang="ja-JP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2400" dirty="0"/>
              <a:t>チャレンジ精神を持てる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880313C9-A8AF-958C-930C-41FAB8D827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785387"/>
            <a:ext cx="3029373" cy="2267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50475DB7-80AF-21F1-2DC9-47FB3CBAAE90}"/>
              </a:ext>
            </a:extLst>
          </p:cNvPr>
          <p:cNvSpPr/>
          <p:nvPr/>
        </p:nvSpPr>
        <p:spPr>
          <a:xfrm>
            <a:off x="191590" y="1386297"/>
            <a:ext cx="5410200" cy="1257300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u="sng" dirty="0">
                <a:solidFill>
                  <a:schemeClr val="accent2"/>
                </a:solidFill>
              </a:rPr>
              <a:t>イベント</a:t>
            </a:r>
            <a:endParaRPr kumimoji="1" lang="en-US" altLang="ja-JP" sz="2800" u="sng" dirty="0">
              <a:solidFill>
                <a:schemeClr val="accent2"/>
              </a:solidFill>
            </a:endParaRPr>
          </a:p>
          <a:p>
            <a:pPr algn="ctr"/>
            <a:r>
              <a:rPr kumimoji="1" lang="ja-JP" altLang="en-US" sz="2000" dirty="0"/>
              <a:t>地域の起業家の講演会・交流会を開催</a:t>
            </a:r>
          </a:p>
        </p:txBody>
      </p:sp>
      <p:sp>
        <p:nvSpPr>
          <p:cNvPr id="5" name="四角形: メモ 4">
            <a:extLst>
              <a:ext uri="{FF2B5EF4-FFF2-40B4-BE49-F238E27FC236}">
                <a16:creationId xmlns:a16="http://schemas.microsoft.com/office/drawing/2014/main" id="{5C144444-5CAC-DF14-A624-9A1343625D89}"/>
              </a:ext>
            </a:extLst>
          </p:cNvPr>
          <p:cNvSpPr/>
          <p:nvPr/>
        </p:nvSpPr>
        <p:spPr>
          <a:xfrm>
            <a:off x="1866900" y="3095625"/>
            <a:ext cx="5410200" cy="1257300"/>
          </a:xfrm>
          <a:prstGeom prst="foldedCorner">
            <a:avLst/>
          </a:prstGeom>
          <a:solidFill>
            <a:srgbClr val="CCFFCC"/>
          </a:solid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u="sng" dirty="0">
                <a:solidFill>
                  <a:srgbClr val="00B050"/>
                </a:solidFill>
              </a:rPr>
              <a:t>講座</a:t>
            </a:r>
            <a:endParaRPr kumimoji="1" lang="en-US" altLang="ja-JP" sz="2800" u="sng" dirty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2000" dirty="0"/>
              <a:t>起業に役立つ情報・スキルを学ぶ</a:t>
            </a:r>
            <a:endParaRPr kumimoji="1" lang="en-US" altLang="ja-JP" sz="2000" dirty="0"/>
          </a:p>
        </p:txBody>
      </p:sp>
      <p:sp>
        <p:nvSpPr>
          <p:cNvPr id="6" name="八角形 5">
            <a:extLst>
              <a:ext uri="{FF2B5EF4-FFF2-40B4-BE49-F238E27FC236}">
                <a16:creationId xmlns:a16="http://schemas.microsoft.com/office/drawing/2014/main" id="{680A9F96-8F9A-5FAC-0A93-85C1D43CC20D}"/>
              </a:ext>
            </a:extLst>
          </p:cNvPr>
          <p:cNvSpPr/>
          <p:nvPr/>
        </p:nvSpPr>
        <p:spPr>
          <a:xfrm>
            <a:off x="3434443" y="4804954"/>
            <a:ext cx="5410200" cy="1257300"/>
          </a:xfrm>
          <a:prstGeom prst="octagon">
            <a:avLst/>
          </a:prstGeom>
          <a:solidFill>
            <a:srgbClr val="CCE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u="sng" dirty="0">
                <a:solidFill>
                  <a:srgbClr val="0070C0"/>
                </a:solidFill>
              </a:rPr>
              <a:t>サポート</a:t>
            </a:r>
            <a:endParaRPr kumimoji="1" lang="en-US" altLang="ja-JP" sz="2800" u="sng" dirty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2000" dirty="0"/>
              <a:t>実現に向けて個別にサポート</a:t>
            </a:r>
            <a:endParaRPr kumimoji="1" lang="en-US" altLang="ja-JP" sz="2000" dirty="0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4655B3A-D3E7-068E-6C92-988C6F4B09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FC172D0-3272-3B17-611C-504FA6862E65}"/>
              </a:ext>
            </a:extLst>
          </p:cNvPr>
          <p:cNvSpPr txBox="1"/>
          <p:nvPr/>
        </p:nvSpPr>
        <p:spPr>
          <a:xfrm>
            <a:off x="191590" y="183337"/>
            <a:ext cx="17283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b="1" u="sng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具体例</a:t>
            </a:r>
          </a:p>
        </p:txBody>
      </p:sp>
    </p:spTree>
    <p:extLst>
      <p:ext uri="{BB962C8B-B14F-4D97-AF65-F5344CB8AC3E}">
        <p14:creationId xmlns:p14="http://schemas.microsoft.com/office/powerpoint/2010/main" val="189139970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160</TotalTime>
  <Words>101</Words>
  <PresentationFormat>画面に合わせる (4:3)</PresentationFormat>
  <Paragraphs>26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日本情報処理検定協会</dc:creator>
  <cp:lastPrinted>2024-10-11T05:49:46Z</cp:lastPrinted>
  <dcterms:created xsi:type="dcterms:W3CDTF">2024-09-25T06:23:45Z</dcterms:created>
  <dcterms:modified xsi:type="dcterms:W3CDTF">2024-12-01T01:58:38Z</dcterms:modified>
</cp:coreProperties>
</file>