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CFFCC"/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93" d="100"/>
          <a:sy n="93" d="100"/>
        </p:scale>
        <p:origin x="88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２０代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おでん</c:v>
                </c:pt>
                <c:pt idx="1">
                  <c:v>すき焼き</c:v>
                </c:pt>
                <c:pt idx="2">
                  <c:v>キムチ鍋</c:v>
                </c:pt>
                <c:pt idx="3">
                  <c:v>寄せ鍋</c:v>
                </c:pt>
                <c:pt idx="4">
                  <c:v>しゃぶしゃぶ</c:v>
                </c:pt>
                <c:pt idx="5">
                  <c:v>その他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42</c:v>
                </c:pt>
                <c:pt idx="1">
                  <c:v>37</c:v>
                </c:pt>
                <c:pt idx="2">
                  <c:v>50</c:v>
                </c:pt>
                <c:pt idx="3">
                  <c:v>38</c:v>
                </c:pt>
                <c:pt idx="4">
                  <c:v>42</c:v>
                </c:pt>
                <c:pt idx="5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74-4474-9164-16FD652C897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３０～４０代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おでん</c:v>
                </c:pt>
                <c:pt idx="1">
                  <c:v>すき焼き</c:v>
                </c:pt>
                <c:pt idx="2">
                  <c:v>キムチ鍋</c:v>
                </c:pt>
                <c:pt idx="3">
                  <c:v>寄せ鍋</c:v>
                </c:pt>
                <c:pt idx="4">
                  <c:v>しゃぶしゃぶ</c:v>
                </c:pt>
                <c:pt idx="5">
                  <c:v>その他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59</c:v>
                </c:pt>
                <c:pt idx="1">
                  <c:v>49</c:v>
                </c:pt>
                <c:pt idx="2">
                  <c:v>44</c:v>
                </c:pt>
                <c:pt idx="3">
                  <c:v>44</c:v>
                </c:pt>
                <c:pt idx="4">
                  <c:v>42</c:v>
                </c:pt>
                <c:pt idx="5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74-4474-9164-16FD652C8972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５０代以上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おでん</c:v>
                </c:pt>
                <c:pt idx="1">
                  <c:v>すき焼き</c:v>
                </c:pt>
                <c:pt idx="2">
                  <c:v>キムチ鍋</c:v>
                </c:pt>
                <c:pt idx="3">
                  <c:v>寄せ鍋</c:v>
                </c:pt>
                <c:pt idx="4">
                  <c:v>しゃぶしゃぶ</c:v>
                </c:pt>
                <c:pt idx="5">
                  <c:v>その他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69</c:v>
                </c:pt>
                <c:pt idx="1">
                  <c:v>57</c:v>
                </c:pt>
                <c:pt idx="2">
                  <c:v>35</c:v>
                </c:pt>
                <c:pt idx="3">
                  <c:v>45</c:v>
                </c:pt>
                <c:pt idx="4">
                  <c:v>42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774-4474-9164-16FD652C89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1297071"/>
        <c:axId val="891299471"/>
      </c:barChart>
      <c:catAx>
        <c:axId val="8912970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1299471"/>
        <c:crosses val="autoZero"/>
        <c:auto val="1"/>
        <c:lblAlgn val="ctr"/>
        <c:lblOffset val="100"/>
        <c:noMultiLvlLbl val="0"/>
      </c:catAx>
      <c:valAx>
        <c:axId val="89129947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12970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82471-C133-4C50-AEAB-BDA87BAC7734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5F26A-E10A-4E1F-8B8A-CA4C5E0F2B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959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764D-9877-48EC-BCEA-4E3E8C564957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919-DEC5-42E7-975B-636F3AB8C01E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3869-0829-4F1F-8784-50F6E5D9E757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B3DBA-C732-403A-A0B0-3456F46E2D94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4CAC-0A7F-4233-9401-65EEA0C25239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5173-873D-44D8-966B-B3CA50431F98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34DB-CE92-41E9-8540-C0536612D558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0681-2948-4503-AC03-2D62117B4514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5551-3A3B-4127-94CB-E2DFF076D9EB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60B11-609E-48D2-9D06-177BF1B9134D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2BB4-A6BE-4052-888E-F247C9E79C1B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79797-0399-4D69-93D9-6AFB0F966854}" type="datetime1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1">
                <a:solidFill>
                  <a:srgbClr val="7030A0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E94296D-32C1-2A75-80FD-15F86007BB97}"/>
              </a:ext>
            </a:extLst>
          </p:cNvPr>
          <p:cNvSpPr/>
          <p:nvPr userDrawn="1"/>
        </p:nvSpPr>
        <p:spPr>
          <a:xfrm>
            <a:off x="3791979" y="6311899"/>
            <a:ext cx="15600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愛西ストア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2904EC8-AED8-BE3D-A62B-8DAB147F837E}"/>
              </a:ext>
            </a:extLst>
          </p:cNvPr>
          <p:cNvSpPr/>
          <p:nvPr/>
        </p:nvSpPr>
        <p:spPr>
          <a:xfrm>
            <a:off x="1169125" y="1484059"/>
            <a:ext cx="6805750" cy="2104593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/>
              <a:t>日本の冬の定番</a:t>
            </a:r>
            <a:endParaRPr kumimoji="1" lang="en-US" altLang="ja-JP" sz="2800" u="sng" dirty="0"/>
          </a:p>
          <a:p>
            <a:pPr algn="ctr"/>
            <a:r>
              <a:rPr kumimoji="1" lang="ja-JP" altLang="en-US" sz="5400" dirty="0">
                <a:solidFill>
                  <a:srgbClr val="FF0000"/>
                </a:solidFill>
              </a:rPr>
              <a:t>鍋</a:t>
            </a:r>
            <a:r>
              <a:rPr kumimoji="1" lang="ja-JP" altLang="en-US" sz="5400" dirty="0"/>
              <a:t>はお好きですか？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F843120-6FB8-C2CE-F977-28FFC6604D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761" y="4397722"/>
            <a:ext cx="2524477" cy="167663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C979CD7-9976-AF32-EBB3-92A2CEDDDF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000" y="4514762"/>
            <a:ext cx="1800476" cy="61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F0A5F62B-591B-E295-BEB0-393763DAD9AA}"/>
              </a:ext>
            </a:extLst>
          </p:cNvPr>
          <p:cNvSpPr/>
          <p:nvPr/>
        </p:nvSpPr>
        <p:spPr>
          <a:xfrm>
            <a:off x="269967" y="252549"/>
            <a:ext cx="5651862" cy="1027611"/>
          </a:xfrm>
          <a:prstGeom prst="homePlate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/>
              <a:t>代表的な鍋料理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E5C4CF-A726-35FF-1C60-3559D25E5918}"/>
              </a:ext>
            </a:extLst>
          </p:cNvPr>
          <p:cNvSpPr txBox="1"/>
          <p:nvPr/>
        </p:nvSpPr>
        <p:spPr>
          <a:xfrm>
            <a:off x="269967" y="1698171"/>
            <a:ext cx="37930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おでん</a:t>
            </a:r>
            <a:endParaRPr kumimoji="1" lang="en-US" altLang="ja-JP" sz="32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すき焼き</a:t>
            </a:r>
            <a:endParaRPr kumimoji="1" lang="en-US" altLang="ja-JP" sz="32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しゃぶしゃぶ　など</a:t>
            </a:r>
            <a:endParaRPr kumimoji="1" lang="en-US" altLang="ja-JP" sz="32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84395AF-E161-C132-14C3-38404EF374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650" y="1699801"/>
            <a:ext cx="2419350" cy="1571625"/>
          </a:xfrm>
          <a:prstGeom prst="rect">
            <a:avLst/>
          </a:prstGeom>
        </p:spPr>
      </p:pic>
      <p:sp>
        <p:nvSpPr>
          <p:cNvPr id="9" name="小波 8">
            <a:extLst>
              <a:ext uri="{FF2B5EF4-FFF2-40B4-BE49-F238E27FC236}">
                <a16:creationId xmlns:a16="http://schemas.microsoft.com/office/drawing/2014/main" id="{2FC7C091-B2DB-C3D0-1954-83ADCEC5FA59}"/>
              </a:ext>
            </a:extLst>
          </p:cNvPr>
          <p:cNvSpPr/>
          <p:nvPr/>
        </p:nvSpPr>
        <p:spPr>
          <a:xfrm>
            <a:off x="269968" y="3730256"/>
            <a:ext cx="5869576" cy="1027611"/>
          </a:xfrm>
          <a:prstGeom prst="doubleWave">
            <a:avLst/>
          </a:prstGeom>
          <a:solidFill>
            <a:srgbClr val="CC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栄養素をバランスよく取ることができる</a:t>
            </a:r>
          </a:p>
        </p:txBody>
      </p:sp>
      <p:sp>
        <p:nvSpPr>
          <p:cNvPr id="11" name="小波 10">
            <a:extLst>
              <a:ext uri="{FF2B5EF4-FFF2-40B4-BE49-F238E27FC236}">
                <a16:creationId xmlns:a16="http://schemas.microsoft.com/office/drawing/2014/main" id="{5FE0C01C-BC69-83DD-EDDF-EEAAFDAE7420}"/>
              </a:ext>
            </a:extLst>
          </p:cNvPr>
          <p:cNvSpPr/>
          <p:nvPr/>
        </p:nvSpPr>
        <p:spPr>
          <a:xfrm>
            <a:off x="2770572" y="5080084"/>
            <a:ext cx="5869576" cy="1027611"/>
          </a:xfrm>
          <a:prstGeom prst="doubleWave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野菜をたくさん食べることができる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D065391-B278-2FE5-C926-E99451F74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6A70E2DC-B4CC-EBDC-E115-67865A0140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244617"/>
              </p:ext>
            </p:extLst>
          </p:nvPr>
        </p:nvGraphicFramePr>
        <p:xfrm>
          <a:off x="805662" y="4593626"/>
          <a:ext cx="7532676" cy="1589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3880">
                  <a:extLst>
                    <a:ext uri="{9D8B030D-6E8A-4147-A177-3AD203B41FA5}">
                      <a16:colId xmlns:a16="http://schemas.microsoft.com/office/drawing/2014/main" val="2866043050"/>
                    </a:ext>
                  </a:extLst>
                </a:gridCol>
                <a:gridCol w="5698796">
                  <a:extLst>
                    <a:ext uri="{9D8B030D-6E8A-4147-A177-3AD203B41FA5}">
                      <a16:colId xmlns:a16="http://schemas.microsoft.com/office/drawing/2014/main" val="3474665627"/>
                    </a:ext>
                  </a:extLst>
                </a:gridCol>
              </a:tblGrid>
              <a:tr h="39729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傾向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38997542"/>
                  </a:ext>
                </a:extLst>
              </a:tr>
              <a:tr h="39729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２０代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辛くて体が温まるという理由でキムチ鍋が１位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3811058"/>
                  </a:ext>
                </a:extLst>
              </a:tr>
              <a:tr h="39729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３０～４０代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いろいろな具材を楽しめるおでんが人気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7175078"/>
                  </a:ext>
                </a:extLst>
              </a:tr>
              <a:tr h="39729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５０代以上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0643963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875DE4C-E086-1231-C367-E6535BA38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A3A94182-CB10-8801-40F9-E43388C82651}"/>
              </a:ext>
            </a:extLst>
          </p:cNvPr>
          <p:cNvSpPr/>
          <p:nvPr/>
        </p:nvSpPr>
        <p:spPr>
          <a:xfrm>
            <a:off x="269967" y="252549"/>
            <a:ext cx="5651862" cy="1027611"/>
          </a:xfrm>
          <a:prstGeom prst="homePlate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/>
              <a:t>人気ランキング</a:t>
            </a:r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6E2533F8-3EFE-0724-4F3B-14DC82051A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8154620"/>
              </p:ext>
            </p:extLst>
          </p:nvPr>
        </p:nvGraphicFramePr>
        <p:xfrm>
          <a:off x="1000800" y="1649659"/>
          <a:ext cx="7142400" cy="257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8" grpId="1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八角形 2">
            <a:extLst>
              <a:ext uri="{FF2B5EF4-FFF2-40B4-BE49-F238E27FC236}">
                <a16:creationId xmlns:a16="http://schemas.microsoft.com/office/drawing/2014/main" id="{F573A86E-52A4-4FF6-7AC2-6B1BE94DF71C}"/>
              </a:ext>
            </a:extLst>
          </p:cNvPr>
          <p:cNvSpPr/>
          <p:nvPr/>
        </p:nvSpPr>
        <p:spPr>
          <a:xfrm>
            <a:off x="1862489" y="3282215"/>
            <a:ext cx="5419023" cy="1164657"/>
          </a:xfrm>
          <a:prstGeom prst="oct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キノコ類</a:t>
            </a:r>
            <a:endParaRPr kumimoji="1" lang="en-US" altLang="ja-JP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1600" dirty="0"/>
              <a:t>食物繊維が豊富で低カロリー</a:t>
            </a:r>
          </a:p>
        </p:txBody>
      </p:sp>
      <p:sp>
        <p:nvSpPr>
          <p:cNvPr id="4" name="ブローチ 3">
            <a:extLst>
              <a:ext uri="{FF2B5EF4-FFF2-40B4-BE49-F238E27FC236}">
                <a16:creationId xmlns:a16="http://schemas.microsoft.com/office/drawing/2014/main" id="{439ABD65-594B-4886-D3CD-7522E8D70056}"/>
              </a:ext>
            </a:extLst>
          </p:cNvPr>
          <p:cNvSpPr/>
          <p:nvPr/>
        </p:nvSpPr>
        <p:spPr>
          <a:xfrm>
            <a:off x="2791327" y="4899259"/>
            <a:ext cx="5419023" cy="1164657"/>
          </a:xfrm>
          <a:prstGeom prst="plaqu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豆腐</a:t>
            </a:r>
            <a:endParaRPr kumimoji="1" lang="en-US" altLang="ja-JP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1600" dirty="0"/>
              <a:t>高たんぱく・低カロリーで必須アミノ酸が豊富</a:t>
            </a:r>
          </a:p>
        </p:txBody>
      </p:sp>
      <p:sp>
        <p:nvSpPr>
          <p:cNvPr id="5" name="六角形 4">
            <a:extLst>
              <a:ext uri="{FF2B5EF4-FFF2-40B4-BE49-F238E27FC236}">
                <a16:creationId xmlns:a16="http://schemas.microsoft.com/office/drawing/2014/main" id="{BBBEE3EF-CA9C-2499-3EBB-11DC91E79092}"/>
              </a:ext>
            </a:extLst>
          </p:cNvPr>
          <p:cNvSpPr/>
          <p:nvPr/>
        </p:nvSpPr>
        <p:spPr>
          <a:xfrm>
            <a:off x="798899" y="1665171"/>
            <a:ext cx="5419023" cy="1164657"/>
          </a:xfrm>
          <a:prstGeom prst="hexagon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ショウガ・ニンニク</a:t>
            </a:r>
            <a:endParaRPr kumimoji="1" lang="en-US" altLang="ja-JP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1600" dirty="0"/>
              <a:t>体を温める具材を入れて代謝アップ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2A98CA-6603-11E2-0469-44CEDEF11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矢印: 五方向 7">
            <a:extLst>
              <a:ext uri="{FF2B5EF4-FFF2-40B4-BE49-F238E27FC236}">
                <a16:creationId xmlns:a16="http://schemas.microsoft.com/office/drawing/2014/main" id="{CBAADEF9-0711-A07F-C015-6C303ED91968}"/>
              </a:ext>
            </a:extLst>
          </p:cNvPr>
          <p:cNvSpPr/>
          <p:nvPr/>
        </p:nvSpPr>
        <p:spPr>
          <a:xfrm>
            <a:off x="269967" y="252549"/>
            <a:ext cx="5651862" cy="1027611"/>
          </a:xfrm>
          <a:prstGeom prst="homePlate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/>
              <a:t>お勧めの具材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105</TotalTime>
  <Words>101</Words>
  <PresentationFormat>画面に合わせる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2024-10-08T23:37:29Z</dcterms:created>
  <dcterms:modified xsi:type="dcterms:W3CDTF">2024-12-13T05:17:26Z</dcterms:modified>
</cp:coreProperties>
</file>