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  <a:srgbClr val="CC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8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全身骨密度の比較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男性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40代</c:v>
                </c:pt>
                <c:pt idx="1">
                  <c:v>50代</c:v>
                </c:pt>
                <c:pt idx="2">
                  <c:v>60代</c:v>
                </c:pt>
                <c:pt idx="3">
                  <c:v>70代</c:v>
                </c:pt>
                <c:pt idx="4">
                  <c:v>80代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1.127</c:v>
                </c:pt>
                <c:pt idx="1">
                  <c:v>1.1100000000000001</c:v>
                </c:pt>
                <c:pt idx="2">
                  <c:v>1.103</c:v>
                </c:pt>
                <c:pt idx="3">
                  <c:v>1.0920000000000001</c:v>
                </c:pt>
                <c:pt idx="4">
                  <c:v>1.048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65-4CBC-873E-6355E180AC31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女性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40代</c:v>
                </c:pt>
                <c:pt idx="1">
                  <c:v>50代</c:v>
                </c:pt>
                <c:pt idx="2">
                  <c:v>60代</c:v>
                </c:pt>
                <c:pt idx="3">
                  <c:v>70代</c:v>
                </c:pt>
                <c:pt idx="4">
                  <c:v>80代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1.0980000000000001</c:v>
                </c:pt>
                <c:pt idx="1">
                  <c:v>1.0109999999999999</c:v>
                </c:pt>
                <c:pt idx="2">
                  <c:v>0.93300000000000005</c:v>
                </c:pt>
                <c:pt idx="3">
                  <c:v>0.89300000000000002</c:v>
                </c:pt>
                <c:pt idx="4">
                  <c:v>0.85399999999999998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A65-4CBC-873E-6355E180AC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6880911"/>
        <c:axId val="2076881391"/>
      </c:barChart>
      <c:catAx>
        <c:axId val="20768809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76881391"/>
        <c:crosses val="autoZero"/>
        <c:auto val="1"/>
        <c:lblAlgn val="ctr"/>
        <c:lblOffset val="100"/>
        <c:noMultiLvlLbl val="0"/>
      </c:catAx>
      <c:valAx>
        <c:axId val="2076881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768809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www.goukaku.ne.jp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4" name="図 13">
            <a:hlinkClick r:id="rId14"/>
            <a:extLst>
              <a:ext uri="{FF2B5EF4-FFF2-40B4-BE49-F238E27FC236}">
                <a16:creationId xmlns:a16="http://schemas.microsoft.com/office/drawing/2014/main" id="{7D2A4BD4-5263-3C0C-7682-1615CE71EF6C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97" t="25664" r="33098" b="53000"/>
          <a:stretch/>
        </p:blipFill>
        <p:spPr>
          <a:xfrm>
            <a:off x="7565366" y="136524"/>
            <a:ext cx="1405598" cy="464901"/>
          </a:xfrm>
          <a:prstGeom prst="rect">
            <a:avLst/>
          </a:prstGeom>
        </p:spPr>
      </p:pic>
      <p:pic>
        <p:nvPicPr>
          <p:cNvPr id="8" name="図 7">
            <a:hlinkClick r:id="rId14"/>
            <a:extLst>
              <a:ext uri="{FF2B5EF4-FFF2-40B4-BE49-F238E27FC236}">
                <a16:creationId xmlns:a16="http://schemas.microsoft.com/office/drawing/2014/main" id="{9A4D4A92-EDEB-F0AD-8E78-399A51560B5E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366" y="134635"/>
            <a:ext cx="1409897" cy="46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7741CDF-7637-13AB-9752-55B96673A771}"/>
              </a:ext>
            </a:extLst>
          </p:cNvPr>
          <p:cNvSpPr/>
          <p:nvPr/>
        </p:nvSpPr>
        <p:spPr>
          <a:xfrm>
            <a:off x="1034143" y="1358537"/>
            <a:ext cx="7075715" cy="2699657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骨密度を高めよう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リボン: 上に曲がる 2">
            <a:extLst>
              <a:ext uri="{FF2B5EF4-FFF2-40B4-BE49-F238E27FC236}">
                <a16:creationId xmlns:a16="http://schemas.microsoft.com/office/drawing/2014/main" id="{0390E562-3517-FB54-3791-43AC2E970EF7}"/>
              </a:ext>
            </a:extLst>
          </p:cNvPr>
          <p:cNvSpPr/>
          <p:nvPr/>
        </p:nvSpPr>
        <p:spPr>
          <a:xfrm>
            <a:off x="313509" y="1010796"/>
            <a:ext cx="4423954" cy="878965"/>
          </a:xfrm>
          <a:prstGeom prst="ribbon2">
            <a:avLst>
              <a:gd name="adj1" fmla="val 16667"/>
              <a:gd name="adj2" fmla="val 72047"/>
            </a:avLst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健康ミニ講座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D7616D0-1BEC-FC28-3207-C0FADA0754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971" y="4651619"/>
            <a:ext cx="3458058" cy="169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8D36244-75BB-C2E7-35DF-707DFAF31A3B}"/>
              </a:ext>
            </a:extLst>
          </p:cNvPr>
          <p:cNvSpPr txBox="1"/>
          <p:nvPr/>
        </p:nvSpPr>
        <p:spPr>
          <a:xfrm>
            <a:off x="191589" y="195378"/>
            <a:ext cx="34483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i="1" dirty="0"/>
              <a:t>骨密度とは？</a:t>
            </a:r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9E3A406E-978E-7855-7499-05411449BB4E}"/>
              </a:ext>
            </a:extLst>
          </p:cNvPr>
          <p:cNvSpPr/>
          <p:nvPr/>
        </p:nvSpPr>
        <p:spPr>
          <a:xfrm>
            <a:off x="1214563" y="1583666"/>
            <a:ext cx="6714874" cy="1446917"/>
          </a:xfrm>
          <a:prstGeom prst="foldedCorner">
            <a:avLst/>
          </a:prstGeom>
          <a:blipFill>
            <a:blip r:embed="rId2"/>
            <a:stretch>
              <a:fillRect/>
            </a:stretch>
          </a:blip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7030A0"/>
                </a:solidFill>
                <a:latin typeface="+mn-ea"/>
              </a:rPr>
              <a:t>骨の強さを判定するための代表的な指標</a:t>
            </a:r>
            <a:endParaRPr kumimoji="1" lang="en-US" altLang="ja-JP" sz="2400" b="1" dirty="0">
              <a:solidFill>
                <a:srgbClr val="7030A0"/>
              </a:solidFill>
              <a:latin typeface="+mn-ea"/>
            </a:endParaRPr>
          </a:p>
          <a:p>
            <a:pPr algn="ctr"/>
            <a:r>
              <a:rPr kumimoji="1" lang="ja-JP" altLang="en-US" sz="2400" b="1" dirty="0">
                <a:solidFill>
                  <a:srgbClr val="7030A0"/>
                </a:solidFill>
                <a:latin typeface="+mn-ea"/>
              </a:rPr>
              <a:t>骨密度が低下すると骨折</a:t>
            </a:r>
            <a:r>
              <a:rPr kumimoji="1" lang="ja-JP" altLang="en-US" sz="2400" b="1">
                <a:solidFill>
                  <a:srgbClr val="7030A0"/>
                </a:solidFill>
                <a:latin typeface="+mn-ea"/>
              </a:rPr>
              <a:t>のリスクが高まる</a:t>
            </a:r>
            <a:endParaRPr kumimoji="1" lang="ja-JP" altLang="en-US" sz="2400" b="1" dirty="0">
              <a:solidFill>
                <a:srgbClr val="7030A0"/>
              </a:solidFill>
              <a:latin typeface="+mn-ea"/>
            </a:endParaRP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05B9E344-4E47-E686-7B05-5DC0DA7B4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4776696"/>
              </p:ext>
            </p:extLst>
          </p:nvPr>
        </p:nvGraphicFramePr>
        <p:xfrm>
          <a:off x="296091" y="3528255"/>
          <a:ext cx="4680355" cy="2931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吹き出し: 下矢印 7">
            <a:extLst>
              <a:ext uri="{FF2B5EF4-FFF2-40B4-BE49-F238E27FC236}">
                <a16:creationId xmlns:a16="http://schemas.microsoft.com/office/drawing/2014/main" id="{77EA3DDE-0112-EC2F-AA19-851F902139BF}"/>
              </a:ext>
            </a:extLst>
          </p:cNvPr>
          <p:cNvSpPr/>
          <p:nvPr/>
        </p:nvSpPr>
        <p:spPr>
          <a:xfrm>
            <a:off x="5424309" y="3668765"/>
            <a:ext cx="3423600" cy="1227909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特に女性は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５０代から急激に減少</a:t>
            </a:r>
          </a:p>
        </p:txBody>
      </p:sp>
      <p:sp>
        <p:nvSpPr>
          <p:cNvPr id="9" name="星: 24 pt 8">
            <a:extLst>
              <a:ext uri="{FF2B5EF4-FFF2-40B4-BE49-F238E27FC236}">
                <a16:creationId xmlns:a16="http://schemas.microsoft.com/office/drawing/2014/main" id="{EEF25516-E3EE-23F3-EE5C-C1ACDD0512D0}"/>
              </a:ext>
            </a:extLst>
          </p:cNvPr>
          <p:cNvSpPr/>
          <p:nvPr/>
        </p:nvSpPr>
        <p:spPr>
          <a:xfrm>
            <a:off x="5424309" y="5090997"/>
            <a:ext cx="3422469" cy="1227909"/>
          </a:xfrm>
          <a:prstGeom prst="star24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骨粗しょう症の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リスク増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Graphic spid="5" grpId="0">
        <p:bldAsOne/>
      </p:bldGraphic>
      <p:bldP spid="8" grpId="0" animBg="1"/>
      <p:bldP spid="8" grpId="1" animBg="1"/>
      <p:bldP spid="9" grpId="0" animBg="1"/>
      <p:bldP spid="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1D36360C-8059-D3C3-74E9-4F9A5D0EEF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742313"/>
              </p:ext>
            </p:extLst>
          </p:nvPr>
        </p:nvGraphicFramePr>
        <p:xfrm>
          <a:off x="1242646" y="1791847"/>
          <a:ext cx="6658708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067536399"/>
                    </a:ext>
                  </a:extLst>
                </a:gridCol>
                <a:gridCol w="1692593">
                  <a:extLst>
                    <a:ext uri="{9D8B030D-6E8A-4147-A177-3AD203B41FA5}">
                      <a16:colId xmlns:a16="http://schemas.microsoft.com/office/drawing/2014/main" val="3499809280"/>
                    </a:ext>
                  </a:extLst>
                </a:gridCol>
                <a:gridCol w="2934115">
                  <a:extLst>
                    <a:ext uri="{9D8B030D-6E8A-4147-A177-3AD203B41FA5}">
                      <a16:colId xmlns:a16="http://schemas.microsoft.com/office/drawing/2014/main" val="2137840541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</a:rPr>
                        <a:t>骨を強くする</a:t>
                      </a:r>
                      <a:endParaRPr kumimoji="1" lang="en-US" altLang="ja-JP" sz="2400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</a:rPr>
                        <a:t>三大栄養素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カルシウム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乳製品・大豆製品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89682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ビタミンＤ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/>
                        <a:t>魚・キノコ類</a:t>
                      </a:r>
                      <a:endParaRPr kumimoji="1" lang="ja-JP" altLang="en-US" sz="24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732517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ビタミンＫ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納豆・緑黄色野菜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9880671"/>
                  </a:ext>
                </a:extLst>
              </a:tr>
            </a:tbl>
          </a:graphicData>
        </a:graphic>
      </p:graphicFrame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8D8C83A9-6410-511C-24CD-541FFD279C3D}"/>
              </a:ext>
            </a:extLst>
          </p:cNvPr>
          <p:cNvSpPr/>
          <p:nvPr/>
        </p:nvSpPr>
        <p:spPr>
          <a:xfrm>
            <a:off x="296092" y="4741573"/>
            <a:ext cx="3744685" cy="1424327"/>
          </a:xfrm>
          <a:prstGeom prst="horizontalScroll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過剰摂取は避けましょう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02A9E09-7ECF-9B26-5D70-2C70ADE91F06}"/>
              </a:ext>
            </a:extLst>
          </p:cNvPr>
          <p:cNvSpPr/>
          <p:nvPr/>
        </p:nvSpPr>
        <p:spPr>
          <a:xfrm>
            <a:off x="937037" y="3593012"/>
            <a:ext cx="726993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バランスよく摂取することが大切です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6B61D04-71C6-6D4E-8010-9D97B50E50E2}"/>
              </a:ext>
            </a:extLst>
          </p:cNvPr>
          <p:cNvSpPr txBox="1"/>
          <p:nvPr/>
        </p:nvSpPr>
        <p:spPr>
          <a:xfrm>
            <a:off x="4467498" y="4853571"/>
            <a:ext cx="29931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リン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ナトリウム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カフェイン　など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EEE167C-CA41-C219-C02B-2F1282B48821}"/>
              </a:ext>
            </a:extLst>
          </p:cNvPr>
          <p:cNvSpPr txBox="1"/>
          <p:nvPr/>
        </p:nvSpPr>
        <p:spPr>
          <a:xfrm>
            <a:off x="191589" y="195378"/>
            <a:ext cx="37497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i="1" dirty="0"/>
              <a:t>食事で強くする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1CF6473-C40A-7143-07C4-D25F9E0A45AA}"/>
              </a:ext>
            </a:extLst>
          </p:cNvPr>
          <p:cNvSpPr/>
          <p:nvPr/>
        </p:nvSpPr>
        <p:spPr>
          <a:xfrm>
            <a:off x="293055" y="2032650"/>
            <a:ext cx="2711803" cy="1323473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ウオーキング</a:t>
            </a:r>
          </a:p>
        </p:txBody>
      </p:sp>
      <p:sp>
        <p:nvSpPr>
          <p:cNvPr id="10" name="小波 9">
            <a:extLst>
              <a:ext uri="{FF2B5EF4-FFF2-40B4-BE49-F238E27FC236}">
                <a16:creationId xmlns:a16="http://schemas.microsoft.com/office/drawing/2014/main" id="{918A895E-AE37-D9D0-375D-5255B654411B}"/>
              </a:ext>
            </a:extLst>
          </p:cNvPr>
          <p:cNvSpPr/>
          <p:nvPr/>
        </p:nvSpPr>
        <p:spPr>
          <a:xfrm>
            <a:off x="1144634" y="4423954"/>
            <a:ext cx="6854732" cy="1664543"/>
          </a:xfrm>
          <a:prstGeom prst="doubleWave">
            <a:avLst/>
          </a:prstGeom>
          <a:solidFill>
            <a:srgbClr val="FFFF99"/>
          </a:solidFill>
          <a:ln w="76200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FF0000"/>
                </a:solidFill>
              </a:rPr>
              <a:t>骨密度セミナー</a:t>
            </a:r>
            <a:r>
              <a:rPr kumimoji="1" lang="ja-JP" altLang="en-US" sz="2400" dirty="0"/>
              <a:t>で詳しくご説明します！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ぜひご参加ください！</a:t>
            </a:r>
            <a:endParaRPr kumimoji="1" lang="en-US" altLang="ja-JP" sz="2400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0833E4C9-8946-A76A-3728-12C913734F3E}"/>
              </a:ext>
            </a:extLst>
          </p:cNvPr>
          <p:cNvSpPr/>
          <p:nvPr/>
        </p:nvSpPr>
        <p:spPr>
          <a:xfrm>
            <a:off x="3216098" y="2032650"/>
            <a:ext cx="2711803" cy="1323473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筋トレ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0D091707-C8B7-B301-0A69-9C431157EC45}"/>
              </a:ext>
            </a:extLst>
          </p:cNvPr>
          <p:cNvSpPr/>
          <p:nvPr/>
        </p:nvSpPr>
        <p:spPr>
          <a:xfrm>
            <a:off x="6136105" y="2032650"/>
            <a:ext cx="2711803" cy="1323473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片足立ち運動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704366-4C68-9032-B6CC-35BFA2A14942}"/>
              </a:ext>
            </a:extLst>
          </p:cNvPr>
          <p:cNvSpPr txBox="1"/>
          <p:nvPr/>
        </p:nvSpPr>
        <p:spPr>
          <a:xfrm>
            <a:off x="191589" y="195378"/>
            <a:ext cx="37625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i="1" dirty="0"/>
              <a:t>運動で強くする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166</TotalTime>
  <Words>123</Words>
  <PresentationFormat>画面に合わせる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2024-10-09T07:55:54Z</dcterms:created>
  <dcterms:modified xsi:type="dcterms:W3CDTF">2024-11-19T08:38:22Z</dcterms:modified>
</cp:coreProperties>
</file>