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CCEC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参加者数の推移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男性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2020年</c:v>
                </c:pt>
                <c:pt idx="1">
                  <c:v>2021年</c:v>
                </c:pt>
                <c:pt idx="2">
                  <c:v>2022年</c:v>
                </c:pt>
                <c:pt idx="3">
                  <c:v>2023年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6</c:v>
                </c:pt>
                <c:pt idx="1">
                  <c:v>32</c:v>
                </c:pt>
                <c:pt idx="2">
                  <c:v>69</c:v>
                </c:pt>
                <c:pt idx="3">
                  <c:v>125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70D-48CC-852A-8632E667A727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女性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2020年</c:v>
                </c:pt>
                <c:pt idx="1">
                  <c:v>2021年</c:v>
                </c:pt>
                <c:pt idx="2">
                  <c:v>2022年</c:v>
                </c:pt>
                <c:pt idx="3">
                  <c:v>2023年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241</c:v>
                </c:pt>
                <c:pt idx="1">
                  <c:v>273</c:v>
                </c:pt>
                <c:pt idx="2">
                  <c:v>257</c:v>
                </c:pt>
                <c:pt idx="3">
                  <c:v>264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70D-48CC-852A-8632E667A7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9213488"/>
        <c:axId val="999218768"/>
      </c:lineChart>
      <c:catAx>
        <c:axId val="999213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99218768"/>
        <c:crosses val="autoZero"/>
        <c:auto val="1"/>
        <c:lblAlgn val="ctr"/>
        <c:lblOffset val="100"/>
        <c:noMultiLvlLbl val="0"/>
      </c:catAx>
      <c:valAx>
        <c:axId val="999218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99213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EBCA0-4080-45CD-A840-476106050535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131A2E-D822-41E1-867D-8571AAF80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9700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六角形 6">
            <a:extLst>
              <a:ext uri="{FF2B5EF4-FFF2-40B4-BE49-F238E27FC236}">
                <a16:creationId xmlns:a16="http://schemas.microsoft.com/office/drawing/2014/main" id="{8E8F684C-73A4-4BCE-2322-042666B1D554}"/>
              </a:ext>
            </a:extLst>
          </p:cNvPr>
          <p:cNvSpPr/>
          <p:nvPr userDrawn="1"/>
        </p:nvSpPr>
        <p:spPr>
          <a:xfrm>
            <a:off x="3358101" y="6176963"/>
            <a:ext cx="2427797" cy="544514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800" dirty="0">
                <a:solidFill>
                  <a:schemeClr val="bg1"/>
                </a:solidFill>
              </a:rPr>
              <a:t>株式会社ＬＵＸＥ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クロール: 横 2">
            <a:extLst>
              <a:ext uri="{FF2B5EF4-FFF2-40B4-BE49-F238E27FC236}">
                <a16:creationId xmlns:a16="http://schemas.microsoft.com/office/drawing/2014/main" id="{BCC2A406-5443-27FD-19D5-2C10E7A26E6E}"/>
              </a:ext>
            </a:extLst>
          </p:cNvPr>
          <p:cNvSpPr/>
          <p:nvPr/>
        </p:nvSpPr>
        <p:spPr>
          <a:xfrm>
            <a:off x="1254035" y="729610"/>
            <a:ext cx="6635931" cy="2699390"/>
          </a:xfrm>
          <a:prstGeom prst="horizontalScroll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メンズ向け</a:t>
            </a:r>
            <a:endParaRPr kumimoji="1" lang="en-US" altLang="ja-JP" sz="3200" b="1" u="sng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lang="en-US" altLang="ja-JP" dirty="0"/>
          </a:p>
          <a:p>
            <a:pPr algn="ctr"/>
            <a:r>
              <a:rPr kumimoji="1" lang="ja-JP" altLang="en-US" sz="4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スキンケア講座の提案</a:t>
            </a:r>
            <a:endParaRPr kumimoji="1" lang="en-US" altLang="ja-JP" sz="4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8C005F3-897A-4D1A-4F06-4ACDA09536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972" y="3711997"/>
            <a:ext cx="2734057" cy="222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リボン: 上に曲がる 1">
            <a:extLst>
              <a:ext uri="{FF2B5EF4-FFF2-40B4-BE49-F238E27FC236}">
                <a16:creationId xmlns:a16="http://schemas.microsoft.com/office/drawing/2014/main" id="{BF700090-7763-FEFB-3701-A70DB6547CA3}"/>
              </a:ext>
            </a:extLst>
          </p:cNvPr>
          <p:cNvSpPr/>
          <p:nvPr/>
        </p:nvSpPr>
        <p:spPr>
          <a:xfrm>
            <a:off x="805543" y="278674"/>
            <a:ext cx="7532914" cy="1027612"/>
          </a:xfrm>
          <a:prstGeom prst="ribbon2">
            <a:avLst>
              <a:gd name="adj1" fmla="val 16667"/>
              <a:gd name="adj2" fmla="val 72197"/>
            </a:avLst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講座の現状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C4E09617-8A62-2287-293E-54E7C34383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0492505"/>
              </p:ext>
            </p:extLst>
          </p:nvPr>
        </p:nvGraphicFramePr>
        <p:xfrm>
          <a:off x="1227909" y="1649549"/>
          <a:ext cx="6688183" cy="2826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B2663D-7827-E604-F4AB-A5B12326ABDD}"/>
              </a:ext>
            </a:extLst>
          </p:cNvPr>
          <p:cNvSpPr txBox="1"/>
          <p:nvPr/>
        </p:nvSpPr>
        <p:spPr>
          <a:xfrm>
            <a:off x="2072758" y="4819469"/>
            <a:ext cx="499848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32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男性の参加者が増加</a:t>
            </a:r>
            <a:endParaRPr kumimoji="1" lang="en-US" altLang="ja-JP" sz="32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32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特に運動部の学生が多い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リボン: 上に曲がる 1">
            <a:extLst>
              <a:ext uri="{FF2B5EF4-FFF2-40B4-BE49-F238E27FC236}">
                <a16:creationId xmlns:a16="http://schemas.microsoft.com/office/drawing/2014/main" id="{D098CD0C-58C6-3FEB-92B7-C48EC9A532E0}"/>
              </a:ext>
            </a:extLst>
          </p:cNvPr>
          <p:cNvSpPr/>
          <p:nvPr/>
        </p:nvSpPr>
        <p:spPr>
          <a:xfrm>
            <a:off x="805543" y="278674"/>
            <a:ext cx="7532914" cy="1027612"/>
          </a:xfrm>
          <a:prstGeom prst="ribbon2">
            <a:avLst>
              <a:gd name="adj1" fmla="val 16667"/>
              <a:gd name="adj2" fmla="val 72197"/>
            </a:avLst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男性参加者にアンケート</a:t>
            </a:r>
            <a:endParaRPr kumimoji="1" lang="ja-JP" altLang="en-US" sz="3600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5F998CBF-872F-0A3C-A84C-CC0AF5DF8798}"/>
              </a:ext>
            </a:extLst>
          </p:cNvPr>
          <p:cNvSpPr/>
          <p:nvPr/>
        </p:nvSpPr>
        <p:spPr>
          <a:xfrm>
            <a:off x="313509" y="1986463"/>
            <a:ext cx="3918857" cy="1508400"/>
          </a:xfrm>
          <a:prstGeom prst="rightArrow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/>
              <a:t>参加理由ＴＯＰ３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2A800563-DE6E-57AF-005A-B2AD2FBEB7CD}"/>
              </a:ext>
            </a:extLst>
          </p:cNvPr>
          <p:cNvSpPr/>
          <p:nvPr/>
        </p:nvSpPr>
        <p:spPr>
          <a:xfrm>
            <a:off x="4567646" y="1986463"/>
            <a:ext cx="4110445" cy="1506582"/>
          </a:xfrm>
          <a:prstGeom prst="foldedCorner">
            <a:avLst/>
          </a:prstGeom>
          <a:solidFill>
            <a:srgbClr val="FFFF99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スキンケア方法を知りたい</a:t>
            </a:r>
            <a:endParaRPr kumimoji="1" lang="en-US" altLang="ja-JP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肌トラブルを無くしたい</a:t>
            </a:r>
            <a:endParaRPr kumimoji="1" lang="en-US" altLang="ja-JP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自分磨きのため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E98A84AA-FE86-629F-341D-6DC47F461F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266161"/>
              </p:ext>
            </p:extLst>
          </p:nvPr>
        </p:nvGraphicFramePr>
        <p:xfrm>
          <a:off x="313509" y="3983444"/>
          <a:ext cx="4650377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97568">
                  <a:extLst>
                    <a:ext uri="{9D8B030D-6E8A-4147-A177-3AD203B41FA5}">
                      <a16:colId xmlns:a16="http://schemas.microsoft.com/office/drawing/2014/main" val="3650743004"/>
                    </a:ext>
                  </a:extLst>
                </a:gridCol>
                <a:gridCol w="1252809">
                  <a:extLst>
                    <a:ext uri="{9D8B030D-6E8A-4147-A177-3AD203B41FA5}">
                      <a16:colId xmlns:a16="http://schemas.microsoft.com/office/drawing/2014/main" val="2561139433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特に知りたいこと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884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正しいスキンケア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８７％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25575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ニキビ・肌荒れの対処法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６２％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1532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日焼け止めの使い方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５８％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6764131"/>
                  </a:ext>
                </a:extLst>
              </a:tr>
            </a:tbl>
          </a:graphicData>
        </a:graphic>
      </p:graphicFrame>
      <p:pic>
        <p:nvPicPr>
          <p:cNvPr id="5" name="図 4">
            <a:extLst>
              <a:ext uri="{FF2B5EF4-FFF2-40B4-BE49-F238E27FC236}">
                <a16:creationId xmlns:a16="http://schemas.microsoft.com/office/drawing/2014/main" id="{95E482D2-7E2A-30DF-AF0B-A32C736692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573" y="3974735"/>
            <a:ext cx="2543530" cy="184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リボン: 上に曲がる 1">
            <a:extLst>
              <a:ext uri="{FF2B5EF4-FFF2-40B4-BE49-F238E27FC236}">
                <a16:creationId xmlns:a16="http://schemas.microsoft.com/office/drawing/2014/main" id="{51034685-0A7D-80E0-F041-735563D3D172}"/>
              </a:ext>
            </a:extLst>
          </p:cNvPr>
          <p:cNvSpPr/>
          <p:nvPr/>
        </p:nvSpPr>
        <p:spPr>
          <a:xfrm>
            <a:off x="805543" y="278674"/>
            <a:ext cx="7532914" cy="1027612"/>
          </a:xfrm>
          <a:prstGeom prst="ribbon2">
            <a:avLst>
              <a:gd name="adj1" fmla="val 16667"/>
              <a:gd name="adj2" fmla="val 72197"/>
            </a:avLst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男性向けの講座を開催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AC10523-CE4B-5675-D8CA-E3BCC368D4BE}"/>
              </a:ext>
            </a:extLst>
          </p:cNvPr>
          <p:cNvSpPr/>
          <p:nvPr/>
        </p:nvSpPr>
        <p:spPr>
          <a:xfrm>
            <a:off x="989129" y="1546851"/>
            <a:ext cx="71657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男性客の獲得・購買層の拡大を狙う</a:t>
            </a:r>
          </a:p>
        </p:txBody>
      </p:sp>
      <p:sp>
        <p:nvSpPr>
          <p:cNvPr id="6" name="八角形 5">
            <a:extLst>
              <a:ext uri="{FF2B5EF4-FFF2-40B4-BE49-F238E27FC236}">
                <a16:creationId xmlns:a16="http://schemas.microsoft.com/office/drawing/2014/main" id="{2E5C0DDF-710C-A988-54EA-8B10C508C65B}"/>
              </a:ext>
            </a:extLst>
          </p:cNvPr>
          <p:cNvSpPr/>
          <p:nvPr/>
        </p:nvSpPr>
        <p:spPr>
          <a:xfrm>
            <a:off x="313510" y="2433747"/>
            <a:ext cx="3944983" cy="844024"/>
          </a:xfrm>
          <a:prstGeom prst="octagon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</a:rPr>
              <a:t>スキンケアの手順</a:t>
            </a:r>
          </a:p>
        </p:txBody>
      </p:sp>
      <p:sp>
        <p:nvSpPr>
          <p:cNvPr id="8" name="八角形 7">
            <a:extLst>
              <a:ext uri="{FF2B5EF4-FFF2-40B4-BE49-F238E27FC236}">
                <a16:creationId xmlns:a16="http://schemas.microsoft.com/office/drawing/2014/main" id="{18E9B89F-7223-BFAF-0279-81A7342FDC67}"/>
              </a:ext>
            </a:extLst>
          </p:cNvPr>
          <p:cNvSpPr/>
          <p:nvPr/>
        </p:nvSpPr>
        <p:spPr>
          <a:xfrm>
            <a:off x="4885509" y="2433747"/>
            <a:ext cx="3944983" cy="844024"/>
          </a:xfrm>
          <a:prstGeom prst="octagon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</a:rPr>
              <a:t>製品の選び方</a:t>
            </a:r>
          </a:p>
        </p:txBody>
      </p:sp>
      <p:sp>
        <p:nvSpPr>
          <p:cNvPr id="10" name="八角形 9">
            <a:extLst>
              <a:ext uri="{FF2B5EF4-FFF2-40B4-BE49-F238E27FC236}">
                <a16:creationId xmlns:a16="http://schemas.microsoft.com/office/drawing/2014/main" id="{4C9A235A-F237-5D29-78DA-814FC64EE5A5}"/>
              </a:ext>
            </a:extLst>
          </p:cNvPr>
          <p:cNvSpPr/>
          <p:nvPr/>
        </p:nvSpPr>
        <p:spPr>
          <a:xfrm>
            <a:off x="2595154" y="3628933"/>
            <a:ext cx="3944983" cy="844024"/>
          </a:xfrm>
          <a:prstGeom prst="octagon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</a:rPr>
              <a:t>肌トラブルの対処法</a:t>
            </a:r>
          </a:p>
        </p:txBody>
      </p:sp>
      <p:sp>
        <p:nvSpPr>
          <p:cNvPr id="11" name="吹き出し: 四角形 10">
            <a:extLst>
              <a:ext uri="{FF2B5EF4-FFF2-40B4-BE49-F238E27FC236}">
                <a16:creationId xmlns:a16="http://schemas.microsoft.com/office/drawing/2014/main" id="{55508168-E03B-BBB4-EDFE-5315F3057E69}"/>
              </a:ext>
            </a:extLst>
          </p:cNvPr>
          <p:cNvSpPr/>
          <p:nvPr/>
        </p:nvSpPr>
        <p:spPr>
          <a:xfrm>
            <a:off x="2290356" y="4949874"/>
            <a:ext cx="5018316" cy="931817"/>
          </a:xfrm>
          <a:prstGeom prst="wedgeRectCallout">
            <a:avLst>
              <a:gd name="adj1" fmla="val -62132"/>
              <a:gd name="adj2" fmla="val -6659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u="sng" dirty="0">
                <a:solidFill>
                  <a:srgbClr val="7030A0"/>
                </a:solidFill>
              </a:rPr>
              <a:t>スキンケアの実演</a:t>
            </a:r>
            <a:r>
              <a:rPr kumimoji="1" lang="ja-JP" altLang="en-US" sz="2000" dirty="0">
                <a:solidFill>
                  <a:srgbClr val="7030A0"/>
                </a:solidFill>
              </a:rPr>
              <a:t>も併せて実施！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197F1DE-BB4C-1B7C-1920-6F18F170B4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10" y="4748939"/>
            <a:ext cx="1057423" cy="133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108</TotalTime>
  <Words>96</Words>
  <PresentationFormat>画面に合わせる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2024-10-07T06:04:25Z</dcterms:created>
  <dcterms:modified xsi:type="dcterms:W3CDTF">2024-12-12T08:27:49Z</dcterms:modified>
</cp:coreProperties>
</file>