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3300"/>
    <a:srgbClr val="CCECFF"/>
    <a:srgbClr val="FFCCFF"/>
    <a:srgbClr val="FF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テレビ中継</c:v>
                </c:pt>
                <c:pt idx="1">
                  <c:v>試合会場</c:v>
                </c:pt>
                <c:pt idx="2">
                  <c:v>ネット中継</c:v>
                </c:pt>
                <c:pt idx="3">
                  <c:v>ラジオ中継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182</c:v>
                </c:pt>
                <c:pt idx="1">
                  <c:v>64</c:v>
                </c:pt>
                <c:pt idx="2">
                  <c:v>30</c:v>
                </c:pt>
                <c:pt idx="3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3F-4F7D-842D-E13FFD3D8DE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テレビ中継</c:v>
                </c:pt>
                <c:pt idx="1">
                  <c:v>試合会場</c:v>
                </c:pt>
                <c:pt idx="2">
                  <c:v>ネット中継</c:v>
                </c:pt>
                <c:pt idx="3">
                  <c:v>ラジオ中継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200</c:v>
                </c:pt>
                <c:pt idx="1">
                  <c:v>58</c:v>
                </c:pt>
                <c:pt idx="2">
                  <c:v>27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3F-4F7D-842D-E13FFD3D8D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28859248"/>
        <c:axId val="628853488"/>
      </c:barChart>
      <c:catAx>
        <c:axId val="628859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8853488"/>
        <c:crosses val="autoZero"/>
        <c:auto val="1"/>
        <c:lblAlgn val="ctr"/>
        <c:lblOffset val="100"/>
        <c:noMultiLvlLbl val="0"/>
      </c:catAx>
      <c:valAx>
        <c:axId val="628853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8859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DD718-211B-48E2-BFEF-7D70644024B9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98C22-D462-4D85-8BD9-F50506D57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067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F41E-FAEF-4623-AE44-CE5270CA59C1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002B-9FC5-4D46-9A29-A776A5E8FFE0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FA91-699C-4383-B2DA-C2DAA8C6A110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CDFA0-8839-489E-9990-03712D3D7BC6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A8BBD-F4FB-4F9F-B363-7F01B32470B1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C828-FAF0-4D42-B990-ED46363DD2B4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93B8F-C5EF-43C2-BA4E-D5E2DBC33D68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0B1B6-109C-46FE-B889-4DCF375CA01B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3E68-82BD-4844-A891-C09FA3EC3647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EBA95-43B2-4814-9DDA-E3654E8DCBB0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3DC4-6245-42F3-A7D2-2FF70A8DD045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5E37-FF4E-4BF5-8099-6D5205A70C2F}" type="datetime1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934AB2-DC24-FDF6-BEF7-7A52B9BA7D2A}"/>
              </a:ext>
            </a:extLst>
          </p:cNvPr>
          <p:cNvSpPr/>
          <p:nvPr/>
        </p:nvSpPr>
        <p:spPr>
          <a:xfrm>
            <a:off x="0" y="862149"/>
            <a:ext cx="6070600" cy="93181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株式会社カリンフード　企画課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D02F1BB-7492-F23E-F5BB-E5BA960D20DC}"/>
              </a:ext>
            </a:extLst>
          </p:cNvPr>
          <p:cNvSpPr txBox="1"/>
          <p:nvPr/>
        </p:nvSpPr>
        <p:spPr>
          <a:xfrm>
            <a:off x="678947" y="2139476"/>
            <a:ext cx="77861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スポーツ観戦セットの提案</a:t>
            </a: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6F2DE85B-7185-B20D-8E53-F6BC42284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9E217C6-D04B-FDDB-B860-52C8C9B5E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025" y="3795195"/>
            <a:ext cx="417195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3DA0600-2031-4B17-F144-737EB0048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六角形 1">
            <a:extLst>
              <a:ext uri="{FF2B5EF4-FFF2-40B4-BE49-F238E27FC236}">
                <a16:creationId xmlns:a16="http://schemas.microsoft.com/office/drawing/2014/main" id="{3FAC0707-7235-03CE-2019-2A613E302F07}"/>
              </a:ext>
            </a:extLst>
          </p:cNvPr>
          <p:cNvSpPr/>
          <p:nvPr/>
        </p:nvSpPr>
        <p:spPr>
          <a:xfrm>
            <a:off x="1690415" y="304800"/>
            <a:ext cx="5763169" cy="1117600"/>
          </a:xfrm>
          <a:prstGeom prst="hex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スポーツの視聴方法</a:t>
            </a:r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FF895930-2983-DE5D-2ED9-A6D20173ED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0729709"/>
              </p:ext>
            </p:extLst>
          </p:nvPr>
        </p:nvGraphicFramePr>
        <p:xfrm>
          <a:off x="276550" y="1865693"/>
          <a:ext cx="4520182" cy="2719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爆発: 14 pt 2">
            <a:extLst>
              <a:ext uri="{FF2B5EF4-FFF2-40B4-BE49-F238E27FC236}">
                <a16:creationId xmlns:a16="http://schemas.microsoft.com/office/drawing/2014/main" id="{E95925F6-1FA4-79B6-331D-A1C740182927}"/>
              </a:ext>
            </a:extLst>
          </p:cNvPr>
          <p:cNvSpPr/>
          <p:nvPr/>
        </p:nvSpPr>
        <p:spPr>
          <a:xfrm>
            <a:off x="4927361" y="2025649"/>
            <a:ext cx="3823063" cy="2072640"/>
          </a:xfrm>
          <a:prstGeom prst="irregularSeal2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FF0000"/>
                </a:solidFill>
              </a:rPr>
              <a:t>テレビ中継</a:t>
            </a:r>
            <a:r>
              <a:rPr kumimoji="1" lang="ja-JP" altLang="en-US" sz="2000" dirty="0"/>
              <a:t>が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最も多い</a:t>
            </a:r>
            <a:endParaRPr kumimoji="1" lang="en-US" altLang="ja-JP" sz="2000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4B495EA2-F876-D9F3-F269-577D2D16E50D}"/>
              </a:ext>
            </a:extLst>
          </p:cNvPr>
          <p:cNvSpPr/>
          <p:nvPr/>
        </p:nvSpPr>
        <p:spPr>
          <a:xfrm>
            <a:off x="1454876" y="4832351"/>
            <a:ext cx="6234249" cy="1524000"/>
          </a:xfrm>
          <a:prstGeom prst="roundRect">
            <a:avLst/>
          </a:prstGeom>
          <a:solidFill>
            <a:srgbClr val="92D050"/>
          </a:solidFill>
          <a:ln w="3810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自宅でのスポーツ観戦がもっと楽しめる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フードのセット販売を提案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1">
        <p:bldAsOne/>
      </p:bldGraphic>
      <p:bldP spid="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6CEDF94-ECE7-283C-C54C-6624FD4E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六角形 2">
            <a:extLst>
              <a:ext uri="{FF2B5EF4-FFF2-40B4-BE49-F238E27FC236}">
                <a16:creationId xmlns:a16="http://schemas.microsoft.com/office/drawing/2014/main" id="{BC7B7787-1866-FE2C-7362-A42FD84904E8}"/>
              </a:ext>
            </a:extLst>
          </p:cNvPr>
          <p:cNvSpPr/>
          <p:nvPr/>
        </p:nvSpPr>
        <p:spPr>
          <a:xfrm>
            <a:off x="1690200" y="304800"/>
            <a:ext cx="5763600" cy="1117600"/>
          </a:xfrm>
          <a:prstGeom prst="hex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セット案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052C891A-AEEA-1389-2F55-86439275CE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821804"/>
              </p:ext>
            </p:extLst>
          </p:nvPr>
        </p:nvGraphicFramePr>
        <p:xfrm>
          <a:off x="276550" y="2378648"/>
          <a:ext cx="5221221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36103">
                  <a:extLst>
                    <a:ext uri="{9D8B030D-6E8A-4147-A177-3AD203B41FA5}">
                      <a16:colId xmlns:a16="http://schemas.microsoft.com/office/drawing/2014/main" val="2552646434"/>
                    </a:ext>
                  </a:extLst>
                </a:gridCol>
                <a:gridCol w="2185118">
                  <a:extLst>
                    <a:ext uri="{9D8B030D-6E8A-4147-A177-3AD203B41FA5}">
                      <a16:colId xmlns:a16="http://schemas.microsoft.com/office/drawing/2014/main" val="10971497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わいわい観戦セット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C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２，９８０円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421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和食観戦セット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C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３８０円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63281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お一人様セット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C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kumimoji="1" lang="ja-JP" altLang="en-US" sz="2400" b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９８０円</a:t>
                      </a:r>
                      <a:endParaRPr kumimoji="1" lang="ja-JP" altLang="en-US" sz="2400" b="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291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おつまみセット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2857530"/>
                  </a:ext>
                </a:extLst>
              </a:tr>
            </a:tbl>
          </a:graphicData>
        </a:graphic>
      </p:graphicFrame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A4C95D63-ED1D-5128-BFA4-6FFE9095B08B}"/>
              </a:ext>
            </a:extLst>
          </p:cNvPr>
          <p:cNvSpPr/>
          <p:nvPr/>
        </p:nvSpPr>
        <p:spPr>
          <a:xfrm>
            <a:off x="276550" y="4937205"/>
            <a:ext cx="2365543" cy="954107"/>
          </a:xfrm>
          <a:prstGeom prst="homePlate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/>
              <a:t>ドリンク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B42B0E-C032-9A5E-FEE4-7FDAB7BF1179}"/>
              </a:ext>
            </a:extLst>
          </p:cNvPr>
          <p:cNvSpPr txBox="1"/>
          <p:nvPr/>
        </p:nvSpPr>
        <p:spPr>
          <a:xfrm>
            <a:off x="3060634" y="4937205"/>
            <a:ext cx="45560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</a:rPr>
              <a:t>相性が良い炭酸系</a:t>
            </a:r>
            <a:endParaRPr kumimoji="1" lang="en-US" altLang="ja-JP" sz="2800" i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</a:rPr>
              <a:t>爽快感のあるドリンク　など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2F79EC2-6C2B-C191-DC65-643FC2871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609" y="2388047"/>
            <a:ext cx="2724530" cy="181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262</TotalTime>
  <Words>64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2024-09-03T00:29:36Z</dcterms:created>
  <dcterms:modified xsi:type="dcterms:W3CDTF">2024-12-12T08:42:07Z</dcterms:modified>
</cp:coreProperties>
</file>