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CC"/>
    <a:srgbClr val="FF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きれいにしたい場所は？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キッチン</c:v>
                </c:pt>
                <c:pt idx="1">
                  <c:v>浴室・トイレ</c:v>
                </c:pt>
                <c:pt idx="2">
                  <c:v>リビング・ダイニング</c:v>
                </c:pt>
                <c:pt idx="3">
                  <c:v>換気扇・レンジフード</c:v>
                </c:pt>
                <c:pt idx="4">
                  <c:v>窓・網戸</c:v>
                </c:pt>
                <c:pt idx="5">
                  <c:v>その他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22</c:v>
                </c:pt>
                <c:pt idx="1">
                  <c:v>24</c:v>
                </c:pt>
                <c:pt idx="2">
                  <c:v>13</c:v>
                </c:pt>
                <c:pt idx="3">
                  <c:v>30</c:v>
                </c:pt>
                <c:pt idx="4">
                  <c:v>29</c:v>
                </c:pt>
                <c:pt idx="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B9-4474-9BF4-32BB05E8AA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564717984"/>
        <c:axId val="1564718464"/>
      </c:barChart>
      <c:catAx>
        <c:axId val="1564717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4718464"/>
        <c:crosses val="autoZero"/>
        <c:auto val="1"/>
        <c:lblAlgn val="ctr"/>
        <c:lblOffset val="100"/>
        <c:noMultiLvlLbl val="0"/>
      </c:catAx>
      <c:valAx>
        <c:axId val="1564718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4717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FC85332-2470-FA58-1F93-30627F5E86D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158" y="136524"/>
            <a:ext cx="1695687" cy="5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66BC4BB-38C5-327E-6754-F4A1C0A0D8A2}"/>
              </a:ext>
            </a:extLst>
          </p:cNvPr>
          <p:cNvSpPr/>
          <p:nvPr/>
        </p:nvSpPr>
        <p:spPr>
          <a:xfrm>
            <a:off x="819210" y="2253078"/>
            <a:ext cx="750558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大掃除応援します！</a:t>
            </a:r>
          </a:p>
        </p:txBody>
      </p:sp>
      <p:sp>
        <p:nvSpPr>
          <p:cNvPr id="3" name="吹き出し: 円形 2">
            <a:extLst>
              <a:ext uri="{FF2B5EF4-FFF2-40B4-BE49-F238E27FC236}">
                <a16:creationId xmlns:a16="http://schemas.microsoft.com/office/drawing/2014/main" id="{51553FDA-09E9-D723-0750-7B90FBAE4FA2}"/>
              </a:ext>
            </a:extLst>
          </p:cNvPr>
          <p:cNvSpPr/>
          <p:nvPr/>
        </p:nvSpPr>
        <p:spPr>
          <a:xfrm>
            <a:off x="430361" y="825314"/>
            <a:ext cx="2827487" cy="1107997"/>
          </a:xfrm>
          <a:prstGeom prst="wedgeEllipseCallout">
            <a:avLst>
              <a:gd name="adj1" fmla="val 26922"/>
              <a:gd name="adj2" fmla="val 755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年末の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E1F367F-0E54-A07F-EC18-BD5C5C700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362" y="3704785"/>
            <a:ext cx="4210638" cy="315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1E1D93-9FDB-D777-90FB-CC6DD8E661A0}"/>
              </a:ext>
            </a:extLst>
          </p:cNvPr>
          <p:cNvSpPr txBox="1"/>
          <p:nvPr/>
        </p:nvSpPr>
        <p:spPr>
          <a:xfrm>
            <a:off x="2263516" y="182881"/>
            <a:ext cx="4616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大掃除を始める前に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C662A103-576B-5D5F-BC72-640EC9C723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0531808"/>
              </p:ext>
            </p:extLst>
          </p:nvPr>
        </p:nvGraphicFramePr>
        <p:xfrm>
          <a:off x="1171303" y="1161868"/>
          <a:ext cx="6801394" cy="3244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楕円 5">
            <a:extLst>
              <a:ext uri="{FF2B5EF4-FFF2-40B4-BE49-F238E27FC236}">
                <a16:creationId xmlns:a16="http://schemas.microsoft.com/office/drawing/2014/main" id="{0F3D1933-8437-0AFD-961C-4CEDDE14DE03}"/>
              </a:ext>
            </a:extLst>
          </p:cNvPr>
          <p:cNvSpPr/>
          <p:nvPr/>
        </p:nvSpPr>
        <p:spPr>
          <a:xfrm>
            <a:off x="430361" y="4528457"/>
            <a:ext cx="3976176" cy="1497873"/>
          </a:xfrm>
          <a:prstGeom prst="ellipse">
            <a:avLst/>
          </a:prstGeom>
          <a:solidFill>
            <a:srgbClr val="CCFFCC"/>
          </a:solidFill>
          <a:ln w="76200" cmpd="dbl"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00B050"/>
                </a:solidFill>
              </a:rPr>
              <a:t>スケジュール</a:t>
            </a:r>
            <a:endParaRPr kumimoji="1" lang="en-US" altLang="ja-JP" sz="20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dirty="0"/>
              <a:t>いつ・どこを掃除するか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段取りを考える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DCCFB091-79BF-511E-9BA3-08BC7AB04F8D}"/>
              </a:ext>
            </a:extLst>
          </p:cNvPr>
          <p:cNvSpPr/>
          <p:nvPr/>
        </p:nvSpPr>
        <p:spPr>
          <a:xfrm>
            <a:off x="4735639" y="4528457"/>
            <a:ext cx="3978000" cy="1497873"/>
          </a:xfrm>
          <a:prstGeom prst="ellipse">
            <a:avLst/>
          </a:prstGeom>
          <a:solidFill>
            <a:srgbClr val="CCECFF"/>
          </a:solidFill>
          <a:ln w="76200" cmpd="dbl"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0070C0"/>
                </a:solidFill>
              </a:rPr>
              <a:t>掃除道具</a:t>
            </a:r>
            <a:endParaRPr kumimoji="1" lang="en-US" altLang="ja-JP" sz="2000" u="sng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dirty="0"/>
              <a:t>不足がないか確認し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必要なものを準備する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6" grpId="1" animBg="1"/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0D1B10-F8D3-26DA-AB72-72EE75769A76}"/>
              </a:ext>
            </a:extLst>
          </p:cNvPr>
          <p:cNvSpPr txBox="1"/>
          <p:nvPr/>
        </p:nvSpPr>
        <p:spPr>
          <a:xfrm>
            <a:off x="2542442" y="182881"/>
            <a:ext cx="4059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掃除アイテム選び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1212BE-1358-48A7-0170-E7CA5D623410}"/>
              </a:ext>
            </a:extLst>
          </p:cNvPr>
          <p:cNvSpPr txBox="1"/>
          <p:nvPr/>
        </p:nvSpPr>
        <p:spPr>
          <a:xfrm>
            <a:off x="1745841" y="1931827"/>
            <a:ext cx="50898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どんな商品がよいか分からない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ほしいものが店頭で見つからない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在庫がなくてがっかりした</a:t>
            </a:r>
          </a:p>
        </p:txBody>
      </p:sp>
      <p:sp>
        <p:nvSpPr>
          <p:cNvPr id="7" name="スクロール: 縦 6">
            <a:extLst>
              <a:ext uri="{FF2B5EF4-FFF2-40B4-BE49-F238E27FC236}">
                <a16:creationId xmlns:a16="http://schemas.microsoft.com/office/drawing/2014/main" id="{D05612AC-1708-910F-610C-A4136B5075A0}"/>
              </a:ext>
            </a:extLst>
          </p:cNvPr>
          <p:cNvSpPr/>
          <p:nvPr/>
        </p:nvSpPr>
        <p:spPr>
          <a:xfrm>
            <a:off x="430361" y="1504380"/>
            <a:ext cx="1069041" cy="2055223"/>
          </a:xfrm>
          <a:prstGeom prst="verticalScroll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/>
              <a:t>お客様の声</a:t>
            </a:r>
          </a:p>
        </p:txBody>
      </p:sp>
      <p:sp>
        <p:nvSpPr>
          <p:cNvPr id="9" name="四角形: 角度付き 8">
            <a:extLst>
              <a:ext uri="{FF2B5EF4-FFF2-40B4-BE49-F238E27FC236}">
                <a16:creationId xmlns:a16="http://schemas.microsoft.com/office/drawing/2014/main" id="{E227AEB0-434F-3151-8C44-01C438152EC2}"/>
              </a:ext>
            </a:extLst>
          </p:cNvPr>
          <p:cNvSpPr/>
          <p:nvPr/>
        </p:nvSpPr>
        <p:spPr>
          <a:xfrm>
            <a:off x="878681" y="4328427"/>
            <a:ext cx="7386639" cy="1900430"/>
          </a:xfrm>
          <a:prstGeom prst="bevel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そんなお困りごとは</a:t>
            </a:r>
            <a:endParaRPr kumimoji="1" lang="en-US" altLang="ja-JP" sz="3200" dirty="0"/>
          </a:p>
          <a:p>
            <a:pPr algn="ctr"/>
            <a:r>
              <a:rPr kumimoji="1" lang="ja-JP" altLang="en-US" sz="3200" u="sng" dirty="0">
                <a:solidFill>
                  <a:srgbClr val="FF0000"/>
                </a:solidFill>
              </a:rPr>
              <a:t>ホーマブルアプリ</a:t>
            </a:r>
            <a:r>
              <a:rPr kumimoji="1" lang="ja-JP" altLang="en-US" sz="3200" dirty="0">
                <a:solidFill>
                  <a:schemeClr val="tx1"/>
                </a:solidFill>
              </a:rPr>
              <a:t>で</a:t>
            </a:r>
            <a:r>
              <a:rPr kumimoji="1" lang="ja-JP" altLang="en-US" sz="3200" dirty="0"/>
              <a:t>すべて解決！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1B53958-D5D5-BC3E-CA49-C25276DBD8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135" y="1579358"/>
            <a:ext cx="1428949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96C42B-39BE-D353-88BC-E2FF1AD63987}"/>
              </a:ext>
            </a:extLst>
          </p:cNvPr>
          <p:cNvSpPr txBox="1"/>
          <p:nvPr/>
        </p:nvSpPr>
        <p:spPr>
          <a:xfrm>
            <a:off x="2255501" y="182881"/>
            <a:ext cx="4632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レンタルも活用しよう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700DE022-E853-FB21-EE16-C66823D9F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057676"/>
              </p:ext>
            </p:extLst>
          </p:nvPr>
        </p:nvGraphicFramePr>
        <p:xfrm>
          <a:off x="1583557" y="3042466"/>
          <a:ext cx="5976887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9628">
                  <a:extLst>
                    <a:ext uri="{9D8B030D-6E8A-4147-A177-3AD203B41FA5}">
                      <a16:colId xmlns:a16="http://schemas.microsoft.com/office/drawing/2014/main" val="870345151"/>
                    </a:ext>
                  </a:extLst>
                </a:gridCol>
                <a:gridCol w="1913624">
                  <a:extLst>
                    <a:ext uri="{9D8B030D-6E8A-4147-A177-3AD203B41FA5}">
                      <a16:colId xmlns:a16="http://schemas.microsoft.com/office/drawing/2014/main" val="2127471686"/>
                    </a:ext>
                  </a:extLst>
                </a:gridCol>
                <a:gridCol w="1863635">
                  <a:extLst>
                    <a:ext uri="{9D8B030D-6E8A-4147-A177-3AD203B41FA5}">
                      <a16:colId xmlns:a16="http://schemas.microsoft.com/office/drawing/2014/main" val="1101947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800" dirty="0"/>
                        <a:t>商品名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800" dirty="0"/>
                        <a:t>２泊３日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１週間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371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高圧洗浄機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５，６００円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８，０００円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791463"/>
                  </a:ext>
                </a:extLst>
              </a:tr>
              <a:tr h="306035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ポリッシャー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234469"/>
                  </a:ext>
                </a:extLst>
              </a:tr>
            </a:tbl>
          </a:graphicData>
        </a:graphic>
      </p:graphicFrame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15B57213-6EFF-5A0C-97EE-5AE706C3A197}"/>
              </a:ext>
            </a:extLst>
          </p:cNvPr>
          <p:cNvSpPr/>
          <p:nvPr/>
        </p:nvSpPr>
        <p:spPr>
          <a:xfrm>
            <a:off x="430361" y="5175847"/>
            <a:ext cx="5465113" cy="1292521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i="1">
                <a:solidFill>
                  <a:schemeClr val="bg1"/>
                </a:solidFill>
              </a:rPr>
              <a:t>二次元コード</a:t>
            </a:r>
            <a:r>
              <a:rPr kumimoji="1" lang="ja-JP" altLang="en-US" sz="2800" i="1" dirty="0">
                <a:solidFill>
                  <a:schemeClr val="bg1"/>
                </a:solidFill>
              </a:rPr>
              <a:t>より</a:t>
            </a:r>
            <a:endParaRPr kumimoji="1" lang="en-US" altLang="ja-JP" sz="2800" i="1" dirty="0">
              <a:solidFill>
                <a:schemeClr val="bg1"/>
              </a:solidFill>
            </a:endParaRPr>
          </a:p>
          <a:p>
            <a:r>
              <a:rPr kumimoji="1" lang="ja-JP" altLang="en-US" sz="2800" i="1" dirty="0">
                <a:solidFill>
                  <a:schemeClr val="bg1"/>
                </a:solidFill>
              </a:rPr>
              <a:t>アプリをダウンロードできます！</a:t>
            </a:r>
            <a:endParaRPr kumimoji="1" lang="en-US" altLang="ja-JP" sz="2800" i="1" dirty="0">
              <a:solidFill>
                <a:schemeClr val="bg1"/>
              </a:solidFill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A03BE77C-0089-0110-10E5-019F0447A76D}"/>
              </a:ext>
            </a:extLst>
          </p:cNvPr>
          <p:cNvSpPr/>
          <p:nvPr/>
        </p:nvSpPr>
        <p:spPr>
          <a:xfrm>
            <a:off x="948146" y="1360522"/>
            <a:ext cx="7247708" cy="1103044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日常的に使わない掃除用品はレンタルがお勧め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C710ADE-1A1A-4D61-7C92-D366B861F0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26" y="5037850"/>
            <a:ext cx="1562318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216</TotalTime>
  <Words>108</Words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2024-09-25T07:13:18Z</dcterms:created>
  <dcterms:modified xsi:type="dcterms:W3CDTF">2024-12-20T04:10:16Z</dcterms:modified>
</cp:coreProperties>
</file>