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99FFCC"/>
    <a:srgbClr val="99FF99"/>
    <a:srgbClr val="66FF66"/>
    <a:srgbClr val="FFCCFF"/>
    <a:srgbClr val="CCECFF"/>
    <a:srgbClr val="FFFF99"/>
    <a:srgbClr val="FFFFCC"/>
    <a:srgbClr val="FFCCCC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20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D3DA2E-07A4-4F2A-9C8F-F11E45AB7272}" type="datetimeFigureOut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7DB3F9-C50E-426B-958C-4A2B94803A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6860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93B43-71C4-4578-AEFA-07456FE22FE2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FCE-6E06-4565-B611-EE0F71F1144F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FDF45-9406-4A1A-B0FD-EBEE1C8D94E5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A6342-B338-4F9E-9A66-E87B2A96B6FB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3DFF4-6E78-4DF9-B503-326BBD85ECAE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5850B-9538-42B2-A549-5AC0DE98AA48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0B0FB-B627-4C95-A01A-AFB074C84B6F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5C8DC-E711-471A-9D23-AC8B7DD961BD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C4CE0-829C-4800-A0FE-CD8B3B6955C8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DED01-CF14-4156-AE7D-1AE88313D27F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6B81F-1D68-4CBB-8563-19CE000D90DD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79561-F520-4514-AA07-3B5CA0A583B2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1642E2FB-0269-8400-5C7F-357719C99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7EB4BCB-C0F1-9D94-924B-076DE70507BD}"/>
              </a:ext>
            </a:extLst>
          </p:cNvPr>
          <p:cNvSpPr txBox="1"/>
          <p:nvPr/>
        </p:nvSpPr>
        <p:spPr>
          <a:xfrm>
            <a:off x="3556338" y="5894686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ほのぼの生命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1685543-608B-FCE2-9F32-2E8659AE802A}"/>
              </a:ext>
            </a:extLst>
          </p:cNvPr>
          <p:cNvSpPr txBox="1"/>
          <p:nvPr/>
        </p:nvSpPr>
        <p:spPr>
          <a:xfrm>
            <a:off x="4516553" y="1884597"/>
            <a:ext cx="38827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/>
              <a:t>知っておくと安心！</a:t>
            </a:r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28BDFD02-86E0-F92D-1FA9-6712FCFB8327}"/>
              </a:ext>
            </a:extLst>
          </p:cNvPr>
          <p:cNvSpPr/>
          <p:nvPr/>
        </p:nvSpPr>
        <p:spPr>
          <a:xfrm>
            <a:off x="4339086" y="2731585"/>
            <a:ext cx="4176264" cy="2346385"/>
          </a:xfrm>
          <a:prstGeom prst="ellipse">
            <a:avLst/>
          </a:prstGeom>
          <a:solidFill>
            <a:srgbClr val="FF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給付金の</a:t>
            </a:r>
            <a:endParaRPr kumimoji="1" lang="en-US" altLang="ja-JP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kumimoji="1" lang="ja-JP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請求手続き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78540CEE-76B2-CD6E-FBEF-68157F2A27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35" y="1571366"/>
            <a:ext cx="3391373" cy="3715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34B39809-EDF0-989B-7D71-D47D1B973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32783" y="6356351"/>
            <a:ext cx="2057400" cy="365125"/>
          </a:xfrm>
        </p:spPr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FF5116D-17B5-0572-4E7E-5604DFC54A4D}"/>
              </a:ext>
            </a:extLst>
          </p:cNvPr>
          <p:cNvSpPr txBox="1"/>
          <p:nvPr/>
        </p:nvSpPr>
        <p:spPr>
          <a:xfrm>
            <a:off x="2050316" y="1778955"/>
            <a:ext cx="50433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u="sng" dirty="0"/>
              <a:t>実際に給付金を請求するときになって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5999523-C8EA-4251-CFA2-4871A1430335}"/>
              </a:ext>
            </a:extLst>
          </p:cNvPr>
          <p:cNvSpPr txBox="1"/>
          <p:nvPr/>
        </p:nvSpPr>
        <p:spPr>
          <a:xfrm>
            <a:off x="2237867" y="2954103"/>
            <a:ext cx="466826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2800" i="1" dirty="0">
                <a:solidFill>
                  <a:srgbClr val="7030A0"/>
                </a:solidFill>
              </a:rPr>
              <a:t>どう手続きすればよいのか</a:t>
            </a:r>
            <a:endParaRPr kumimoji="1" lang="en-US" altLang="ja-JP" sz="2800" i="1" dirty="0">
              <a:solidFill>
                <a:srgbClr val="7030A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2800" i="1" dirty="0">
                <a:solidFill>
                  <a:srgbClr val="7030A0"/>
                </a:solidFill>
              </a:rPr>
              <a:t>どんな書類が必要なのか</a:t>
            </a:r>
          </a:p>
        </p:txBody>
      </p:sp>
      <p:sp>
        <p:nvSpPr>
          <p:cNvPr id="11" name="吹き出し: 円形 10">
            <a:extLst>
              <a:ext uri="{FF2B5EF4-FFF2-40B4-BE49-F238E27FC236}">
                <a16:creationId xmlns:a16="http://schemas.microsoft.com/office/drawing/2014/main" id="{AB5392BD-C82F-BD9D-FCDA-E3E0978C92F3}"/>
              </a:ext>
            </a:extLst>
          </p:cNvPr>
          <p:cNvSpPr/>
          <p:nvPr/>
        </p:nvSpPr>
        <p:spPr>
          <a:xfrm>
            <a:off x="4442604" y="4868579"/>
            <a:ext cx="4143846" cy="981347"/>
          </a:xfrm>
          <a:prstGeom prst="wedgeEllipseCallout">
            <a:avLst>
              <a:gd name="adj1" fmla="val -62798"/>
              <a:gd name="adj2" fmla="val 13461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分からなくて戸惑うことも</a:t>
            </a:r>
          </a:p>
        </p:txBody>
      </p:sp>
      <p:sp>
        <p:nvSpPr>
          <p:cNvPr id="12" name="ブローチ 11">
            <a:extLst>
              <a:ext uri="{FF2B5EF4-FFF2-40B4-BE49-F238E27FC236}">
                <a16:creationId xmlns:a16="http://schemas.microsoft.com/office/drawing/2014/main" id="{886BBD29-973E-92B4-1A6C-77CDFE595388}"/>
              </a:ext>
            </a:extLst>
          </p:cNvPr>
          <p:cNvSpPr/>
          <p:nvPr/>
        </p:nvSpPr>
        <p:spPr>
          <a:xfrm>
            <a:off x="1028700" y="365123"/>
            <a:ext cx="7086601" cy="862642"/>
          </a:xfrm>
          <a:prstGeom prst="plaque">
            <a:avLst/>
          </a:prstGeom>
          <a:solidFill>
            <a:srgbClr val="CCE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rgbClr val="0070C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いざというときのために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862AB56A-0F76-E651-FAB4-ADDC5EA1B2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35" y="4662670"/>
            <a:ext cx="3439005" cy="1486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D5974DAF-D640-8BC3-A9A1-8B69A7E2E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ブローチ 2">
            <a:extLst>
              <a:ext uri="{FF2B5EF4-FFF2-40B4-BE49-F238E27FC236}">
                <a16:creationId xmlns:a16="http://schemas.microsoft.com/office/drawing/2014/main" id="{1651555F-FDAF-8DD3-AE32-E3009D9DEE8C}"/>
              </a:ext>
            </a:extLst>
          </p:cNvPr>
          <p:cNvSpPr/>
          <p:nvPr/>
        </p:nvSpPr>
        <p:spPr>
          <a:xfrm>
            <a:off x="1027800" y="365123"/>
            <a:ext cx="7088400" cy="862642"/>
          </a:xfrm>
          <a:prstGeom prst="plaque">
            <a:avLst/>
          </a:prstGeom>
          <a:solidFill>
            <a:srgbClr val="CCE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rgbClr val="0070C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あらかじめ知っていると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D85933A2-3920-0F5B-27DA-D13F6A5EDF57}"/>
              </a:ext>
            </a:extLst>
          </p:cNvPr>
          <p:cNvSpPr/>
          <p:nvPr/>
        </p:nvSpPr>
        <p:spPr>
          <a:xfrm>
            <a:off x="1587261" y="1682151"/>
            <a:ext cx="5969479" cy="7936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円滑かつ迅速に手続きができます！</a:t>
            </a:r>
          </a:p>
        </p:txBody>
      </p:sp>
      <p:graphicFrame>
        <p:nvGraphicFramePr>
          <p:cNvPr id="8" name="表 4">
            <a:extLst>
              <a:ext uri="{FF2B5EF4-FFF2-40B4-BE49-F238E27FC236}">
                <a16:creationId xmlns:a16="http://schemas.microsoft.com/office/drawing/2014/main" id="{A968756A-1486-73BF-CC76-B33F6BC96C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5149935"/>
              </p:ext>
            </p:extLst>
          </p:nvPr>
        </p:nvGraphicFramePr>
        <p:xfrm>
          <a:off x="2074732" y="3235028"/>
          <a:ext cx="49945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1005">
                  <a:extLst>
                    <a:ext uri="{9D8B030D-6E8A-4147-A177-3AD203B41FA5}">
                      <a16:colId xmlns:a16="http://schemas.microsoft.com/office/drawing/2014/main" val="2432205056"/>
                    </a:ext>
                  </a:extLst>
                </a:gridCol>
                <a:gridCol w="3303531">
                  <a:extLst>
                    <a:ext uri="{9D8B030D-6E8A-4147-A177-3AD203B41FA5}">
                      <a16:colId xmlns:a16="http://schemas.microsoft.com/office/drawing/2014/main" val="6103561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000" b="0" dirty="0">
                          <a:solidFill>
                            <a:srgbClr val="0070C0"/>
                          </a:solidFill>
                          <a:latin typeface="+mn-ea"/>
                          <a:ea typeface="+mn-ea"/>
                        </a:rPr>
                        <a:t>連絡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コールセンター</a:t>
                      </a:r>
                      <a:endParaRPr kumimoji="1" lang="en-US" altLang="ja-JP" sz="2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7488554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000" b="0" dirty="0">
                          <a:solidFill>
                            <a:srgbClr val="0070C0"/>
                          </a:solidFill>
                          <a:latin typeface="+mn-ea"/>
                          <a:ea typeface="+mn-ea"/>
                        </a:rPr>
                        <a:t>準備するもの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証券番号</a:t>
                      </a:r>
                      <a:endParaRPr kumimoji="1" lang="en-US" altLang="ja-JP" sz="2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l"/>
                      <a:r>
                        <a:rPr kumimoji="1" lang="ja-JP" altLang="en-US" sz="2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医療機関発行の書類　など</a:t>
                      </a:r>
                      <a:endParaRPr kumimoji="1" lang="en-US" altLang="ja-JP" sz="2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089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000" b="0" dirty="0">
                          <a:solidFill>
                            <a:srgbClr val="0070C0"/>
                          </a:solidFill>
                          <a:latin typeface="+mn-ea"/>
                          <a:ea typeface="+mn-ea"/>
                        </a:rPr>
                        <a:t>提出方法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0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郵送</a:t>
                      </a:r>
                      <a:endParaRPr kumimoji="1" lang="en-US" altLang="ja-JP" sz="2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9977599"/>
                  </a:ext>
                </a:extLst>
              </a:tr>
            </a:tbl>
          </a:graphicData>
        </a:graphic>
      </p:graphicFrame>
      <p:sp>
        <p:nvSpPr>
          <p:cNvPr id="9" name="矢印: 五方向 8">
            <a:extLst>
              <a:ext uri="{FF2B5EF4-FFF2-40B4-BE49-F238E27FC236}">
                <a16:creationId xmlns:a16="http://schemas.microsoft.com/office/drawing/2014/main" id="{92F8A002-B5B4-3D0D-2B36-9E490A7BBD96}"/>
              </a:ext>
            </a:extLst>
          </p:cNvPr>
          <p:cNvSpPr/>
          <p:nvPr/>
        </p:nvSpPr>
        <p:spPr>
          <a:xfrm>
            <a:off x="488807" y="5487673"/>
            <a:ext cx="3359988" cy="793631"/>
          </a:xfrm>
          <a:prstGeom prst="homePlate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お支払いの目安</a:t>
            </a: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FB659C61-7DA3-FE5A-E167-202F175427BD}"/>
              </a:ext>
            </a:extLst>
          </p:cNvPr>
          <p:cNvSpPr/>
          <p:nvPr/>
        </p:nvSpPr>
        <p:spPr>
          <a:xfrm>
            <a:off x="4226943" y="5487673"/>
            <a:ext cx="4288407" cy="793630"/>
          </a:xfrm>
          <a:prstGeom prst="roundRect">
            <a:avLst/>
          </a:prstGeom>
          <a:solidFill>
            <a:srgbClr val="CC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tx1"/>
                </a:solidFill>
              </a:rPr>
              <a:t>書類受理後</a:t>
            </a:r>
            <a:r>
              <a:rPr kumimoji="1" lang="ja-JP" altLang="en-US" sz="2400" u="sng" dirty="0">
                <a:solidFill>
                  <a:srgbClr val="FF0000"/>
                </a:solidFill>
              </a:rPr>
              <a:t>約１週間</a:t>
            </a: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234</TotalTime>
  <Words>87</Words>
  <Application>Microsoft Office PowerPoint</Application>
  <PresentationFormat>画面に合わせる (4:3)</PresentationFormat>
  <Paragraphs>24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日本情報処理検定協会; 日本情報処理検定協会(fh)</dc:creator>
  <dcterms:created xsi:type="dcterms:W3CDTF">2022-08-08T04:45:27Z</dcterms:created>
  <dcterms:modified xsi:type="dcterms:W3CDTF">2023-10-18T02:46:38Z</dcterms:modified>
</cp:coreProperties>
</file>