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FFCCFF"/>
    <a:srgbClr val="99CCFF"/>
    <a:srgbClr val="99FFCC"/>
    <a:srgbClr val="FF99FF"/>
    <a:srgbClr val="6699FF"/>
    <a:srgbClr val="99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受講者アンケート結果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満足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87-45AA-AF3B-6B07FDF5C59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普通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A6-4225-98FF-BC2FDFA5741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不満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A6-4225-98FF-BC2FDFA574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1948200"/>
        <c:axId val="501947480"/>
      </c:barChart>
      <c:catAx>
        <c:axId val="501948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47480"/>
        <c:crosses val="autoZero"/>
        <c:auto val="1"/>
        <c:lblAlgn val="ctr"/>
        <c:lblOffset val="100"/>
        <c:noMultiLvlLbl val="0"/>
      </c:catAx>
      <c:valAx>
        <c:axId val="501947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1948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D5B0680-0F53-8FC4-290D-F0AAFBEEF2FC}"/>
              </a:ext>
            </a:extLst>
          </p:cNvPr>
          <p:cNvSpPr/>
          <p:nvPr/>
        </p:nvSpPr>
        <p:spPr>
          <a:xfrm>
            <a:off x="0" y="1549758"/>
            <a:ext cx="7565366" cy="1509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5400" dirty="0">
                <a:solidFill>
                  <a:schemeClr val="bg1"/>
                </a:solidFill>
              </a:rPr>
              <a:t>新講座の提案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B9805D4-72BF-7C79-B707-FA5E5A00B1D5}"/>
              </a:ext>
            </a:extLst>
          </p:cNvPr>
          <p:cNvSpPr/>
          <p:nvPr/>
        </p:nvSpPr>
        <p:spPr>
          <a:xfrm>
            <a:off x="0" y="4545487"/>
            <a:ext cx="4365938" cy="8639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横山　かなみ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5FB6BD8-451F-3AE0-E31D-AB6888484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13" y="246233"/>
            <a:ext cx="1190791" cy="73352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B0615EC-9BA3-1D24-D513-233798616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410" y="3636223"/>
            <a:ext cx="1486107" cy="26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803728-C6C7-D7BE-6056-E3918830FF9E}"/>
              </a:ext>
            </a:extLst>
          </p:cNvPr>
          <p:cNvSpPr txBox="1"/>
          <p:nvPr/>
        </p:nvSpPr>
        <p:spPr>
          <a:xfrm>
            <a:off x="2017454" y="225813"/>
            <a:ext cx="5109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現在開講中の講座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23EFF931-74A4-BA31-D2CD-7BC39E5459A2}"/>
              </a:ext>
            </a:extLst>
          </p:cNvPr>
          <p:cNvSpPr/>
          <p:nvPr/>
        </p:nvSpPr>
        <p:spPr>
          <a:xfrm>
            <a:off x="310551" y="1683246"/>
            <a:ext cx="2605176" cy="1015664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n w="0"/>
                <a:solidFill>
                  <a:schemeClr val="accent2">
                    <a:lumMod val="50000"/>
                  </a:schemeClr>
                </a:solidFill>
              </a:rPr>
              <a:t>和食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50AD3549-5D60-4459-1DDF-9EF4D292D518}"/>
              </a:ext>
            </a:extLst>
          </p:cNvPr>
          <p:cNvSpPr/>
          <p:nvPr/>
        </p:nvSpPr>
        <p:spPr>
          <a:xfrm>
            <a:off x="3269411" y="1683246"/>
            <a:ext cx="2605177" cy="1015664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n w="0"/>
                <a:solidFill>
                  <a:schemeClr val="accent2">
                    <a:lumMod val="50000"/>
                  </a:schemeClr>
                </a:solidFill>
              </a:rPr>
              <a:t>お菓子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75FE3373-63BF-1655-E563-5B5B2FDD304C}"/>
              </a:ext>
            </a:extLst>
          </p:cNvPr>
          <p:cNvSpPr/>
          <p:nvPr/>
        </p:nvSpPr>
        <p:spPr>
          <a:xfrm>
            <a:off x="6228272" y="1683246"/>
            <a:ext cx="2605177" cy="1015664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n w="0"/>
                <a:solidFill>
                  <a:schemeClr val="accent2">
                    <a:lumMod val="50000"/>
                  </a:schemeClr>
                </a:solidFill>
              </a:rPr>
              <a:t>パン</a:t>
            </a: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D9C54C87-B1DE-5EEF-01D2-1E90782398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5450513"/>
              </p:ext>
            </p:extLst>
          </p:nvPr>
        </p:nvGraphicFramePr>
        <p:xfrm>
          <a:off x="310552" y="3298371"/>
          <a:ext cx="3968150" cy="2823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F33A1BF-F8AD-2557-4160-0AEC85AD56DA}"/>
              </a:ext>
            </a:extLst>
          </p:cNvPr>
          <p:cNvSpPr txBox="1"/>
          <p:nvPr/>
        </p:nvSpPr>
        <p:spPr>
          <a:xfrm>
            <a:off x="4477142" y="4110129"/>
            <a:ext cx="4166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受講期間が長い</a:t>
            </a:r>
            <a:endParaRPr kumimoji="1" lang="en-US" altLang="ja-JP" sz="2400" i="1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毎週通えない</a:t>
            </a:r>
            <a:endParaRPr kumimoji="1" lang="en-US" altLang="ja-JP" sz="2400" i="1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いろいろな料理を習いたい</a:t>
            </a:r>
            <a:endParaRPr kumimoji="1" lang="en-US" altLang="ja-JP" sz="2400" i="1" dirty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1" grpId="1" animBg="1"/>
      <p:bldP spid="12" grpId="1" animBg="1"/>
      <p:bldGraphic spid="1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6658" y="6358794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四角形: 角度付き 6">
            <a:extLst>
              <a:ext uri="{FF2B5EF4-FFF2-40B4-BE49-F238E27FC236}">
                <a16:creationId xmlns:a16="http://schemas.microsoft.com/office/drawing/2014/main" id="{CFEC056A-100D-9729-1060-77232856852D}"/>
              </a:ext>
            </a:extLst>
          </p:cNvPr>
          <p:cNvSpPr/>
          <p:nvPr/>
        </p:nvSpPr>
        <p:spPr>
          <a:xfrm>
            <a:off x="4848048" y="1742198"/>
            <a:ext cx="3985405" cy="1167908"/>
          </a:xfrm>
          <a:prstGeom prst="bevel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１回完結型</a:t>
            </a:r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の講座設置</a:t>
            </a:r>
          </a:p>
        </p:txBody>
      </p:sp>
      <p:graphicFrame>
        <p:nvGraphicFramePr>
          <p:cNvPr id="9" name="表 10">
            <a:extLst>
              <a:ext uri="{FF2B5EF4-FFF2-40B4-BE49-F238E27FC236}">
                <a16:creationId xmlns:a16="http://schemas.microsoft.com/office/drawing/2014/main" id="{7FDF9C8F-872B-66F2-CB56-4C7AA27F8A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925286"/>
              </p:ext>
            </p:extLst>
          </p:nvPr>
        </p:nvGraphicFramePr>
        <p:xfrm>
          <a:off x="2630796" y="3727169"/>
          <a:ext cx="5293288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3602">
                  <a:extLst>
                    <a:ext uri="{9D8B030D-6E8A-4147-A177-3AD203B41FA5}">
                      <a16:colId xmlns:a16="http://schemas.microsoft.com/office/drawing/2014/main" val="940100887"/>
                    </a:ext>
                  </a:extLst>
                </a:gridCol>
                <a:gridCol w="1839686">
                  <a:extLst>
                    <a:ext uri="{9D8B030D-6E8A-4147-A177-3AD203B41FA5}">
                      <a16:colId xmlns:a16="http://schemas.microsoft.com/office/drawing/2014/main" val="1165892562"/>
                    </a:ext>
                  </a:extLst>
                </a:gridCol>
              </a:tblGrid>
              <a:tr h="285745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バランスごはん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全１２回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868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世界の郷土料理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800" b="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125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親子でクッキング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１回完結型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414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身近な食材で薬膳料理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41177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+mn-ea"/>
                          <a:ea typeface="+mn-ea"/>
                        </a:rPr>
                        <a:t>季節のおもてなし料理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2800" b="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033292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FC14A9-2349-1038-C0AA-DE6604E69995}"/>
              </a:ext>
            </a:extLst>
          </p:cNvPr>
          <p:cNvSpPr txBox="1"/>
          <p:nvPr/>
        </p:nvSpPr>
        <p:spPr>
          <a:xfrm>
            <a:off x="3659731" y="225813"/>
            <a:ext cx="1824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提　案</a:t>
            </a:r>
          </a:p>
        </p:txBody>
      </p:sp>
      <p:sp>
        <p:nvSpPr>
          <p:cNvPr id="5" name="スクロール: 縦 4">
            <a:extLst>
              <a:ext uri="{FF2B5EF4-FFF2-40B4-BE49-F238E27FC236}">
                <a16:creationId xmlns:a16="http://schemas.microsoft.com/office/drawing/2014/main" id="{C2DD704F-D8FC-7B14-CD8C-DF0CCA5CEBC4}"/>
              </a:ext>
            </a:extLst>
          </p:cNvPr>
          <p:cNvSpPr/>
          <p:nvPr/>
        </p:nvSpPr>
        <p:spPr>
          <a:xfrm>
            <a:off x="310548" y="3787465"/>
            <a:ext cx="1420280" cy="2165407"/>
          </a:xfrm>
          <a:prstGeom prst="verticalScroll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>
                <a:ln w="0"/>
                <a:solidFill>
                  <a:schemeClr val="bg1"/>
                </a:solidFill>
              </a:rPr>
              <a:t>新講座案</a:t>
            </a:r>
          </a:p>
        </p:txBody>
      </p:sp>
      <p:sp>
        <p:nvSpPr>
          <p:cNvPr id="10" name="四角形: 角度付き 9">
            <a:extLst>
              <a:ext uri="{FF2B5EF4-FFF2-40B4-BE49-F238E27FC236}">
                <a16:creationId xmlns:a16="http://schemas.microsoft.com/office/drawing/2014/main" id="{616C7EC6-AF67-84A6-5A30-28B54AAB9C66}"/>
              </a:ext>
            </a:extLst>
          </p:cNvPr>
          <p:cNvSpPr/>
          <p:nvPr/>
        </p:nvSpPr>
        <p:spPr>
          <a:xfrm>
            <a:off x="310548" y="1742198"/>
            <a:ext cx="3985405" cy="1167908"/>
          </a:xfrm>
          <a:prstGeom prst="beve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料理ジャンルの</a:t>
            </a:r>
            <a:r>
              <a:rPr kumimoji="1" lang="ja-JP" altLang="en-US" sz="2400" b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多様化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585</TotalTime>
  <Words>68</Words>
  <Application>Microsoft Office PowerPoint</Application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2023-11-20T23:58:30Z</dcterms:modified>
</cp:coreProperties>
</file>