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BDEEFF"/>
    <a:srgbClr val="FFFF99"/>
    <a:srgbClr val="0099FF"/>
    <a:srgbClr val="3399FF"/>
    <a:srgbClr val="99FF99"/>
    <a:srgbClr val="CCCCFF"/>
    <a:srgbClr val="CC99FF"/>
    <a:srgbClr val="0066CC"/>
    <a:srgbClr val="FBE9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行事に関する満足度調査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680-4BC0-9BD6-9B3067A5767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680-4BC0-9BD6-9B3067A5767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680-4BC0-9BD6-9B3067A5767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680-4BC0-9BD6-9B3067A5767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680-4BC0-9BD6-9B3067A5767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満足</c:v>
                </c:pt>
                <c:pt idx="1">
                  <c:v>やや満足</c:v>
                </c:pt>
                <c:pt idx="2">
                  <c:v>普通</c:v>
                </c:pt>
                <c:pt idx="3">
                  <c:v>やや不満</c:v>
                </c:pt>
                <c:pt idx="4">
                  <c:v>不満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54</c:v>
                </c:pt>
                <c:pt idx="1">
                  <c:v>35</c:v>
                </c:pt>
                <c:pt idx="2">
                  <c:v>122</c:v>
                </c:pt>
                <c:pt idx="3">
                  <c:v>57</c:v>
                </c:pt>
                <c:pt idx="4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AD-4131-913A-A0AC94C0C8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77C93-6DAB-42DF-8CEC-519BCE5E3888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27154-8D48-48EA-98DF-0F98B63370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20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5A60C49-A52E-0126-4A5D-58C352FBF99D}"/>
              </a:ext>
            </a:extLst>
          </p:cNvPr>
          <p:cNvSpPr/>
          <p:nvPr userDrawn="1"/>
        </p:nvSpPr>
        <p:spPr>
          <a:xfrm>
            <a:off x="6901132" y="189873"/>
            <a:ext cx="1958196" cy="45720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i="1" dirty="0">
                <a:solidFill>
                  <a:schemeClr val="tx1"/>
                </a:solidFill>
              </a:rPr>
              <a:t>生徒会執行部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360E4CB-3616-ACA8-4D1E-42BCB4D79474}"/>
              </a:ext>
            </a:extLst>
          </p:cNvPr>
          <p:cNvSpPr/>
          <p:nvPr/>
        </p:nvSpPr>
        <p:spPr>
          <a:xfrm>
            <a:off x="1425145" y="1742384"/>
            <a:ext cx="629371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リーダー研修会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D0DA81F-707B-025F-9CC6-7C2EA48A25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419" y="3717240"/>
            <a:ext cx="3677163" cy="240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EEA1FF2-0D2B-DB7B-1896-DF26E7B67DC2}"/>
              </a:ext>
            </a:extLst>
          </p:cNvPr>
          <p:cNvSpPr txBox="1"/>
          <p:nvPr/>
        </p:nvSpPr>
        <p:spPr>
          <a:xfrm>
            <a:off x="345057" y="267417"/>
            <a:ext cx="15520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概　要</a:t>
            </a:r>
          </a:p>
        </p:txBody>
      </p:sp>
      <p:sp>
        <p:nvSpPr>
          <p:cNvPr id="4" name="四角形: 角度付き 3">
            <a:extLst>
              <a:ext uri="{FF2B5EF4-FFF2-40B4-BE49-F238E27FC236}">
                <a16:creationId xmlns:a16="http://schemas.microsoft.com/office/drawing/2014/main" id="{EE1C4120-3C96-2898-BDA6-5E9E26AEA14F}"/>
              </a:ext>
            </a:extLst>
          </p:cNvPr>
          <p:cNvSpPr/>
          <p:nvPr/>
        </p:nvSpPr>
        <p:spPr>
          <a:xfrm>
            <a:off x="1419045" y="1505568"/>
            <a:ext cx="6305911" cy="1138686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学校生活を</a:t>
            </a:r>
            <a:r>
              <a:rPr kumimoji="1" lang="ja-JP" altLang="en-US" sz="24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円滑に進める</a:t>
            </a: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ために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リーダーが集まって会議をする</a:t>
            </a:r>
          </a:p>
        </p:txBody>
      </p:sp>
      <p:sp>
        <p:nvSpPr>
          <p:cNvPr id="5" name="吹き出し: 右矢印 4">
            <a:extLst>
              <a:ext uri="{FF2B5EF4-FFF2-40B4-BE49-F238E27FC236}">
                <a16:creationId xmlns:a16="http://schemas.microsoft.com/office/drawing/2014/main" id="{47AC570D-7795-2EE6-1E5A-348B368FD964}"/>
              </a:ext>
            </a:extLst>
          </p:cNvPr>
          <p:cNvSpPr/>
          <p:nvPr/>
        </p:nvSpPr>
        <p:spPr>
          <a:xfrm>
            <a:off x="345057" y="3178831"/>
            <a:ext cx="1492369" cy="2518913"/>
          </a:xfrm>
          <a:prstGeom prst="rightArrowCallou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3200" dirty="0"/>
              <a:t>構成</a:t>
            </a:r>
          </a:p>
        </p:txBody>
      </p:sp>
      <p:sp>
        <p:nvSpPr>
          <p:cNvPr id="6" name="六角形 5">
            <a:extLst>
              <a:ext uri="{FF2B5EF4-FFF2-40B4-BE49-F238E27FC236}">
                <a16:creationId xmlns:a16="http://schemas.microsoft.com/office/drawing/2014/main" id="{C69D954F-7C0E-208E-5C89-4D34D9943507}"/>
              </a:ext>
            </a:extLst>
          </p:cNvPr>
          <p:cNvSpPr/>
          <p:nvPr/>
        </p:nvSpPr>
        <p:spPr>
          <a:xfrm>
            <a:off x="2156603" y="3183144"/>
            <a:ext cx="5387197" cy="621103"/>
          </a:xfrm>
          <a:prstGeom prst="hexagon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各部活の部長・副部長</a:t>
            </a:r>
          </a:p>
        </p:txBody>
      </p:sp>
      <p:sp>
        <p:nvSpPr>
          <p:cNvPr id="9" name="六角形 8">
            <a:extLst>
              <a:ext uri="{FF2B5EF4-FFF2-40B4-BE49-F238E27FC236}">
                <a16:creationId xmlns:a16="http://schemas.microsoft.com/office/drawing/2014/main" id="{72F38952-35DC-4FCC-59A3-56FCF635B8F2}"/>
              </a:ext>
            </a:extLst>
          </p:cNvPr>
          <p:cNvSpPr/>
          <p:nvPr/>
        </p:nvSpPr>
        <p:spPr>
          <a:xfrm>
            <a:off x="2156603" y="4129892"/>
            <a:ext cx="5387197" cy="621103"/>
          </a:xfrm>
          <a:prstGeom prst="hexagon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各委員会の委員長・副委員長</a:t>
            </a:r>
          </a:p>
        </p:txBody>
      </p:sp>
      <p:sp>
        <p:nvSpPr>
          <p:cNvPr id="10" name="六角形 9">
            <a:extLst>
              <a:ext uri="{FF2B5EF4-FFF2-40B4-BE49-F238E27FC236}">
                <a16:creationId xmlns:a16="http://schemas.microsoft.com/office/drawing/2014/main" id="{BFF2100E-619E-F1EB-A513-70589F0000F9}"/>
              </a:ext>
            </a:extLst>
          </p:cNvPr>
          <p:cNvSpPr/>
          <p:nvPr/>
        </p:nvSpPr>
        <p:spPr>
          <a:xfrm>
            <a:off x="2156603" y="5076641"/>
            <a:ext cx="5387197" cy="621103"/>
          </a:xfrm>
          <a:prstGeom prst="hexagon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生徒会役員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0C0891-65BB-5E19-47AB-26C70E9129B9}"/>
              </a:ext>
            </a:extLst>
          </p:cNvPr>
          <p:cNvSpPr txBox="1"/>
          <p:nvPr/>
        </p:nvSpPr>
        <p:spPr>
          <a:xfrm>
            <a:off x="345057" y="267417"/>
            <a:ext cx="2186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主な議題</a:t>
            </a: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20B94685-CBF9-08F3-50B6-B5C53CC01952}"/>
              </a:ext>
            </a:extLst>
          </p:cNvPr>
          <p:cNvSpPr/>
          <p:nvPr/>
        </p:nvSpPr>
        <p:spPr>
          <a:xfrm>
            <a:off x="1367287" y="1233578"/>
            <a:ext cx="6409427" cy="1224951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行事への参加意欲を向上させるには？</a:t>
            </a:r>
          </a:p>
        </p:txBody>
      </p:sp>
      <p:graphicFrame>
        <p:nvGraphicFramePr>
          <p:cNvPr id="11" name="グラフ 10">
            <a:extLst>
              <a:ext uri="{FF2B5EF4-FFF2-40B4-BE49-F238E27FC236}">
                <a16:creationId xmlns:a16="http://schemas.microsoft.com/office/drawing/2014/main" id="{65EA57D4-D3BF-3908-6A79-B3EB4A84AC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408907"/>
              </p:ext>
            </p:extLst>
          </p:nvPr>
        </p:nvGraphicFramePr>
        <p:xfrm>
          <a:off x="345057" y="2716804"/>
          <a:ext cx="4479985" cy="3873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吹き出し: 下矢印 4">
            <a:extLst>
              <a:ext uri="{FF2B5EF4-FFF2-40B4-BE49-F238E27FC236}">
                <a16:creationId xmlns:a16="http://schemas.microsoft.com/office/drawing/2014/main" id="{1D4C2BBA-EDFF-5C85-EF86-EB5FE7F86115}"/>
              </a:ext>
            </a:extLst>
          </p:cNvPr>
          <p:cNvSpPr/>
          <p:nvPr/>
        </p:nvSpPr>
        <p:spPr>
          <a:xfrm>
            <a:off x="5115464" y="3250912"/>
            <a:ext cx="3683479" cy="994735"/>
          </a:xfrm>
          <a:prstGeom prst="downArrowCallout">
            <a:avLst/>
          </a:prstGeom>
          <a:solidFill>
            <a:srgbClr val="99CCFF"/>
          </a:solidFill>
          <a:ln w="12700"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「不満」の理由</a:t>
            </a:r>
          </a:p>
        </p:txBody>
      </p:sp>
      <p:sp>
        <p:nvSpPr>
          <p:cNvPr id="3" name="四角形: メモ 2">
            <a:extLst>
              <a:ext uri="{FF2B5EF4-FFF2-40B4-BE49-F238E27FC236}">
                <a16:creationId xmlns:a16="http://schemas.microsoft.com/office/drawing/2014/main" id="{E6CAF089-EDE3-A884-CFC1-4F5FE4AA1E52}"/>
              </a:ext>
            </a:extLst>
          </p:cNvPr>
          <p:cNvSpPr/>
          <p:nvPr/>
        </p:nvSpPr>
        <p:spPr>
          <a:xfrm>
            <a:off x="5115464" y="4462665"/>
            <a:ext cx="3683479" cy="1593810"/>
          </a:xfrm>
          <a:prstGeom prst="foldedCorner">
            <a:avLst/>
          </a:prstGeom>
          <a:solidFill>
            <a:srgbClr val="99C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達成感がない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やりたいことができない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内容がつまらない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11" grpId="0">
        <p:bldAsOne/>
      </p:bldGraphic>
      <p:bldGraphic spid="11" grpId="1">
        <p:bldAsOne/>
      </p:bldGraphic>
      <p:bldP spid="5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4ADE316-2DA3-E098-5862-039EC4521023}"/>
              </a:ext>
            </a:extLst>
          </p:cNvPr>
          <p:cNvSpPr txBox="1"/>
          <p:nvPr/>
        </p:nvSpPr>
        <p:spPr>
          <a:xfrm>
            <a:off x="345057" y="267417"/>
            <a:ext cx="45496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今後のスケジュール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BDD26915-1DFB-EC5B-D57B-9830B9623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153649"/>
              </p:ext>
            </p:extLst>
          </p:nvPr>
        </p:nvGraphicFramePr>
        <p:xfrm>
          <a:off x="1661078" y="1591832"/>
          <a:ext cx="5821843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5193">
                  <a:extLst>
                    <a:ext uri="{9D8B030D-6E8A-4147-A177-3AD203B41FA5}">
                      <a16:colId xmlns:a16="http://schemas.microsoft.com/office/drawing/2014/main" val="2651573957"/>
                    </a:ext>
                  </a:extLst>
                </a:gridCol>
                <a:gridCol w="3646650">
                  <a:extLst>
                    <a:ext uri="{9D8B030D-6E8A-4147-A177-3AD203B41FA5}">
                      <a16:colId xmlns:a16="http://schemas.microsoft.com/office/drawing/2014/main" val="1880830104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solidFill>
                            <a:schemeClr val="bg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１２月２６日</a:t>
                      </a:r>
                      <a:endParaRPr kumimoji="1" lang="en-US" altLang="ja-JP" sz="2400" b="1" dirty="0">
                        <a:solidFill>
                          <a:schemeClr val="bg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オリエンテーション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3333805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b="1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講話「リーダーとは」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0123065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b="1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交流会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542347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b="1">
                          <a:solidFill>
                            <a:schemeClr val="bg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１２月２７日</a:t>
                      </a:r>
                      <a:endParaRPr kumimoji="1" lang="en-US" altLang="ja-JP" sz="2400" b="1" dirty="0">
                        <a:solidFill>
                          <a:schemeClr val="bg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分科会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9440194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en-US" altLang="ja-JP" sz="2400" b="1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全体会議・まとめ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0389340"/>
                  </a:ext>
                </a:extLst>
              </a:tr>
            </a:tbl>
          </a:graphicData>
        </a:graphic>
      </p:graphicFrame>
      <p:sp>
        <p:nvSpPr>
          <p:cNvPr id="5" name="小波 4">
            <a:extLst>
              <a:ext uri="{FF2B5EF4-FFF2-40B4-BE49-F238E27FC236}">
                <a16:creationId xmlns:a16="http://schemas.microsoft.com/office/drawing/2014/main" id="{F55D21CD-E8D2-6878-50BF-D1548CC765E9}"/>
              </a:ext>
            </a:extLst>
          </p:cNvPr>
          <p:cNvSpPr/>
          <p:nvPr/>
        </p:nvSpPr>
        <p:spPr>
          <a:xfrm>
            <a:off x="345057" y="4494362"/>
            <a:ext cx="5821843" cy="1958677"/>
          </a:xfrm>
          <a:prstGeom prst="doubleWave">
            <a:avLst/>
          </a:prstGeom>
          <a:solidFill>
            <a:srgbClr val="99FF99"/>
          </a:solidFill>
          <a:ln w="76200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より良い学校づくりのために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ご協力をお願いします！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3E669A3-BD67-BC90-5397-3137880055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362" y="4166719"/>
            <a:ext cx="2019582" cy="228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388</TotalTime>
  <Words>99</Words>
  <Application>Microsoft Office PowerPoint</Application>
  <PresentationFormat>画面に合わせる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2022-09-22T06:58:10Z</dcterms:created>
  <dcterms:modified xsi:type="dcterms:W3CDTF">2023-11-20T06:05:51Z</dcterms:modified>
</cp:coreProperties>
</file>