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CC"/>
    <a:srgbClr val="66CCFF"/>
    <a:srgbClr val="BDEEFF"/>
    <a:srgbClr val="FBE905"/>
    <a:srgbClr val="F8FE02"/>
    <a:srgbClr val="FAD706"/>
    <a:srgbClr val="00CC99"/>
    <a:srgbClr val="FF505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ja-JP" sz="1800" b="0" i="0" baseline="0" dirty="0">
                <a:effectLst/>
              </a:rPr>
              <a:t>期限表示を参考にしていますか</a:t>
            </a:r>
            <a:endParaRPr lang="ja-JP" altLang="ja-JP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毎回している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1747</c:v>
                </c:pt>
                <c:pt idx="1">
                  <c:v>2573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7-4351-BFDF-0909273D3C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時々している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1699</c:v>
                </c:pt>
                <c:pt idx="1">
                  <c:v>1698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7-4351-BFDF-0909273D3C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あまりしていない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728</c:v>
                </c:pt>
                <c:pt idx="1">
                  <c:v>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77-4351-BFDF-0909273D3CF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参考にしていない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194</c:v>
                </c:pt>
                <c:pt idx="1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77-4351-BFDF-0909273D3CF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知らなかった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437</c:v>
                </c:pt>
                <c:pt idx="1">
                  <c:v>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377-4351-BFDF-0909273D3C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3264240"/>
        <c:axId val="463265320"/>
      </c:barChart>
      <c:catAx>
        <c:axId val="463264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63265320"/>
        <c:crosses val="autoZero"/>
        <c:auto val="1"/>
        <c:lblAlgn val="ctr"/>
        <c:lblOffset val="100"/>
        <c:noMultiLvlLbl val="0"/>
      </c:catAx>
      <c:valAx>
        <c:axId val="463265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6326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3" name="図 12">
            <a:hlinkClick r:id="rId14"/>
            <a:extLst>
              <a:ext uri="{FF2B5EF4-FFF2-40B4-BE49-F238E27FC236}">
                <a16:creationId xmlns:a16="http://schemas.microsoft.com/office/drawing/2014/main" id="{CE259B9C-9EEE-0E90-040D-E13BD8F088C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529" y="6226174"/>
            <a:ext cx="2562583" cy="5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6296A26-F756-A48A-C13C-3D6109549D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15" y="2019103"/>
            <a:ext cx="2314898" cy="281979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35152E-35E9-0C71-55D0-FC9AF8CFB297}"/>
              </a:ext>
            </a:extLst>
          </p:cNvPr>
          <p:cNvSpPr/>
          <p:nvPr/>
        </p:nvSpPr>
        <p:spPr>
          <a:xfrm>
            <a:off x="3003384" y="2461896"/>
            <a:ext cx="358303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期限表示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1A62C9D-79BA-5A50-3EE7-92BCA44402A0}"/>
              </a:ext>
            </a:extLst>
          </p:cNvPr>
          <p:cNvSpPr txBox="1"/>
          <p:nvPr/>
        </p:nvSpPr>
        <p:spPr>
          <a:xfrm>
            <a:off x="3003384" y="3588066"/>
            <a:ext cx="5381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正しく知ってムダを減らそう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リボン: 上に曲がる 1">
            <a:extLst>
              <a:ext uri="{FF2B5EF4-FFF2-40B4-BE49-F238E27FC236}">
                <a16:creationId xmlns:a16="http://schemas.microsoft.com/office/drawing/2014/main" id="{B44849B9-EA45-01DF-002E-21370BF806ED}"/>
              </a:ext>
            </a:extLst>
          </p:cNvPr>
          <p:cNvSpPr/>
          <p:nvPr/>
        </p:nvSpPr>
        <p:spPr>
          <a:xfrm>
            <a:off x="948906" y="375827"/>
            <a:ext cx="7246188" cy="935388"/>
          </a:xfrm>
          <a:prstGeom prst="ribbon2">
            <a:avLst>
              <a:gd name="adj1" fmla="val 16667"/>
              <a:gd name="adj2" fmla="val 6091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66CC"/>
                </a:solidFill>
              </a:rPr>
              <a:t>アンケート結果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91B40803-7DDD-BE05-77AF-B4AD6B7B86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0434960"/>
              </p:ext>
            </p:extLst>
          </p:nvPr>
        </p:nvGraphicFramePr>
        <p:xfrm>
          <a:off x="1292524" y="1502422"/>
          <a:ext cx="6558951" cy="2907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F3A072CC-60A3-ACFF-C482-F2525500BF32}"/>
              </a:ext>
            </a:extLst>
          </p:cNvPr>
          <p:cNvSpPr/>
          <p:nvPr/>
        </p:nvSpPr>
        <p:spPr>
          <a:xfrm>
            <a:off x="375815" y="4635018"/>
            <a:ext cx="5800698" cy="1441118"/>
          </a:xfrm>
          <a:prstGeom prst="horizontalScroll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食品購入時に参考にしていると</a:t>
            </a:r>
            <a:endParaRPr kumimoji="1" lang="en-US" altLang="ja-JP" sz="24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回答したのは約７割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0F86E5E-D7A5-DF04-B748-782091479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482" y="4526787"/>
            <a:ext cx="1667108" cy="165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リボン: 上に曲がる 6">
            <a:extLst>
              <a:ext uri="{FF2B5EF4-FFF2-40B4-BE49-F238E27FC236}">
                <a16:creationId xmlns:a16="http://schemas.microsoft.com/office/drawing/2014/main" id="{325A2BF0-2C49-002A-B02B-901F34FE4CBF}"/>
              </a:ext>
            </a:extLst>
          </p:cNvPr>
          <p:cNvSpPr/>
          <p:nvPr/>
        </p:nvSpPr>
        <p:spPr>
          <a:xfrm>
            <a:off x="948906" y="375827"/>
            <a:ext cx="7246188" cy="935388"/>
          </a:xfrm>
          <a:prstGeom prst="ribbon2">
            <a:avLst>
              <a:gd name="adj1" fmla="val 16667"/>
              <a:gd name="adj2" fmla="val 6091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66CC"/>
                </a:solidFill>
              </a:rPr>
              <a:t>主な食品例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FB2228C7-9D4A-1F09-2468-E5878AD96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629560"/>
              </p:ext>
            </p:extLst>
          </p:nvPr>
        </p:nvGraphicFramePr>
        <p:xfrm>
          <a:off x="1668604" y="1861820"/>
          <a:ext cx="580679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9893">
                  <a:extLst>
                    <a:ext uri="{9D8B030D-6E8A-4147-A177-3AD203B41FA5}">
                      <a16:colId xmlns:a16="http://schemas.microsoft.com/office/drawing/2014/main" val="1155809858"/>
                    </a:ext>
                  </a:extLst>
                </a:gridCol>
                <a:gridCol w="1465403">
                  <a:extLst>
                    <a:ext uri="{9D8B030D-6E8A-4147-A177-3AD203B41FA5}">
                      <a16:colId xmlns:a16="http://schemas.microsoft.com/office/drawing/2014/main" val="66899034"/>
                    </a:ext>
                  </a:extLst>
                </a:gridCol>
                <a:gridCol w="1303197">
                  <a:extLst>
                    <a:ext uri="{9D8B030D-6E8A-4147-A177-3AD203B41FA5}">
                      <a16:colId xmlns:a16="http://schemas.microsoft.com/office/drawing/2014/main" val="1728158755"/>
                    </a:ext>
                  </a:extLst>
                </a:gridCol>
                <a:gridCol w="1638300">
                  <a:extLst>
                    <a:ext uri="{9D8B030D-6E8A-4147-A177-3AD203B41FA5}">
                      <a16:colId xmlns:a16="http://schemas.microsoft.com/office/drawing/2014/main" val="334117213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消費期限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消費期限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賞味期限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923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刺し身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弁当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加工肉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即席めん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723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総菜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生菓子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チーズ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缶詰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244848"/>
                  </a:ext>
                </a:extLst>
              </a:tr>
            </a:tbl>
          </a:graphicData>
        </a:graphic>
      </p:graphicFrame>
      <p:pic>
        <p:nvPicPr>
          <p:cNvPr id="22" name="図 21">
            <a:extLst>
              <a:ext uri="{FF2B5EF4-FFF2-40B4-BE49-F238E27FC236}">
                <a16:creationId xmlns:a16="http://schemas.microsoft.com/office/drawing/2014/main" id="{2824ADD3-2350-165D-0E9D-08092F00A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38" y="3739993"/>
            <a:ext cx="6268325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吹き出し: 右矢印 1">
            <a:extLst>
              <a:ext uri="{FF2B5EF4-FFF2-40B4-BE49-F238E27FC236}">
                <a16:creationId xmlns:a16="http://schemas.microsoft.com/office/drawing/2014/main" id="{4B9D69E8-7368-986B-7A66-80A9649B793A}"/>
              </a:ext>
            </a:extLst>
          </p:cNvPr>
          <p:cNvSpPr/>
          <p:nvPr/>
        </p:nvSpPr>
        <p:spPr>
          <a:xfrm>
            <a:off x="375815" y="2666350"/>
            <a:ext cx="3454313" cy="805616"/>
          </a:xfrm>
          <a:prstGeom prst="rightArrowCallout">
            <a:avLst/>
          </a:prstGeom>
          <a:solidFill>
            <a:srgbClr val="66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消費期限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5B9D97-DA8B-1004-85D1-AE966D965220}"/>
              </a:ext>
            </a:extLst>
          </p:cNvPr>
          <p:cNvSpPr txBox="1"/>
          <p:nvPr/>
        </p:nvSpPr>
        <p:spPr>
          <a:xfrm>
            <a:off x="4011284" y="2715215"/>
            <a:ext cx="3534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/>
              <a:t>安全に食べられる期限</a:t>
            </a:r>
            <a:endParaRPr kumimoji="1" lang="en-US" altLang="ja-JP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/>
              <a:t>急速に劣化する食品に表示</a:t>
            </a:r>
          </a:p>
        </p:txBody>
      </p:sp>
      <p:sp>
        <p:nvSpPr>
          <p:cNvPr id="5" name="吹き出し: 右矢印 4">
            <a:extLst>
              <a:ext uri="{FF2B5EF4-FFF2-40B4-BE49-F238E27FC236}">
                <a16:creationId xmlns:a16="http://schemas.microsoft.com/office/drawing/2014/main" id="{454F4AA5-BFB0-46D6-694A-ABCC2B1CE5DE}"/>
              </a:ext>
            </a:extLst>
          </p:cNvPr>
          <p:cNvSpPr/>
          <p:nvPr/>
        </p:nvSpPr>
        <p:spPr>
          <a:xfrm>
            <a:off x="375815" y="3702215"/>
            <a:ext cx="3454313" cy="806400"/>
          </a:xfrm>
          <a:prstGeom prst="rightArrowCallout">
            <a:avLst/>
          </a:prstGeom>
          <a:solidFill>
            <a:srgbClr val="FF99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賞味期限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2A6AA5-266A-E40B-696D-3B7A988F157A}"/>
              </a:ext>
            </a:extLst>
          </p:cNvPr>
          <p:cNvSpPr txBox="1"/>
          <p:nvPr/>
        </p:nvSpPr>
        <p:spPr>
          <a:xfrm>
            <a:off x="4011284" y="3751472"/>
            <a:ext cx="3716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/>
              <a:t>おいしく食べられる期限</a:t>
            </a:r>
            <a:endParaRPr kumimoji="1" lang="en-US" altLang="ja-JP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/>
              <a:t>比較的傷みにくい食品に表示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BA018671-932B-2DDB-16D3-2B0E2B23B2EE}"/>
              </a:ext>
            </a:extLst>
          </p:cNvPr>
          <p:cNvSpPr/>
          <p:nvPr/>
        </p:nvSpPr>
        <p:spPr>
          <a:xfrm>
            <a:off x="1078302" y="5074487"/>
            <a:ext cx="6987396" cy="830998"/>
          </a:xfrm>
          <a:prstGeom prst="roundRect">
            <a:avLst/>
          </a:prstGeom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B050"/>
                </a:solidFill>
              </a:rPr>
              <a:t>購入後</a:t>
            </a:r>
            <a:r>
              <a:rPr kumimoji="1" lang="ja-JP" altLang="en-US" sz="2400" dirty="0"/>
              <a:t>も確認して食品ロス発生を防ぎましょう！</a:t>
            </a:r>
          </a:p>
        </p:txBody>
      </p:sp>
      <p:sp>
        <p:nvSpPr>
          <p:cNvPr id="10" name="リボン: 上に曲がる 9">
            <a:extLst>
              <a:ext uri="{FF2B5EF4-FFF2-40B4-BE49-F238E27FC236}">
                <a16:creationId xmlns:a16="http://schemas.microsoft.com/office/drawing/2014/main" id="{4E1556C6-956F-94ED-FEEB-0CD6071999A9}"/>
              </a:ext>
            </a:extLst>
          </p:cNvPr>
          <p:cNvSpPr/>
          <p:nvPr/>
        </p:nvSpPr>
        <p:spPr>
          <a:xfrm>
            <a:off x="948906" y="375827"/>
            <a:ext cx="7246188" cy="935388"/>
          </a:xfrm>
          <a:prstGeom prst="ribbon2">
            <a:avLst>
              <a:gd name="adj1" fmla="val 16667"/>
              <a:gd name="adj2" fmla="val 6091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66CC"/>
                </a:solidFill>
              </a:rPr>
              <a:t>違いは何？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49ED489-DF12-3098-4677-09F4CA04988C}"/>
              </a:ext>
            </a:extLst>
          </p:cNvPr>
          <p:cNvSpPr txBox="1"/>
          <p:nvPr/>
        </p:nvSpPr>
        <p:spPr>
          <a:xfrm>
            <a:off x="1369039" y="1516475"/>
            <a:ext cx="6405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いずれも袋や容器を開けないままで</a:t>
            </a:r>
            <a:endParaRPr kumimoji="1" lang="en-US" altLang="ja-JP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記載された保存方法を守っているときに限ります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506</TotalTime>
  <Words>108</Words>
  <Application>Microsoft Office PowerPoint</Application>
  <PresentationFormat>画面に合わせる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2023-12-11T02:54:47Z</dcterms:modified>
</cp:coreProperties>
</file>