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FF99"/>
    <a:srgbClr val="FF3399"/>
    <a:srgbClr val="99CCFF"/>
    <a:srgbClr val="CCCCFF"/>
    <a:srgbClr val="FF00FF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40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0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歴代シングル売上数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ＣＤ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１ｓｔ</c:v>
                </c:pt>
                <c:pt idx="1">
                  <c:v>２ｎｄ</c:v>
                </c:pt>
                <c:pt idx="2">
                  <c:v>３ｒｄ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64458</c:v>
                </c:pt>
                <c:pt idx="1">
                  <c:v>124487</c:v>
                </c:pt>
                <c:pt idx="2">
                  <c:v>204758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52-4D13-A21D-88586EAC1EE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配信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１ｓｔ</c:v>
                </c:pt>
                <c:pt idx="1">
                  <c:v>２ｎｄ</c:v>
                </c:pt>
                <c:pt idx="2">
                  <c:v>３ｒｄ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36581</c:v>
                </c:pt>
                <c:pt idx="1">
                  <c:v>17364</c:v>
                </c:pt>
                <c:pt idx="2">
                  <c:v>22485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52-4D13-A21D-88586EAC1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0047832"/>
        <c:axId val="500048192"/>
      </c:barChart>
      <c:catAx>
        <c:axId val="500047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0048192"/>
        <c:crosses val="autoZero"/>
        <c:auto val="1"/>
        <c:lblAlgn val="ctr"/>
        <c:lblOffset val="100"/>
        <c:noMultiLvlLbl val="0"/>
      </c:catAx>
      <c:valAx>
        <c:axId val="500048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0047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2023/12/12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5B1FA57-4063-27FC-1CE8-34B691C9DAF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302" y="181801"/>
            <a:ext cx="1571844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F1D6386-BE65-A478-9C2E-305866D13CC3}"/>
              </a:ext>
            </a:extLst>
          </p:cNvPr>
          <p:cNvSpPr/>
          <p:nvPr/>
        </p:nvSpPr>
        <p:spPr>
          <a:xfrm>
            <a:off x="203096" y="1148208"/>
            <a:ext cx="7197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小野コマチ１ｓｔアルバム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72F7515-08AB-69B1-8206-E6038EEAB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95" y="2819387"/>
            <a:ext cx="3753374" cy="3743847"/>
          </a:xfrm>
          <a:prstGeom prst="rect">
            <a:avLst/>
          </a:prstGeom>
        </p:spPr>
      </p:pic>
      <p:sp>
        <p:nvSpPr>
          <p:cNvPr id="17" name="吹き出し: 円形 16">
            <a:extLst>
              <a:ext uri="{FF2B5EF4-FFF2-40B4-BE49-F238E27FC236}">
                <a16:creationId xmlns:a16="http://schemas.microsoft.com/office/drawing/2014/main" id="{16168C9D-B027-259F-D6F4-831934FBD1D4}"/>
              </a:ext>
            </a:extLst>
          </p:cNvPr>
          <p:cNvSpPr/>
          <p:nvPr/>
        </p:nvSpPr>
        <p:spPr>
          <a:xfrm>
            <a:off x="203096" y="2449902"/>
            <a:ext cx="5041764" cy="2336561"/>
          </a:xfrm>
          <a:prstGeom prst="wedgeEllipseCallout">
            <a:avLst>
              <a:gd name="adj1" fmla="val 77170"/>
              <a:gd name="adj2" fmla="val 4043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第２回企画会議</a:t>
            </a:r>
            <a:endParaRPr kumimoji="1" lang="en-US" altLang="ja-JP" sz="3200" b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選曲について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7F2195-4A56-6F04-0BFD-2D5BA11F2C76}"/>
              </a:ext>
            </a:extLst>
          </p:cNvPr>
          <p:cNvSpPr txBox="1"/>
          <p:nvPr/>
        </p:nvSpPr>
        <p:spPr>
          <a:xfrm>
            <a:off x="394281" y="36072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u="sng" dirty="0"/>
              <a:t>現状確認</a:t>
            </a:r>
          </a:p>
        </p:txBody>
      </p:sp>
      <p:sp>
        <p:nvSpPr>
          <p:cNvPr id="11" name="スクロール: 縦 10">
            <a:extLst>
              <a:ext uri="{FF2B5EF4-FFF2-40B4-BE49-F238E27FC236}">
                <a16:creationId xmlns:a16="http://schemas.microsoft.com/office/drawing/2014/main" id="{91B5BB9A-6004-266C-C19C-834B3F1ED9E8}"/>
              </a:ext>
            </a:extLst>
          </p:cNvPr>
          <p:cNvSpPr/>
          <p:nvPr/>
        </p:nvSpPr>
        <p:spPr>
          <a:xfrm>
            <a:off x="394281" y="1423358"/>
            <a:ext cx="1253364" cy="1820174"/>
          </a:xfrm>
          <a:prstGeom prst="vertic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決定済み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2F44DC3F-D585-AC1D-8ED8-90D744FAA54F}"/>
              </a:ext>
            </a:extLst>
          </p:cNvPr>
          <p:cNvSpPr/>
          <p:nvPr/>
        </p:nvSpPr>
        <p:spPr>
          <a:xfrm>
            <a:off x="2088488" y="1423359"/>
            <a:ext cx="3909600" cy="79311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来年３月発売予定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B9778D59-56F9-0648-386F-D15FA71921AD}"/>
              </a:ext>
            </a:extLst>
          </p:cNvPr>
          <p:cNvSpPr/>
          <p:nvPr/>
        </p:nvSpPr>
        <p:spPr>
          <a:xfrm>
            <a:off x="2088488" y="2450422"/>
            <a:ext cx="3907766" cy="79311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「ラジオ美浜」４月テーマ曲</a:t>
            </a:r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BA66BAD8-A1B9-44DB-8794-750C5627C8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7762684"/>
              </p:ext>
            </p:extLst>
          </p:nvPr>
        </p:nvGraphicFramePr>
        <p:xfrm>
          <a:off x="394281" y="3614468"/>
          <a:ext cx="4505523" cy="295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AF93806D-A2D4-5D23-A5C3-307F98C434A6}"/>
              </a:ext>
            </a:extLst>
          </p:cNvPr>
          <p:cNvSpPr/>
          <p:nvPr/>
        </p:nvSpPr>
        <p:spPr>
          <a:xfrm>
            <a:off x="5124090" y="4299158"/>
            <a:ext cx="3467819" cy="1585125"/>
          </a:xfrm>
          <a:prstGeom prst="foldedCorner">
            <a:avLst/>
          </a:prstGeom>
          <a:blipFill>
            <a:blip r:embed="rId3"/>
            <a:stretch>
              <a:fillRect/>
            </a:stretch>
          </a:blipFill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３ｒｄシングル「青空」は</a:t>
            </a:r>
            <a:endParaRPr lang="en-US" altLang="ja-JP" sz="2000" dirty="0"/>
          </a:p>
          <a:p>
            <a:pPr algn="ctr"/>
            <a:r>
              <a:rPr lang="ja-JP" altLang="en-US" sz="2000" u="sng" dirty="0">
                <a:solidFill>
                  <a:srgbClr val="0070C0"/>
                </a:solidFill>
              </a:rPr>
              <a:t>歴代最高セールス</a:t>
            </a:r>
            <a:r>
              <a:rPr lang="ja-JP" altLang="en-US" sz="2000" dirty="0"/>
              <a:t>を記録</a:t>
            </a:r>
            <a:endParaRPr lang="en-US" altLang="ja-JP" sz="20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DE46BDB-C96E-3706-1C41-8531240FEE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1281108"/>
            <a:ext cx="2286319" cy="196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Graphic spid="16" grpId="0">
        <p:bldAsOne/>
      </p:bldGraphic>
      <p:bldGraphic spid="16" grpId="1">
        <p:bldAsOne/>
      </p:bldGraphic>
      <p:bldP spid="22" grpId="0" animBg="1"/>
      <p:bldP spid="2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A7892B8-D9D8-1F50-94FA-B702BEDCC80F}"/>
              </a:ext>
            </a:extLst>
          </p:cNvPr>
          <p:cNvSpPr txBox="1"/>
          <p:nvPr/>
        </p:nvSpPr>
        <p:spPr>
          <a:xfrm>
            <a:off x="394281" y="360726"/>
            <a:ext cx="2292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u="sng" dirty="0"/>
              <a:t>コンセプト</a:t>
            </a:r>
          </a:p>
        </p:txBody>
      </p:sp>
      <p:graphicFrame>
        <p:nvGraphicFramePr>
          <p:cNvPr id="6" name="表 9">
            <a:extLst>
              <a:ext uri="{FF2B5EF4-FFF2-40B4-BE49-F238E27FC236}">
                <a16:creationId xmlns:a16="http://schemas.microsoft.com/office/drawing/2014/main" id="{C5F3B0DF-E330-96A0-6D2B-40609C1A5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731257"/>
              </p:ext>
            </p:extLst>
          </p:nvPr>
        </p:nvGraphicFramePr>
        <p:xfrm>
          <a:off x="874041" y="1951042"/>
          <a:ext cx="7395915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9235">
                  <a:extLst>
                    <a:ext uri="{9D8B030D-6E8A-4147-A177-3AD203B41FA5}">
                      <a16:colId xmlns:a16="http://schemas.microsoft.com/office/drawing/2014/main" val="2594551673"/>
                    </a:ext>
                  </a:extLst>
                </a:gridCol>
                <a:gridCol w="1535502">
                  <a:extLst>
                    <a:ext uri="{9D8B030D-6E8A-4147-A177-3AD203B41FA5}">
                      <a16:colId xmlns:a16="http://schemas.microsoft.com/office/drawing/2014/main" val="2975488439"/>
                    </a:ext>
                  </a:extLst>
                </a:gridCol>
                <a:gridCol w="4891178">
                  <a:extLst>
                    <a:ext uri="{9D8B030D-6E8A-4147-A177-3AD203B41FA5}">
                      <a16:colId xmlns:a16="http://schemas.microsoft.com/office/drawing/2014/main" val="4117603582"/>
                    </a:ext>
                  </a:extLst>
                </a:gridCol>
              </a:tblGrid>
              <a:tr h="33875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ＭＹ　ＬＩＦＥ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216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等身大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同世代の若者の共感を形成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147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日常感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親しみやすいメロディー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62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彩り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何げない日常に彩りを添える</a:t>
                      </a:r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951914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F6A7AEC-2EAC-B494-68CD-6D05D5B59740}"/>
              </a:ext>
            </a:extLst>
          </p:cNvPr>
          <p:cNvSpPr txBox="1"/>
          <p:nvPr/>
        </p:nvSpPr>
        <p:spPr>
          <a:xfrm>
            <a:off x="1638344" y="4906958"/>
            <a:ext cx="5867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アートワークは写真家のＭＩＮＡＫＯを起用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発売記念イベントを開催予定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732376-470B-A832-28D0-CE41AD580B42}"/>
              </a:ext>
            </a:extLst>
          </p:cNvPr>
          <p:cNvSpPr txBox="1"/>
          <p:nvPr/>
        </p:nvSpPr>
        <p:spPr>
          <a:xfrm>
            <a:off x="394281" y="360726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u="sng" dirty="0"/>
              <a:t>候補曲一覧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71EA9D96-0519-6335-988C-475323BB5D71}"/>
              </a:ext>
            </a:extLst>
          </p:cNvPr>
          <p:cNvSpPr/>
          <p:nvPr/>
        </p:nvSpPr>
        <p:spPr>
          <a:xfrm>
            <a:off x="394281" y="1543050"/>
            <a:ext cx="5410200" cy="1257300"/>
          </a:xfrm>
          <a:prstGeom prst="horizontalScroll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虹色ダイアリー</a:t>
            </a:r>
            <a:endParaRPr kumimoji="1" lang="en-US" altLang="ja-JP" sz="24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２０２１年優秀楽曲賞受賞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41AB3361-6448-16A7-B20E-E0C8ED2A0F49}"/>
              </a:ext>
            </a:extLst>
          </p:cNvPr>
          <p:cNvSpPr/>
          <p:nvPr/>
        </p:nvSpPr>
        <p:spPr>
          <a:xfrm>
            <a:off x="1866900" y="3179309"/>
            <a:ext cx="5410200" cy="1257300"/>
          </a:xfrm>
          <a:prstGeom prst="foldedCorner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パワフルデイズ</a:t>
            </a:r>
            <a:endParaRPr kumimoji="1" lang="en-US" altLang="ja-JP" sz="24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本人が初めて作詞・作曲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B262D3CC-7941-405B-FFD0-0ADD0DDE2F0D}"/>
              </a:ext>
            </a:extLst>
          </p:cNvPr>
          <p:cNvSpPr/>
          <p:nvPr/>
        </p:nvSpPr>
        <p:spPr>
          <a:xfrm>
            <a:off x="3289533" y="4815569"/>
            <a:ext cx="5410200" cy="1257300"/>
          </a:xfrm>
          <a:prstGeom prst="horizontalScroll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3399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日常とココア</a:t>
            </a:r>
            <a:endParaRPr kumimoji="1" lang="en-US" altLang="ja-JP" sz="2400" b="1" dirty="0">
              <a:solidFill>
                <a:srgbClr val="FF3399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デジタル配信ランキング１位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581</TotalTime>
  <Words>104</Words>
  <Application>Microsoft Office PowerPoint</Application>
  <PresentationFormat>画面に合わせる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2023-12-12T00:52:05Z</dcterms:modified>
</cp:coreProperties>
</file>