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99"/>
    <a:srgbClr val="CC99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2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塩分・タンパク質の比較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塩分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彩り</c:v>
                </c:pt>
                <c:pt idx="1">
                  <c:v>食べ応え</c:v>
                </c:pt>
                <c:pt idx="2">
                  <c:v>栄養満点</c:v>
                </c:pt>
                <c:pt idx="3">
                  <c:v>満腹御膳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2.5</c:v>
                </c:pt>
                <c:pt idx="1">
                  <c:v>3.5</c:v>
                </c:pt>
                <c:pt idx="2">
                  <c:v>2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5E6-4078-B651-2BB206D2E37E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タンパク質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彩り</c:v>
                </c:pt>
                <c:pt idx="1">
                  <c:v>食べ応え</c:v>
                </c:pt>
                <c:pt idx="2">
                  <c:v>栄養満点</c:v>
                </c:pt>
                <c:pt idx="3">
                  <c:v>満腹御膳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13</c:v>
                </c:pt>
                <c:pt idx="1">
                  <c:v>14</c:v>
                </c:pt>
                <c:pt idx="2">
                  <c:v>16</c:v>
                </c:pt>
                <c:pt idx="3">
                  <c:v>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5E6-4078-B651-2BB206D2E3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7931288"/>
        <c:axId val="687933808"/>
      </c:lineChart>
      <c:catAx>
        <c:axId val="687931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87933808"/>
        <c:crosses val="autoZero"/>
        <c:auto val="1"/>
        <c:lblAlgn val="ctr"/>
        <c:lblOffset val="100"/>
        <c:noMultiLvlLbl val="0"/>
      </c:catAx>
      <c:valAx>
        <c:axId val="687933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87931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36886C-9CA0-4ECB-806D-43CF29EE9704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E241E6-8E48-4E3D-BBAF-2F76ED9289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1116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99661-DDA9-4501-824B-28D155401D8A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3AB1A-BA2D-4258-86C3-5E42A7868BD5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E911E-C331-4890-9E8C-4C28989DEAB0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A7BC-7EC3-40A5-AB75-3258E0632A16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BA427-5F4B-4596-A4DB-4F33970CB6FF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D9482-3E1A-480D-818F-13DF66F3F8A7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63298-A3F0-4191-A73D-8C3D7D429786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98A6-1A24-4A8E-B22A-E47F16EAC17C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7779B-EF21-47C3-9987-DC1D1B19D6A8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1421-88ED-48DA-89EF-2691A7BFE4CA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23AD-4258-45EE-B558-1CBE6BF240C5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9014A-3810-482A-98B4-2D7886A81283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i="1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3B7E7BF-EA9B-AE24-5BB7-CF87AF2C33E7}"/>
              </a:ext>
            </a:extLst>
          </p:cNvPr>
          <p:cNvSpPr/>
          <p:nvPr userDrawn="1"/>
        </p:nvSpPr>
        <p:spPr>
          <a:xfrm>
            <a:off x="6650965" y="136524"/>
            <a:ext cx="242094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ミノヤの宅食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6" name="スクロール: 横 5">
            <a:extLst>
              <a:ext uri="{FF2B5EF4-FFF2-40B4-BE49-F238E27FC236}">
                <a16:creationId xmlns:a16="http://schemas.microsoft.com/office/drawing/2014/main" id="{F826ECDF-8C68-7D44-3B0E-30694EF9488B}"/>
              </a:ext>
            </a:extLst>
          </p:cNvPr>
          <p:cNvSpPr/>
          <p:nvPr/>
        </p:nvSpPr>
        <p:spPr>
          <a:xfrm>
            <a:off x="762000" y="1100092"/>
            <a:ext cx="7620000" cy="2703605"/>
          </a:xfrm>
          <a:prstGeom prst="horizontalScroll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i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おいしい食事を毎日お届け</a:t>
            </a:r>
            <a:endParaRPr kumimoji="1" lang="en-US" altLang="ja-JP" sz="2800" i="1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lang="en-US" altLang="ja-JP" dirty="0"/>
          </a:p>
          <a:p>
            <a:pPr algn="ctr"/>
            <a:r>
              <a:rPr kumimoji="1" lang="ja-JP" altLang="en-US" sz="5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お弁当宅配サービス</a:t>
            </a:r>
            <a:endParaRPr kumimoji="1" lang="ja-JP" altLang="en-US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4E29C61-CCE2-ECE0-D55C-1751624D1B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025" y="3980848"/>
            <a:ext cx="2695951" cy="268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A3B0600-A3BE-DFFE-4AA9-0852F47FD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C9E9CF6E-3516-BC5D-AD66-BE06C3D86C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406508"/>
              </p:ext>
            </p:extLst>
          </p:nvPr>
        </p:nvGraphicFramePr>
        <p:xfrm>
          <a:off x="1203515" y="1802442"/>
          <a:ext cx="6736970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14578">
                  <a:extLst>
                    <a:ext uri="{9D8B030D-6E8A-4147-A177-3AD203B41FA5}">
                      <a16:colId xmlns:a16="http://schemas.microsoft.com/office/drawing/2014/main" val="953013056"/>
                    </a:ext>
                  </a:extLst>
                </a:gridCol>
                <a:gridCol w="1630392">
                  <a:extLst>
                    <a:ext uri="{9D8B030D-6E8A-4147-A177-3AD203B41FA5}">
                      <a16:colId xmlns:a16="http://schemas.microsoft.com/office/drawing/2014/main" val="2339154766"/>
                    </a:ext>
                  </a:extLst>
                </a:gridCol>
                <a:gridCol w="1746000">
                  <a:extLst>
                    <a:ext uri="{9D8B030D-6E8A-4147-A177-3AD203B41FA5}">
                      <a16:colId xmlns:a16="http://schemas.microsoft.com/office/drawing/2014/main" val="42736498"/>
                    </a:ext>
                  </a:extLst>
                </a:gridCol>
                <a:gridCol w="1746000">
                  <a:extLst>
                    <a:ext uri="{9D8B030D-6E8A-4147-A177-3AD203B41FA5}">
                      <a16:colId xmlns:a16="http://schemas.microsoft.com/office/drawing/2014/main" val="308809874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</a:rPr>
                        <a:t>コース名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/>
                        <a:t>コース名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</a:rPr>
                        <a:t>５日分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</a:rPr>
                        <a:t>７日分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5909619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/>
                        <a:t>総菜のみ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彩り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２，４００円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３，１５０円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775752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食べ応え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３，０００円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４，０００円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36900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/>
                        <a:t>弁当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栄養満点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３，５００円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４，７００円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065217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満腹御膳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４，０００円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５，２５０円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52154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4D5975C-260F-10D3-ACFC-65877721A131}"/>
              </a:ext>
            </a:extLst>
          </p:cNvPr>
          <p:cNvSpPr txBox="1"/>
          <p:nvPr/>
        </p:nvSpPr>
        <p:spPr>
          <a:xfrm>
            <a:off x="537952" y="4751029"/>
            <a:ext cx="41665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毎日玄関先までお届け</a:t>
            </a:r>
            <a:endParaRPr kumimoji="1"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配達料や登録料は一切不要</a:t>
            </a:r>
            <a:endParaRPr kumimoji="1"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使い捨て容器へ変更可能</a:t>
            </a:r>
          </a:p>
        </p:txBody>
      </p:sp>
      <p:sp>
        <p:nvSpPr>
          <p:cNvPr id="11" name="ブローチ 10">
            <a:extLst>
              <a:ext uri="{FF2B5EF4-FFF2-40B4-BE49-F238E27FC236}">
                <a16:creationId xmlns:a16="http://schemas.microsoft.com/office/drawing/2014/main" id="{80138485-9FCC-7BA9-2644-144F6B93CA46}"/>
              </a:ext>
            </a:extLst>
          </p:cNvPr>
          <p:cNvSpPr/>
          <p:nvPr/>
        </p:nvSpPr>
        <p:spPr>
          <a:xfrm>
            <a:off x="537952" y="321033"/>
            <a:ext cx="5215865" cy="968570"/>
          </a:xfrm>
          <a:prstGeom prst="plaque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ラインアップ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94A14AC-595D-0431-7460-809B1F0135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321" y="4550981"/>
            <a:ext cx="3391373" cy="160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FF3C002-3F84-F126-29A0-A12692319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A5275353-64CD-71C3-63CC-9926D1F93E56}"/>
              </a:ext>
            </a:extLst>
          </p:cNvPr>
          <p:cNvSpPr/>
          <p:nvPr/>
        </p:nvSpPr>
        <p:spPr>
          <a:xfrm>
            <a:off x="3145883" y="1753545"/>
            <a:ext cx="3827485" cy="1233577"/>
          </a:xfrm>
          <a:prstGeom prst="wedgeRoundRectCallout">
            <a:avLst>
              <a:gd name="adj1" fmla="val -71356"/>
              <a:gd name="adj2" fmla="val -10599"/>
              <a:gd name="adj3" fmla="val 16667"/>
            </a:avLst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u="sng" dirty="0"/>
              <a:t>栄養バランス</a:t>
            </a:r>
            <a:r>
              <a:rPr kumimoji="1" lang="ja-JP" altLang="en-US" sz="2800" dirty="0"/>
              <a:t>を考え</a:t>
            </a:r>
            <a:endParaRPr kumimoji="1" lang="en-US" altLang="ja-JP" sz="2800" dirty="0"/>
          </a:p>
          <a:p>
            <a:r>
              <a:rPr kumimoji="1" lang="ja-JP" altLang="en-US" sz="2800" dirty="0"/>
              <a:t>献立を作成しています</a:t>
            </a:r>
          </a:p>
        </p:txBody>
      </p:sp>
      <p:graphicFrame>
        <p:nvGraphicFramePr>
          <p:cNvPr id="12" name="グラフ 11">
            <a:extLst>
              <a:ext uri="{FF2B5EF4-FFF2-40B4-BE49-F238E27FC236}">
                <a16:creationId xmlns:a16="http://schemas.microsoft.com/office/drawing/2014/main" id="{10372D75-C4C1-4022-BA4B-309DF308AD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0647501"/>
              </p:ext>
            </p:extLst>
          </p:nvPr>
        </p:nvGraphicFramePr>
        <p:xfrm>
          <a:off x="1524000" y="3603911"/>
          <a:ext cx="6096000" cy="2752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ブローチ 13">
            <a:extLst>
              <a:ext uri="{FF2B5EF4-FFF2-40B4-BE49-F238E27FC236}">
                <a16:creationId xmlns:a16="http://schemas.microsoft.com/office/drawing/2014/main" id="{440DF0B4-01C5-6A61-20E2-13A86AB540AA}"/>
              </a:ext>
            </a:extLst>
          </p:cNvPr>
          <p:cNvSpPr/>
          <p:nvPr/>
        </p:nvSpPr>
        <p:spPr>
          <a:xfrm>
            <a:off x="537952" y="321033"/>
            <a:ext cx="5215865" cy="968570"/>
          </a:xfrm>
          <a:prstGeom prst="plaque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管理栄養士が監修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FB50AED-4AA2-FF4F-03E5-C90EAD674C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52" y="1475071"/>
            <a:ext cx="1457528" cy="194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12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8660A90-4C59-C89E-AE02-905679773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94F6EA1-7EE3-8C18-C461-570FC3EE99AC}"/>
              </a:ext>
            </a:extLst>
          </p:cNvPr>
          <p:cNvSpPr/>
          <p:nvPr/>
        </p:nvSpPr>
        <p:spPr>
          <a:xfrm>
            <a:off x="486561" y="1812021"/>
            <a:ext cx="4798502" cy="1107347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食材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dirty="0"/>
              <a:t>添加物不使用・地産地消を推進</a:t>
            </a:r>
          </a:p>
        </p:txBody>
      </p:sp>
      <p:sp>
        <p:nvSpPr>
          <p:cNvPr id="8" name="八角形 7">
            <a:extLst>
              <a:ext uri="{FF2B5EF4-FFF2-40B4-BE49-F238E27FC236}">
                <a16:creationId xmlns:a16="http://schemas.microsoft.com/office/drawing/2014/main" id="{195C7CAC-EDAF-69A9-24D2-28B1B1662327}"/>
              </a:ext>
            </a:extLst>
          </p:cNvPr>
          <p:cNvSpPr/>
          <p:nvPr/>
        </p:nvSpPr>
        <p:spPr>
          <a:xfrm>
            <a:off x="2172749" y="3341338"/>
            <a:ext cx="4798502" cy="1107347"/>
          </a:xfrm>
          <a:prstGeom prst="octagon">
            <a:avLst/>
          </a:prstGeom>
          <a:solidFill>
            <a:srgbClr val="66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季節感を重視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dirty="0"/>
              <a:t>旬の食材をふんだんに使用</a:t>
            </a:r>
          </a:p>
        </p:txBody>
      </p:sp>
      <p:sp>
        <p:nvSpPr>
          <p:cNvPr id="9" name="六角形 8">
            <a:extLst>
              <a:ext uri="{FF2B5EF4-FFF2-40B4-BE49-F238E27FC236}">
                <a16:creationId xmlns:a16="http://schemas.microsoft.com/office/drawing/2014/main" id="{B939E7FA-BDB6-317F-C2FA-C66D98B649CA}"/>
              </a:ext>
            </a:extLst>
          </p:cNvPr>
          <p:cNvSpPr/>
          <p:nvPr/>
        </p:nvSpPr>
        <p:spPr>
          <a:xfrm>
            <a:off x="3811320" y="4870655"/>
            <a:ext cx="4798502" cy="1107347"/>
          </a:xfrm>
          <a:prstGeom prst="hexagon">
            <a:avLst/>
          </a:prstGeom>
          <a:solidFill>
            <a:srgbClr val="CC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簡単調理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dirty="0"/>
              <a:t>電子レンジで最短５分温めるだけ</a:t>
            </a:r>
          </a:p>
        </p:txBody>
      </p:sp>
      <p:sp>
        <p:nvSpPr>
          <p:cNvPr id="10" name="ブローチ 9">
            <a:extLst>
              <a:ext uri="{FF2B5EF4-FFF2-40B4-BE49-F238E27FC236}">
                <a16:creationId xmlns:a16="http://schemas.microsoft.com/office/drawing/2014/main" id="{A11BF002-C29D-CA29-A9C8-F49C866BE808}"/>
              </a:ext>
            </a:extLst>
          </p:cNvPr>
          <p:cNvSpPr/>
          <p:nvPr/>
        </p:nvSpPr>
        <p:spPr>
          <a:xfrm>
            <a:off x="537952" y="321033"/>
            <a:ext cx="5215865" cy="968570"/>
          </a:xfrm>
          <a:prstGeom prst="plaque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当店のこだわり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638</TotalTime>
  <Words>97</Words>
  <Application>Microsoft Office PowerPoint</Application>
  <PresentationFormat>画面に合わせる (4:3)</PresentationFormat>
  <Paragraphs>39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2022-09-22T08:00:18Z</dcterms:created>
  <dcterms:modified xsi:type="dcterms:W3CDTF">2023-12-11T02:57:15Z</dcterms:modified>
</cp:coreProperties>
</file>