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9CCFF"/>
    <a:srgbClr val="99FFCC"/>
    <a:srgbClr val="006600"/>
    <a:srgbClr val="CCECFF"/>
    <a:srgbClr val="99FF99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発見回数（上半期）</a:t>
            </a:r>
            <a:endParaRPr lang="en-US" altLang="ja-JP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発見回数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アルミ缶</c:v>
                </c:pt>
                <c:pt idx="1">
                  <c:v>スチール缶</c:v>
                </c:pt>
                <c:pt idx="2">
                  <c:v>びん類</c:v>
                </c:pt>
                <c:pt idx="3">
                  <c:v>ペットボトル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5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0CC-452C-ABA3-9911E99FC7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58886512"/>
        <c:axId val="458886152"/>
      </c:barChart>
      <c:catAx>
        <c:axId val="458886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8886152"/>
        <c:crosses val="autoZero"/>
        <c:auto val="1"/>
        <c:lblAlgn val="ctr"/>
        <c:lblOffset val="100"/>
        <c:noMultiLvlLbl val="0"/>
      </c:catAx>
      <c:valAx>
        <c:axId val="458886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8886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B6D4D1-2EBA-4A47-90FB-2D7BCA564F71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102F14-3F07-42D3-AF8E-91F0B0DDB7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086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F6F5-D747-4BB0-A018-022EC42081DE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960B3-C422-4A55-AF27-B0E6FD5665DB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E43E-7FDA-4DFE-90A7-0A4368C26494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C9C98-EDC4-4650-AE9B-2804D505BAD4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358C-5354-4E10-943E-E93AE39CBA5E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6FF8-3B0F-4B1F-AD67-660A75216357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E4F52-1EAB-4262-9434-DE7271A7FBFE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C1BD-9053-490B-A328-7B68355F7E69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4C8BF-3066-4BD8-BE2E-097749E39D0D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28632-447D-41D7-8ADE-5150A22DF56D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4A2D1-C7FE-4DD2-8887-D823D2AAA6AC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64D47-2048-414C-90FD-15C1EF2DA6C4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B4EB6A86-BDA5-20B1-1A46-335D66CD5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2AF93B6-6B83-AED6-85B7-EFEF41871602}"/>
              </a:ext>
            </a:extLst>
          </p:cNvPr>
          <p:cNvSpPr txBox="1"/>
          <p:nvPr/>
        </p:nvSpPr>
        <p:spPr>
          <a:xfrm>
            <a:off x="626672" y="963834"/>
            <a:ext cx="47195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混ぜれば</a:t>
            </a:r>
            <a:r>
              <a:rPr kumimoji="1" lang="ja-JP" altLang="en-US" sz="60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ごみ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FD7A3BE-FA51-5DCB-28AA-A971ABE9A1CB}"/>
              </a:ext>
            </a:extLst>
          </p:cNvPr>
          <p:cNvSpPr txBox="1"/>
          <p:nvPr/>
        </p:nvSpPr>
        <p:spPr>
          <a:xfrm>
            <a:off x="3799745" y="1994354"/>
            <a:ext cx="47596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分ければ</a:t>
            </a:r>
            <a:r>
              <a:rPr kumimoji="1" lang="ja-JP" altLang="en-US" sz="6000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資源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3C87EC3C-5CCD-F5A9-63E6-BFA6727F0FDD}"/>
              </a:ext>
            </a:extLst>
          </p:cNvPr>
          <p:cNvSpPr/>
          <p:nvPr/>
        </p:nvSpPr>
        <p:spPr>
          <a:xfrm>
            <a:off x="2598554" y="3350606"/>
            <a:ext cx="3946893" cy="69442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メゾン円城寺管理組合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6A958C4-473A-510A-67BF-715F7B2851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" y="5057495"/>
            <a:ext cx="2629267" cy="1295581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58401F59-BC2F-75A3-2E99-A1697FA270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418" y="4381126"/>
            <a:ext cx="4172532" cy="19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98E6CA8F-7BDD-50A6-0FC8-C26CBB6D0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矢印: 五方向 1">
            <a:extLst>
              <a:ext uri="{FF2B5EF4-FFF2-40B4-BE49-F238E27FC236}">
                <a16:creationId xmlns:a16="http://schemas.microsoft.com/office/drawing/2014/main" id="{A01AD5CF-9BF1-A52D-561F-7ABE15F70849}"/>
              </a:ext>
            </a:extLst>
          </p:cNvPr>
          <p:cNvSpPr/>
          <p:nvPr/>
        </p:nvSpPr>
        <p:spPr>
          <a:xfrm>
            <a:off x="400411" y="298058"/>
            <a:ext cx="4982471" cy="931652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600" i="1" dirty="0">
                <a:solidFill>
                  <a:srgbClr val="0070C0"/>
                </a:solidFill>
              </a:rPr>
              <a:t>よくある間違い</a:t>
            </a:r>
          </a:p>
        </p:txBody>
      </p:sp>
      <p:graphicFrame>
        <p:nvGraphicFramePr>
          <p:cNvPr id="18" name="表 18">
            <a:extLst>
              <a:ext uri="{FF2B5EF4-FFF2-40B4-BE49-F238E27FC236}">
                <a16:creationId xmlns:a16="http://schemas.microsoft.com/office/drawing/2014/main" id="{A45292E5-E0A9-1ED6-FBA3-CC4A670354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827545"/>
              </p:ext>
            </p:extLst>
          </p:nvPr>
        </p:nvGraphicFramePr>
        <p:xfrm>
          <a:off x="1326508" y="1745310"/>
          <a:ext cx="6490984" cy="2072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45018">
                  <a:extLst>
                    <a:ext uri="{9D8B030D-6E8A-4147-A177-3AD203B41FA5}">
                      <a16:colId xmlns:a16="http://schemas.microsoft.com/office/drawing/2014/main" val="168409701"/>
                    </a:ext>
                  </a:extLst>
                </a:gridCol>
                <a:gridCol w="4445966">
                  <a:extLst>
                    <a:ext uri="{9D8B030D-6E8A-4147-A177-3AD203B41FA5}">
                      <a16:colId xmlns:a16="http://schemas.microsoft.com/office/drawing/2014/main" val="1463408145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800" dirty="0"/>
                        <a:t>ごみの混入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缶類の分別し忘れ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826345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資源にならないごみの混入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3236308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800" dirty="0"/>
                        <a:t>ペットボトル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ふた・ラベルが付いたまま</a:t>
                      </a:r>
                      <a:endParaRPr kumimoji="1" lang="en-US" altLang="ja-JP" sz="2800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170372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中身が入ったまま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6323276"/>
                  </a:ext>
                </a:extLst>
              </a:tr>
            </a:tbl>
          </a:graphicData>
        </a:graphic>
      </p:graphicFrame>
      <p:pic>
        <p:nvPicPr>
          <p:cNvPr id="5" name="図 4">
            <a:extLst>
              <a:ext uri="{FF2B5EF4-FFF2-40B4-BE49-F238E27FC236}">
                <a16:creationId xmlns:a16="http://schemas.microsoft.com/office/drawing/2014/main" id="{F2E7A767-0744-80B9-264F-878266980F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11" y="4689946"/>
            <a:ext cx="2953162" cy="1581371"/>
          </a:xfrm>
          <a:prstGeom prst="rect">
            <a:avLst/>
          </a:prstGeom>
        </p:spPr>
      </p:pic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B7C6BF6B-2D8B-8476-5764-8AC84D885C14}"/>
              </a:ext>
            </a:extLst>
          </p:cNvPr>
          <p:cNvSpPr/>
          <p:nvPr/>
        </p:nvSpPr>
        <p:spPr>
          <a:xfrm>
            <a:off x="3916392" y="4886419"/>
            <a:ext cx="4598958" cy="1207697"/>
          </a:xfrm>
          <a:prstGeom prst="foldedCorner">
            <a:avLst/>
          </a:prstGeom>
          <a:solidFill>
            <a:srgbClr val="FFFF99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正しく分別をしないと再資源化できない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82CC52-2D29-BDA0-B75B-E25AA5D38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星: 24 pt 4">
            <a:extLst>
              <a:ext uri="{FF2B5EF4-FFF2-40B4-BE49-F238E27FC236}">
                <a16:creationId xmlns:a16="http://schemas.microsoft.com/office/drawing/2014/main" id="{133FC1F3-36E1-B63C-D144-15A617623B15}"/>
              </a:ext>
            </a:extLst>
          </p:cNvPr>
          <p:cNvSpPr/>
          <p:nvPr/>
        </p:nvSpPr>
        <p:spPr>
          <a:xfrm>
            <a:off x="5658928" y="2737088"/>
            <a:ext cx="3174521" cy="1733909"/>
          </a:xfrm>
          <a:prstGeom prst="star24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分別ミスは</a:t>
            </a:r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毎月発生</a:t>
            </a:r>
            <a:endParaRPr kumimoji="1" lang="en-US" altLang="ja-JP" sz="2400" dirty="0">
              <a:solidFill>
                <a:schemeClr val="tx1"/>
              </a:solidFill>
            </a:endParaRPr>
          </a:p>
        </p:txBody>
      </p:sp>
      <p:sp>
        <p:nvSpPr>
          <p:cNvPr id="6" name="波線 5">
            <a:extLst>
              <a:ext uri="{FF2B5EF4-FFF2-40B4-BE49-F238E27FC236}">
                <a16:creationId xmlns:a16="http://schemas.microsoft.com/office/drawing/2014/main" id="{C96A3C1D-C6F3-4E06-0CAD-216699A0CAB6}"/>
              </a:ext>
            </a:extLst>
          </p:cNvPr>
          <p:cNvSpPr/>
          <p:nvPr/>
        </p:nvSpPr>
        <p:spPr>
          <a:xfrm>
            <a:off x="1735617" y="5227698"/>
            <a:ext cx="5672766" cy="1311215"/>
          </a:xfrm>
          <a:prstGeom prst="wave">
            <a:avLst/>
          </a:prstGeom>
          <a:solidFill>
            <a:srgbClr val="99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分別ルールの</a:t>
            </a:r>
            <a:r>
              <a:rPr kumimoji="1" lang="ja-JP" altLang="en-US" sz="2400" u="sng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再確認</a:t>
            </a:r>
            <a:r>
              <a:rPr kumimoji="1" lang="ja-JP" altLang="en-US" sz="24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を！</a:t>
            </a:r>
          </a:p>
        </p:txBody>
      </p:sp>
      <p:graphicFrame>
        <p:nvGraphicFramePr>
          <p:cNvPr id="10" name="グラフ 9">
            <a:extLst>
              <a:ext uri="{FF2B5EF4-FFF2-40B4-BE49-F238E27FC236}">
                <a16:creationId xmlns:a16="http://schemas.microsoft.com/office/drawing/2014/main" id="{BCDCFA81-961C-8B1D-810A-5C05102CBC4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6762441"/>
              </p:ext>
            </p:extLst>
          </p:nvPr>
        </p:nvGraphicFramePr>
        <p:xfrm>
          <a:off x="628650" y="2358363"/>
          <a:ext cx="4600755" cy="27436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53A5857-3A80-652E-5CA7-45F5C11CCC9A}"/>
              </a:ext>
            </a:extLst>
          </p:cNvPr>
          <p:cNvSpPr txBox="1"/>
          <p:nvPr/>
        </p:nvSpPr>
        <p:spPr>
          <a:xfrm>
            <a:off x="1228777" y="1378538"/>
            <a:ext cx="66864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資源ごみに他のごみが混入している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分別が不十分なペットボトルが出されている</a:t>
            </a:r>
          </a:p>
        </p:txBody>
      </p:sp>
      <p:sp>
        <p:nvSpPr>
          <p:cNvPr id="2" name="矢印: 五方向 1">
            <a:extLst>
              <a:ext uri="{FF2B5EF4-FFF2-40B4-BE49-F238E27FC236}">
                <a16:creationId xmlns:a16="http://schemas.microsoft.com/office/drawing/2014/main" id="{FFBB053B-F322-6AAC-BAD6-C1BAC2069C61}"/>
              </a:ext>
            </a:extLst>
          </p:cNvPr>
          <p:cNvSpPr/>
          <p:nvPr/>
        </p:nvSpPr>
        <p:spPr>
          <a:xfrm>
            <a:off x="400412" y="298058"/>
            <a:ext cx="4982400" cy="931652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600" i="1" dirty="0">
                <a:solidFill>
                  <a:srgbClr val="0070C0"/>
                </a:solidFill>
              </a:rPr>
              <a:t>ごみ集積所の現状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Graphic spid="10" grpId="0">
        <p:bldAsOne/>
      </p:bldGraphic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557</TotalTime>
  <Words>86</Words>
  <Application>Microsoft Office PowerPoint</Application>
  <PresentationFormat>画面に合わせる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2022-09-12T05:39:21Z</dcterms:created>
  <dcterms:modified xsi:type="dcterms:W3CDTF">2023-11-21T01:28:07Z</dcterms:modified>
</cp:coreProperties>
</file>