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CEDE"/>
    <a:srgbClr val="99CCFF"/>
    <a:srgbClr val="FF6699"/>
    <a:srgbClr val="FF66CC"/>
    <a:srgbClr val="FFCCFF"/>
    <a:srgbClr val="FFFF99"/>
    <a:srgbClr val="6699FF"/>
    <a:srgbClr val="FF99FF"/>
    <a:srgbClr val="99FF99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3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あなたには推しがいますか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FF5-44CB-B799-FE13325B38D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FF5-44CB-B799-FE13325B38D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FF5-44CB-B799-FE13325B38D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FF5-44CB-B799-FE13325B38D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Sheet1!$B$1:$E$1</c:f>
              <c:strCache>
                <c:ptCount val="4"/>
                <c:pt idx="0">
                  <c:v>いる</c:v>
                </c:pt>
                <c:pt idx="1">
                  <c:v>いない</c:v>
                </c:pt>
                <c:pt idx="2">
                  <c:v>今はいない</c:v>
                </c:pt>
                <c:pt idx="3">
                  <c:v>分からない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580</c:v>
                </c:pt>
                <c:pt idx="1">
                  <c:v>98</c:v>
                </c:pt>
                <c:pt idx="2">
                  <c:v>37</c:v>
                </c:pt>
                <c:pt idx="3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D6-42FB-914E-AC105A792C4F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B6D4D1-2EBA-4A47-90FB-2D7BCA564F71}" type="datetimeFigureOut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102F14-3F07-42D3-AF8E-91F0B0DDB7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7086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6F6F5-D747-4BB0-A018-022EC42081DE}" type="datetime1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960B3-C422-4A55-AF27-B0E6FD5665DB}" type="datetime1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E43E-7FDA-4DFE-90A7-0A4368C26494}" type="datetime1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C9C98-EDC4-4650-AE9B-2804D505BAD4}" type="datetime1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E358C-5354-4E10-943E-E93AE39CBA5E}" type="datetime1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66FF8-3B0F-4B1F-AD67-660A75216357}" type="datetime1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E4F52-1EAB-4262-9434-DE7271A7FBFE}" type="datetime1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AC1BD-9053-490B-A328-7B68355F7E69}" type="datetime1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4C8BF-3066-4BD8-BE2E-097749E39D0D}" type="datetime1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28632-447D-41D7-8ADE-5150A22DF56D}" type="datetime1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4A2D1-C7FE-4DD2-8887-D823D2AAA6AC}" type="datetime1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64D47-2048-414C-90FD-15C1EF2DA6C4}" type="datetime1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B4EB6A86-BDA5-20B1-1A46-335D66CD5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" name="小波 2">
            <a:extLst>
              <a:ext uri="{FF2B5EF4-FFF2-40B4-BE49-F238E27FC236}">
                <a16:creationId xmlns:a16="http://schemas.microsoft.com/office/drawing/2014/main" id="{55E62BAC-C44C-9C83-CDE2-81C4518B5E60}"/>
              </a:ext>
            </a:extLst>
          </p:cNvPr>
          <p:cNvSpPr/>
          <p:nvPr/>
        </p:nvSpPr>
        <p:spPr>
          <a:xfrm>
            <a:off x="935068" y="759126"/>
            <a:ext cx="7273865" cy="2945900"/>
          </a:xfrm>
          <a:prstGeom prst="doubleWave">
            <a:avLst/>
          </a:prstGeom>
          <a:solidFill>
            <a:srgbClr val="FF66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5400">
                <a:solidFill>
                  <a:schemeClr val="bg1"/>
                </a:solidFill>
              </a:rPr>
              <a:t>図書室利用で</a:t>
            </a:r>
            <a:endParaRPr kumimoji="1" lang="en-US" altLang="ja-JP" sz="54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5400" dirty="0">
                <a:solidFill>
                  <a:schemeClr val="bg1"/>
                </a:solidFill>
              </a:rPr>
              <a:t>「推し活」充実！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A4B7BCC-EB55-2170-4B33-100F3EEDB1B3}"/>
              </a:ext>
            </a:extLst>
          </p:cNvPr>
          <p:cNvSpPr txBox="1"/>
          <p:nvPr/>
        </p:nvSpPr>
        <p:spPr>
          <a:xfrm>
            <a:off x="5339695" y="4996353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i="1" u="sng" dirty="0"/>
              <a:t>図書委員会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88DE33F4-8E1B-37AA-5877-9627823185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418" y="4367213"/>
            <a:ext cx="3200847" cy="2172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B82CC52-2D29-BDA0-B75B-E25AA5D38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リボン: カーブして上方向に曲がる 3">
            <a:extLst>
              <a:ext uri="{FF2B5EF4-FFF2-40B4-BE49-F238E27FC236}">
                <a16:creationId xmlns:a16="http://schemas.microsoft.com/office/drawing/2014/main" id="{ECAD23A3-2F6F-E22A-39A1-2593DBF824DE}"/>
              </a:ext>
            </a:extLst>
          </p:cNvPr>
          <p:cNvSpPr/>
          <p:nvPr/>
        </p:nvSpPr>
        <p:spPr>
          <a:xfrm>
            <a:off x="832880" y="399245"/>
            <a:ext cx="7478241" cy="1041366"/>
          </a:xfrm>
          <a:prstGeom prst="ellipseRibbon2">
            <a:avLst>
              <a:gd name="adj1" fmla="val 25000"/>
              <a:gd name="adj2" fmla="val 73304"/>
              <a:gd name="adj3" fmla="val 12500"/>
            </a:avLst>
          </a:prstGeom>
          <a:solidFill>
            <a:srgbClr val="FF6699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</a:rPr>
              <a:t>アンケート結果</a:t>
            </a:r>
          </a:p>
        </p:txBody>
      </p:sp>
      <p:graphicFrame>
        <p:nvGraphicFramePr>
          <p:cNvPr id="8" name="グラフ 7">
            <a:extLst>
              <a:ext uri="{FF2B5EF4-FFF2-40B4-BE49-F238E27FC236}">
                <a16:creationId xmlns:a16="http://schemas.microsoft.com/office/drawing/2014/main" id="{A59E34D1-FC29-8AC4-5992-59A6CA42ABE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39941525"/>
              </p:ext>
            </p:extLst>
          </p:nvPr>
        </p:nvGraphicFramePr>
        <p:xfrm>
          <a:off x="381245" y="1767935"/>
          <a:ext cx="4509932" cy="3088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楕円 9">
            <a:extLst>
              <a:ext uri="{FF2B5EF4-FFF2-40B4-BE49-F238E27FC236}">
                <a16:creationId xmlns:a16="http://schemas.microsoft.com/office/drawing/2014/main" id="{08CB2A1B-1E25-EA4E-3829-A1BBA8AFF348}"/>
              </a:ext>
            </a:extLst>
          </p:cNvPr>
          <p:cNvSpPr/>
          <p:nvPr/>
        </p:nvSpPr>
        <p:spPr>
          <a:xfrm>
            <a:off x="381245" y="5262113"/>
            <a:ext cx="3785313" cy="1196642"/>
          </a:xfrm>
          <a:prstGeom prst="ellipse">
            <a:avLst/>
          </a:prstGeom>
          <a:solidFill>
            <a:srgbClr val="99CCFF"/>
          </a:solidFill>
          <a:ln w="76200" cmpd="sng"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利用者に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提供できるもの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2D453B0-3151-1A65-1A49-F7A735054856}"/>
              </a:ext>
            </a:extLst>
          </p:cNvPr>
          <p:cNvSpPr txBox="1"/>
          <p:nvPr/>
        </p:nvSpPr>
        <p:spPr>
          <a:xfrm>
            <a:off x="4684145" y="5383380"/>
            <a:ext cx="370486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本や雑誌</a:t>
            </a:r>
            <a:endParaRPr kumimoji="1" lang="en-US" altLang="ja-JP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ＤＶＤやＣＤ　など</a:t>
            </a:r>
          </a:p>
        </p:txBody>
      </p:sp>
      <p:sp>
        <p:nvSpPr>
          <p:cNvPr id="18" name="吹き出し: 下矢印 17">
            <a:extLst>
              <a:ext uri="{FF2B5EF4-FFF2-40B4-BE49-F238E27FC236}">
                <a16:creationId xmlns:a16="http://schemas.microsoft.com/office/drawing/2014/main" id="{CBF9BFEB-12E3-BE9E-9375-4A9CFD328210}"/>
              </a:ext>
            </a:extLst>
          </p:cNvPr>
          <p:cNvSpPr/>
          <p:nvPr/>
        </p:nvSpPr>
        <p:spPr>
          <a:xfrm>
            <a:off x="5132717" y="1901023"/>
            <a:ext cx="3493698" cy="1531189"/>
          </a:xfrm>
          <a:prstGeom prst="downArrow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約８割がいると回答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406742E4-A2BD-9DAA-5541-7E0F3A46AB27}"/>
              </a:ext>
            </a:extLst>
          </p:cNvPr>
          <p:cNvSpPr/>
          <p:nvPr/>
        </p:nvSpPr>
        <p:spPr>
          <a:xfrm>
            <a:off x="5132717" y="3536545"/>
            <a:ext cx="3493698" cy="1139091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>
                <a:solidFill>
                  <a:schemeClr val="tx1"/>
                </a:solidFill>
              </a:rPr>
              <a:t>図書室を</a:t>
            </a:r>
            <a:r>
              <a:rPr kumimoji="1" lang="ja-JP" altLang="en-US" sz="2400" dirty="0">
                <a:solidFill>
                  <a:schemeClr val="tx1"/>
                </a:solidFill>
              </a:rPr>
              <a:t>推し活に</a:t>
            </a:r>
            <a:endParaRPr kumimoji="1" lang="en-US" altLang="ja-JP" sz="24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利用してもらう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10" grpId="0" animBg="1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98E6CA8F-7BDD-50A6-0FC8-C26CBB6D0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吹き出し: 角を丸めた四角形 3">
            <a:extLst>
              <a:ext uri="{FF2B5EF4-FFF2-40B4-BE49-F238E27FC236}">
                <a16:creationId xmlns:a16="http://schemas.microsoft.com/office/drawing/2014/main" id="{A4AA5E51-DC81-41EB-F134-1689B7B41EF4}"/>
              </a:ext>
            </a:extLst>
          </p:cNvPr>
          <p:cNvSpPr/>
          <p:nvPr/>
        </p:nvSpPr>
        <p:spPr>
          <a:xfrm>
            <a:off x="3744943" y="4951357"/>
            <a:ext cx="4198054" cy="1139091"/>
          </a:xfrm>
          <a:prstGeom prst="wedgeRoundRectCallout">
            <a:avLst>
              <a:gd name="adj1" fmla="val -68081"/>
              <a:gd name="adj2" fmla="val -6745"/>
              <a:gd name="adj3" fmla="val 16667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u="sng" dirty="0">
                <a:solidFill>
                  <a:srgbClr val="FF0000"/>
                </a:solidFill>
              </a:rPr>
              <a:t>利用者増加</a:t>
            </a:r>
            <a:r>
              <a:rPr kumimoji="1" lang="ja-JP" altLang="en-US" sz="2400" dirty="0"/>
              <a:t>につなげるために</a:t>
            </a:r>
            <a:endParaRPr kumimoji="1" lang="en-US" altLang="ja-JP" sz="2400" dirty="0"/>
          </a:p>
          <a:p>
            <a:r>
              <a:rPr kumimoji="1" lang="ja-JP" altLang="en-US" sz="2400" dirty="0"/>
              <a:t>イベントを企画します！</a:t>
            </a:r>
            <a:endParaRPr kumimoji="1" lang="en-US" altLang="ja-JP" sz="2400" dirty="0"/>
          </a:p>
        </p:txBody>
      </p:sp>
      <p:graphicFrame>
        <p:nvGraphicFramePr>
          <p:cNvPr id="10" name="表 10">
            <a:extLst>
              <a:ext uri="{FF2B5EF4-FFF2-40B4-BE49-F238E27FC236}">
                <a16:creationId xmlns:a16="http://schemas.microsoft.com/office/drawing/2014/main" id="{F299AFD4-F2A0-1500-1D2D-6C9BF5485A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637168"/>
              </p:ext>
            </p:extLst>
          </p:nvPr>
        </p:nvGraphicFramePr>
        <p:xfrm>
          <a:off x="1796847" y="2126406"/>
          <a:ext cx="5550307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16662">
                  <a:extLst>
                    <a:ext uri="{9D8B030D-6E8A-4147-A177-3AD203B41FA5}">
                      <a16:colId xmlns:a16="http://schemas.microsoft.com/office/drawing/2014/main" val="3024152605"/>
                    </a:ext>
                  </a:extLst>
                </a:gridCol>
                <a:gridCol w="3933645">
                  <a:extLst>
                    <a:ext uri="{9D8B030D-6E8A-4147-A177-3AD203B41FA5}">
                      <a16:colId xmlns:a16="http://schemas.microsoft.com/office/drawing/2014/main" val="9189659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貸し出し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活動費用の節約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1870751"/>
                  </a:ext>
                </a:extLst>
              </a:tr>
              <a:tr h="411480">
                <a:tc rowSpan="2"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調べ物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推しの背景を知る</a:t>
                      </a:r>
                      <a:endParaRPr kumimoji="1" lang="en-US" altLang="ja-JP" sz="2400" b="1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8468231"/>
                  </a:ext>
                </a:extLst>
              </a:tr>
              <a:tr h="41148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情報収集できる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14125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交流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1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ファン同士が交流できる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5819072"/>
                  </a:ext>
                </a:extLst>
              </a:tr>
            </a:tbl>
          </a:graphicData>
        </a:graphic>
      </p:graphicFrame>
      <p:sp>
        <p:nvSpPr>
          <p:cNvPr id="2" name="リボン: カーブして上方向に曲がる 1">
            <a:extLst>
              <a:ext uri="{FF2B5EF4-FFF2-40B4-BE49-F238E27FC236}">
                <a16:creationId xmlns:a16="http://schemas.microsoft.com/office/drawing/2014/main" id="{5A67DA92-EF20-C650-4E5F-6F235AFDD00F}"/>
              </a:ext>
            </a:extLst>
          </p:cNvPr>
          <p:cNvSpPr/>
          <p:nvPr/>
        </p:nvSpPr>
        <p:spPr>
          <a:xfrm>
            <a:off x="832880" y="399245"/>
            <a:ext cx="7478241" cy="1041366"/>
          </a:xfrm>
          <a:prstGeom prst="ellipseRibbon2">
            <a:avLst>
              <a:gd name="adj1" fmla="val 25000"/>
              <a:gd name="adj2" fmla="val 73304"/>
              <a:gd name="adj3" fmla="val 12500"/>
            </a:avLst>
          </a:prstGeom>
          <a:solidFill>
            <a:srgbClr val="FF6699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</a:rPr>
              <a:t>アピールポイント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67CD6D74-A6FF-DD90-2ABB-390B65346A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45" y="4706515"/>
            <a:ext cx="2172003" cy="1629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418</TotalTime>
  <Words>84</Words>
  <Application>Microsoft Office PowerPoint</Application>
  <PresentationFormat>画面に合わせる (4:3)</PresentationFormat>
  <Paragraphs>26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2022-09-12T05:39:21Z</dcterms:created>
  <dcterms:modified xsi:type="dcterms:W3CDTF">2023-11-09T05:48:19Z</dcterms:modified>
</cp:coreProperties>
</file>