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99CCFF"/>
    <a:srgbClr val="99FFCC"/>
    <a:srgbClr val="FF99FF"/>
    <a:srgbClr val="FFCCFF"/>
    <a:srgbClr val="6699FF"/>
    <a:srgbClr val="99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3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高齢化の推移（清川市）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６５歳以上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2000年</c:v>
                </c:pt>
                <c:pt idx="1">
                  <c:v>2010年</c:v>
                </c:pt>
                <c:pt idx="2">
                  <c:v>2020年</c:v>
                </c:pt>
              </c:strCache>
            </c:strRef>
          </c:cat>
          <c:val>
            <c:numRef>
              <c:f>Sheet1!$B$2:$D$2</c:f>
              <c:numCache>
                <c:formatCode>#,##0_);[Red]\(#,##0\)</c:formatCode>
                <c:ptCount val="3"/>
                <c:pt idx="0">
                  <c:v>6669</c:v>
                </c:pt>
                <c:pt idx="1">
                  <c:v>7330</c:v>
                </c:pt>
                <c:pt idx="2">
                  <c:v>8460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AB-4E2F-8A07-A566BCFF3E6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それ以外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2000年</c:v>
                </c:pt>
                <c:pt idx="1">
                  <c:v>2010年</c:v>
                </c:pt>
                <c:pt idx="2">
                  <c:v>2020年</c:v>
                </c:pt>
              </c:strCache>
            </c:strRef>
          </c:cat>
          <c:val>
            <c:numRef>
              <c:f>Sheet1!$B$3:$D$3</c:f>
              <c:numCache>
                <c:formatCode>#,##0_);[Red]\(#,##0\)</c:formatCode>
                <c:ptCount val="3"/>
                <c:pt idx="0">
                  <c:v>18750</c:v>
                </c:pt>
                <c:pt idx="1">
                  <c:v>14200</c:v>
                </c:pt>
                <c:pt idx="2">
                  <c:v>8269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AB-4E2F-8A07-A566BCFF3E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8859248"/>
        <c:axId val="628853488"/>
      </c:barChart>
      <c:catAx>
        <c:axId val="62885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853488"/>
        <c:crosses val="autoZero"/>
        <c:auto val="1"/>
        <c:lblAlgn val="ctr"/>
        <c:lblOffset val="100"/>
        <c:noMultiLvlLbl val="0"/>
      </c:catAx>
      <c:valAx>
        <c:axId val="628853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8859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EFC1CC-A331-DA4C-E2BA-A641DD173886}"/>
              </a:ext>
            </a:extLst>
          </p:cNvPr>
          <p:cNvSpPr txBox="1"/>
          <p:nvPr/>
        </p:nvSpPr>
        <p:spPr>
          <a:xfrm>
            <a:off x="2974448" y="1154352"/>
            <a:ext cx="3195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u="sng" dirty="0"/>
              <a:t>地域へ貢献しよう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963D67-7840-7A41-7050-15017B92A865}"/>
              </a:ext>
            </a:extLst>
          </p:cNvPr>
          <p:cNvSpPr txBox="1"/>
          <p:nvPr/>
        </p:nvSpPr>
        <p:spPr>
          <a:xfrm>
            <a:off x="1001151" y="1914734"/>
            <a:ext cx="71416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除雪ボランティア募集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4D169D0-5011-74FB-46EE-A34B609C9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776" y="3364667"/>
            <a:ext cx="2076740" cy="293410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9B0DF78-A275-B879-97FD-23A010359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421" y="3307926"/>
            <a:ext cx="2676899" cy="30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吹き出し: 右矢印 7">
            <a:extLst>
              <a:ext uri="{FF2B5EF4-FFF2-40B4-BE49-F238E27FC236}">
                <a16:creationId xmlns:a16="http://schemas.microsoft.com/office/drawing/2014/main" id="{161A1A3D-3B9E-750F-678F-4958203B90FB}"/>
              </a:ext>
            </a:extLst>
          </p:cNvPr>
          <p:cNvSpPr/>
          <p:nvPr/>
        </p:nvSpPr>
        <p:spPr>
          <a:xfrm>
            <a:off x="310898" y="4933797"/>
            <a:ext cx="4166525" cy="1172713"/>
          </a:xfrm>
          <a:prstGeom prst="rightArrowCallou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/>
              <a:t>除雪が困難な</a:t>
            </a:r>
            <a:endParaRPr kumimoji="1" lang="en-US" altLang="ja-JP" sz="2800" dirty="0"/>
          </a:p>
          <a:p>
            <a:r>
              <a:rPr kumimoji="1" lang="ja-JP" altLang="en-US" sz="2800" dirty="0"/>
              <a:t>世帯が増加</a:t>
            </a:r>
          </a:p>
        </p:txBody>
      </p:sp>
      <p:sp>
        <p:nvSpPr>
          <p:cNvPr id="6" name="星: 32 pt 5">
            <a:extLst>
              <a:ext uri="{FF2B5EF4-FFF2-40B4-BE49-F238E27FC236}">
                <a16:creationId xmlns:a16="http://schemas.microsoft.com/office/drawing/2014/main" id="{26E4DFE2-4FE0-CC25-438D-8C480DA1A7E0}"/>
              </a:ext>
            </a:extLst>
          </p:cNvPr>
          <p:cNvSpPr/>
          <p:nvPr/>
        </p:nvSpPr>
        <p:spPr>
          <a:xfrm>
            <a:off x="5348377" y="2294616"/>
            <a:ext cx="3484725" cy="1527834"/>
          </a:xfrm>
          <a:prstGeom prst="star32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約５割が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６５歳以上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A6AD2FA-CF79-A790-A927-CDA82437A0C1}"/>
              </a:ext>
            </a:extLst>
          </p:cNvPr>
          <p:cNvSpPr txBox="1"/>
          <p:nvPr/>
        </p:nvSpPr>
        <p:spPr>
          <a:xfrm>
            <a:off x="4666579" y="4919989"/>
            <a:ext cx="3595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+mn-ea"/>
              </a:rPr>
              <a:t>窓から採光できない</a:t>
            </a:r>
            <a:endParaRPr kumimoji="1" lang="en-US" altLang="ja-JP" sz="2400" i="1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+mn-ea"/>
              </a:rPr>
              <a:t>窓ガラスが割れる</a:t>
            </a:r>
            <a:endParaRPr kumimoji="1" lang="en-US" altLang="ja-JP" sz="2400" i="1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+mn-ea"/>
              </a:rPr>
              <a:t>玄関から出入りできない</a:t>
            </a:r>
            <a:endParaRPr kumimoji="1" lang="en-US" altLang="ja-JP" sz="2400" i="1" dirty="0">
              <a:latin typeface="+mn-ea"/>
            </a:endParaRPr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A3134F4F-4ACD-411D-668D-CE69C164D5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3206427"/>
              </p:ext>
            </p:extLst>
          </p:nvPr>
        </p:nvGraphicFramePr>
        <p:xfrm>
          <a:off x="310898" y="1522792"/>
          <a:ext cx="4787313" cy="3071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平行四辺形 3">
            <a:extLst>
              <a:ext uri="{FF2B5EF4-FFF2-40B4-BE49-F238E27FC236}">
                <a16:creationId xmlns:a16="http://schemas.microsoft.com/office/drawing/2014/main" id="{B16B9A7B-5E53-30A8-2742-77B29DE59DF2}"/>
              </a:ext>
            </a:extLst>
          </p:cNvPr>
          <p:cNvSpPr/>
          <p:nvPr/>
        </p:nvSpPr>
        <p:spPr>
          <a:xfrm>
            <a:off x="310897" y="267417"/>
            <a:ext cx="4718303" cy="961200"/>
          </a:xfrm>
          <a:prstGeom prst="parallelogram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担い手不足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/>
      <p:bldGraphic spid="10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6658" y="6358794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6F3F0514-072A-3DA8-EEC8-69FC010290B4}"/>
              </a:ext>
            </a:extLst>
          </p:cNvPr>
          <p:cNvSpPr/>
          <p:nvPr/>
        </p:nvSpPr>
        <p:spPr>
          <a:xfrm>
            <a:off x="310897" y="267418"/>
            <a:ext cx="4719600" cy="960006"/>
          </a:xfrm>
          <a:prstGeom prst="parallelogram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募集内容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84F69A-9637-1D83-80E3-181BE1A5A473}"/>
              </a:ext>
            </a:extLst>
          </p:cNvPr>
          <p:cNvSpPr txBox="1"/>
          <p:nvPr/>
        </p:nvSpPr>
        <p:spPr>
          <a:xfrm>
            <a:off x="1248013" y="1618189"/>
            <a:ext cx="66479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家屋周りや道路の除雪作業を行っていただける</a:t>
            </a:r>
            <a:endParaRPr kumimoji="1" lang="en-US" altLang="ja-JP" sz="2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ボランティアを募集します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A50612DD-CC42-6566-29F9-F1616EAE7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911460"/>
              </p:ext>
            </p:extLst>
          </p:nvPr>
        </p:nvGraphicFramePr>
        <p:xfrm>
          <a:off x="2013521" y="2839951"/>
          <a:ext cx="5116958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880">
                  <a:extLst>
                    <a:ext uri="{9D8B030D-6E8A-4147-A177-3AD203B41FA5}">
                      <a16:colId xmlns:a16="http://schemas.microsoft.com/office/drawing/2014/main" val="1003595455"/>
                    </a:ext>
                  </a:extLst>
                </a:gridCol>
                <a:gridCol w="1974641">
                  <a:extLst>
                    <a:ext uri="{9D8B030D-6E8A-4147-A177-3AD203B41FA5}">
                      <a16:colId xmlns:a16="http://schemas.microsoft.com/office/drawing/2014/main" val="3572705844"/>
                    </a:ext>
                  </a:extLst>
                </a:gridCol>
                <a:gridCol w="2070437">
                  <a:extLst>
                    <a:ext uri="{9D8B030D-6E8A-4147-A177-3AD203B41FA5}">
                      <a16:colId xmlns:a16="http://schemas.microsoft.com/office/drawing/2014/main" val="3045629331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2800">
                          <a:solidFill>
                            <a:srgbClr val="0070C0"/>
                          </a:solidFill>
                          <a:latin typeface="+mn-ea"/>
                          <a:ea typeface="+mn-ea"/>
                        </a:rPr>
                        <a:t>活動時期</a:t>
                      </a:r>
                      <a:endParaRPr kumimoji="1" lang="ja-JP" altLang="en-US" sz="2800" dirty="0">
                        <a:solidFill>
                          <a:srgbClr val="0070C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370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前半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１２月・１月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８時～９時</a:t>
                      </a:r>
                      <a:endParaRPr kumimoji="1" lang="en-US" altLang="ja-JP" sz="2800" dirty="0">
                        <a:latin typeface="+mn-ea"/>
                        <a:ea typeface="+mn-ea"/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22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後半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２月・３月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en-US" altLang="ja-JP" sz="280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225464"/>
                  </a:ext>
                </a:extLst>
              </a:tr>
            </a:tbl>
          </a:graphicData>
        </a:graphic>
      </p:graphicFrame>
      <p:pic>
        <p:nvPicPr>
          <p:cNvPr id="17" name="図 16">
            <a:extLst>
              <a:ext uri="{FF2B5EF4-FFF2-40B4-BE49-F238E27FC236}">
                <a16:creationId xmlns:a16="http://schemas.microsoft.com/office/drawing/2014/main" id="{43626C04-4096-56ED-40F7-1DF2E6842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7" y="4581147"/>
            <a:ext cx="1238423" cy="1743318"/>
          </a:xfrm>
          <a:prstGeom prst="rect">
            <a:avLst/>
          </a:prstGeom>
        </p:spPr>
      </p:pic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0346F0D7-C061-4D48-82FD-CE3401968FCB}"/>
              </a:ext>
            </a:extLst>
          </p:cNvPr>
          <p:cNvSpPr/>
          <p:nvPr/>
        </p:nvSpPr>
        <p:spPr>
          <a:xfrm>
            <a:off x="2516816" y="5000844"/>
            <a:ext cx="4422561" cy="903924"/>
          </a:xfrm>
          <a:prstGeom prst="wedgeRectCallout">
            <a:avLst>
              <a:gd name="adj1" fmla="val -68255"/>
              <a:gd name="adj2" fmla="val -1710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詳しくは</a:t>
            </a:r>
            <a:r>
              <a:rPr kumimoji="1" lang="ja-JP" altLang="en-US" sz="2400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学生課</a:t>
            </a:r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まで！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764</TotalTime>
  <Words>79</Words>
  <Application>Microsoft Office PowerPoint</Application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2023-12-11T02:50:09Z</dcterms:modified>
</cp:coreProperties>
</file>