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3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管理ミス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DF-495E-A2EC-AFE68CD759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誤操作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DF-495E-A2EC-AFE68CD759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紛失・置き忘れ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DF-495E-A2EC-AFE68CD759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盗難・不正持ち出し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件数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DF-495E-A2EC-AFE68CD759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5743215"/>
        <c:axId val="805751535"/>
      </c:barChart>
      <c:catAx>
        <c:axId val="8057432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05751535"/>
        <c:crosses val="autoZero"/>
        <c:auto val="1"/>
        <c:lblAlgn val="ctr"/>
        <c:lblOffset val="100"/>
        <c:noMultiLvlLbl val="0"/>
      </c:catAx>
      <c:valAx>
        <c:axId val="8057515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057432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B8B91-C946-4E9C-BA14-9FEC618FB164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6C489-AD72-44DF-854C-B60040C161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885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22E7-2711-4EBE-847E-AEA94A415071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8D40B-6606-42C3-85C3-1CF0615F730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41A21-DFB9-45C1-AAEB-C07E42024797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8E1A-7D2F-45A6-A1C9-9F9B469CA3B8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7E68-84D9-4E56-817D-DBC46020E26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4567-845A-4BAD-8C4B-5C278B3B51F0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BFE2-1D62-4191-BAE5-ACBF1906AF71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08A3-BD2C-433F-8A9F-13C0CCACC7E1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DA494-E713-4A30-B340-CB2FDEAC8727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C8BA-6AA9-4059-AF7D-B178088CCC32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BE7E8-F754-4E00-B623-54A6F420E994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03BE2-ADD1-4F89-991E-4C44E70F02FB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rgbClr val="CC6600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F496195E-0026-445A-AC18-8446E9367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744" y="3755174"/>
            <a:ext cx="1066949" cy="1819529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００１　日検太郎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DFF492A-00B7-4853-A251-14CC692F7C6F}"/>
              </a:ext>
            </a:extLst>
          </p:cNvPr>
          <p:cNvSpPr/>
          <p:nvPr/>
        </p:nvSpPr>
        <p:spPr>
          <a:xfrm>
            <a:off x="406483" y="909935"/>
            <a:ext cx="47115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情報流出の原因は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D443865-9CDF-4A7C-A09E-6090F65E70EF}"/>
              </a:ext>
            </a:extLst>
          </p:cNvPr>
          <p:cNvSpPr/>
          <p:nvPr/>
        </p:nvSpPr>
        <p:spPr>
          <a:xfrm>
            <a:off x="1009651" y="2193060"/>
            <a:ext cx="7124700" cy="24718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b="1" dirty="0">
                <a:solidFill>
                  <a:srgbClr val="7030A0"/>
                </a:solidFill>
              </a:rPr>
              <a:t>ヒューマンエラー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B2722C9-412E-4DE2-8820-82C5DFCF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0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B2730CF-E2BB-4855-93B7-AC331ADD8A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762" y="6369002"/>
            <a:ext cx="1438476" cy="3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DBEDF32-8D99-4A33-91AC-DCA7F6479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462C423-F3BF-4429-AF35-72C3F553C6FB}"/>
              </a:ext>
            </a:extLst>
          </p:cNvPr>
          <p:cNvSpPr txBox="1"/>
          <p:nvPr/>
        </p:nvSpPr>
        <p:spPr>
          <a:xfrm>
            <a:off x="560832" y="35356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原因</a:t>
            </a:r>
          </a:p>
        </p:txBody>
      </p:sp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A6E80556-E682-4806-BD18-DA21A8BE16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7032994"/>
              </p:ext>
            </p:extLst>
          </p:nvPr>
        </p:nvGraphicFramePr>
        <p:xfrm>
          <a:off x="560832" y="1342192"/>
          <a:ext cx="3047104" cy="2845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吹き出し: 四角形 20">
            <a:extLst>
              <a:ext uri="{FF2B5EF4-FFF2-40B4-BE49-F238E27FC236}">
                <a16:creationId xmlns:a16="http://schemas.microsoft.com/office/drawing/2014/main" id="{73ED07E5-B451-48A7-BCE5-0F9CD6920F13}"/>
              </a:ext>
            </a:extLst>
          </p:cNvPr>
          <p:cNvSpPr/>
          <p:nvPr/>
        </p:nvSpPr>
        <p:spPr>
          <a:xfrm>
            <a:off x="5475653" y="1386032"/>
            <a:ext cx="3206496" cy="2244435"/>
          </a:xfrm>
          <a:prstGeom prst="wedgeRectCallou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約８割が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人的ミス</a:t>
            </a:r>
          </a:p>
        </p:txBody>
      </p:sp>
      <p:graphicFrame>
        <p:nvGraphicFramePr>
          <p:cNvPr id="6" name="表 10">
            <a:extLst>
              <a:ext uri="{FF2B5EF4-FFF2-40B4-BE49-F238E27FC236}">
                <a16:creationId xmlns:a16="http://schemas.microsoft.com/office/drawing/2014/main" id="{1DC0396E-80B8-4CB8-ABCC-655F390791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848444"/>
              </p:ext>
            </p:extLst>
          </p:nvPr>
        </p:nvGraphicFramePr>
        <p:xfrm>
          <a:off x="2065099" y="4349750"/>
          <a:ext cx="5013802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2223206482"/>
                    </a:ext>
                  </a:extLst>
                </a:gridCol>
                <a:gridCol w="4465162">
                  <a:extLst>
                    <a:ext uri="{9D8B030D-6E8A-4147-A177-3AD203B41FA5}">
                      <a16:colId xmlns:a16="http://schemas.microsoft.com/office/drawing/2014/main" val="3123078693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2400" kern="1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  <a:cs typeface="+mn-cs"/>
                        </a:rPr>
                        <a:t>事例</a:t>
                      </a:r>
                    </a:p>
                  </a:txBody>
                  <a:tcPr vert="eaVert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スマホで情報を持ち出し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4649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個人のＰＣ利用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87032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テレワーク時に資料を紛失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772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1544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9A8C232-B0E9-4597-88DD-35C806EAAB5A}"/>
              </a:ext>
            </a:extLst>
          </p:cNvPr>
          <p:cNvSpPr txBox="1"/>
          <p:nvPr/>
        </p:nvSpPr>
        <p:spPr>
          <a:xfrm>
            <a:off x="2892694" y="1365869"/>
            <a:ext cx="335861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責任者への報告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原因の究明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再発防止策の検討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0" name="吹き出し: 右矢印 9">
            <a:extLst>
              <a:ext uri="{FF2B5EF4-FFF2-40B4-BE49-F238E27FC236}">
                <a16:creationId xmlns:a16="http://schemas.microsoft.com/office/drawing/2014/main" id="{01434ED8-EEE6-4B45-A6F4-D2895D7616E1}"/>
              </a:ext>
            </a:extLst>
          </p:cNvPr>
          <p:cNvSpPr/>
          <p:nvPr/>
        </p:nvSpPr>
        <p:spPr>
          <a:xfrm>
            <a:off x="3217628" y="3070968"/>
            <a:ext cx="3033678" cy="3140863"/>
          </a:xfrm>
          <a:prstGeom prst="rightArrow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対応・調査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AEE043D-2F02-4C50-A9BA-83D1965A0277}"/>
              </a:ext>
            </a:extLst>
          </p:cNvPr>
          <p:cNvSpPr/>
          <p:nvPr/>
        </p:nvSpPr>
        <p:spPr>
          <a:xfrm>
            <a:off x="6415796" y="3070968"/>
            <a:ext cx="1607200" cy="31408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事後対応</a:t>
            </a:r>
          </a:p>
        </p:txBody>
      </p:sp>
      <p:sp>
        <p:nvSpPr>
          <p:cNvPr id="13" name="星: 10 pt 12">
            <a:extLst>
              <a:ext uri="{FF2B5EF4-FFF2-40B4-BE49-F238E27FC236}">
                <a16:creationId xmlns:a16="http://schemas.microsoft.com/office/drawing/2014/main" id="{5BD84AF7-8FA7-4504-8936-B0EEB4015C12}"/>
              </a:ext>
            </a:extLst>
          </p:cNvPr>
          <p:cNvSpPr/>
          <p:nvPr/>
        </p:nvSpPr>
        <p:spPr>
          <a:xfrm>
            <a:off x="606656" y="3052647"/>
            <a:ext cx="2081744" cy="3140864"/>
          </a:xfrm>
          <a:prstGeom prst="star10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流出発生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DBB3CEC6-80AD-462A-9B54-CA55D8C1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7CF06B-1F2D-424D-BD2A-46572CA430B0}"/>
              </a:ext>
            </a:extLst>
          </p:cNvPr>
          <p:cNvSpPr txBox="1"/>
          <p:nvPr/>
        </p:nvSpPr>
        <p:spPr>
          <a:xfrm>
            <a:off x="606656" y="241518"/>
            <a:ext cx="47965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流出が発生したら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7CF5A6F-FEAE-46ED-9964-3AF3B7FE1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762" y="6369002"/>
            <a:ext cx="1438476" cy="3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2" grpId="0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FA2D1D0-4305-4FCB-BC48-4D254AAB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CBF14EF-ED7D-4AE0-A24A-BA8A36777FAA}"/>
              </a:ext>
            </a:extLst>
          </p:cNvPr>
          <p:cNvSpPr/>
          <p:nvPr/>
        </p:nvSpPr>
        <p:spPr>
          <a:xfrm>
            <a:off x="3972659" y="1610877"/>
            <a:ext cx="4789170" cy="114363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2060"/>
                </a:solidFill>
                <a:latin typeface="+mn-ea"/>
              </a:rPr>
              <a:t>持ち出し禁止</a:t>
            </a:r>
            <a:endParaRPr kumimoji="1" lang="en-US" altLang="ja-JP" sz="2800" dirty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lang="ja-JP" altLang="en-US" dirty="0"/>
              <a:t>許可なく持ち出さない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5B49536-E61D-481B-A541-78ED69E5D6A0}"/>
              </a:ext>
            </a:extLst>
          </p:cNvPr>
          <p:cNvSpPr/>
          <p:nvPr/>
        </p:nvSpPr>
        <p:spPr>
          <a:xfrm>
            <a:off x="2177415" y="3230213"/>
            <a:ext cx="4789170" cy="11436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2060"/>
                </a:solidFill>
                <a:latin typeface="+mn-ea"/>
              </a:rPr>
              <a:t>放置禁止</a:t>
            </a:r>
            <a:endParaRPr kumimoji="1" lang="en-US" altLang="ja-JP" sz="2800" dirty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資料を放置しない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3031029-2CF4-4FA4-8181-68D791E61696}"/>
              </a:ext>
            </a:extLst>
          </p:cNvPr>
          <p:cNvSpPr/>
          <p:nvPr/>
        </p:nvSpPr>
        <p:spPr>
          <a:xfrm>
            <a:off x="892326" y="4877062"/>
            <a:ext cx="4789170" cy="114363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2060"/>
                </a:solidFill>
                <a:latin typeface="+mn-ea"/>
              </a:rPr>
              <a:t>安易に捨てない</a:t>
            </a:r>
            <a:endParaRPr kumimoji="1" lang="en-US" altLang="ja-JP" sz="2800" dirty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書類などをゴミ箱に捨てない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9428D6-3EC3-470E-A150-EDCF6B6F445A}"/>
              </a:ext>
            </a:extLst>
          </p:cNvPr>
          <p:cNvSpPr txBox="1"/>
          <p:nvPr/>
        </p:nvSpPr>
        <p:spPr>
          <a:xfrm>
            <a:off x="3864114" y="24151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対策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AE50EEF-9A6B-4582-9576-B7A299EFF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762" y="6369002"/>
            <a:ext cx="1438476" cy="3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15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547</TotalTime>
  <Words>79</Words>
  <PresentationFormat>画面に合わせる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2021-10-27T05:12:42Z</dcterms:created>
  <dcterms:modified xsi:type="dcterms:W3CDTF">2021-11-22T01:46:58Z</dcterms:modified>
</cp:coreProperties>
</file>