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99"/>
    <a:srgbClr val="CC99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2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297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料理によく使うのは？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牛肉</c:v>
                </c:pt>
                <c:pt idx="1">
                  <c:v>豚肉</c:v>
                </c:pt>
                <c:pt idx="2">
                  <c:v>鶏肉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642</c:v>
                </c:pt>
                <c:pt idx="1">
                  <c:v>7541</c:v>
                </c:pt>
                <c:pt idx="2">
                  <c:v>3318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35-4071-8398-15AD32D5A4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611745224"/>
        <c:axId val="611745584"/>
      </c:barChart>
      <c:catAx>
        <c:axId val="6117452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11745584"/>
        <c:crosses val="autoZero"/>
        <c:auto val="1"/>
        <c:lblAlgn val="ctr"/>
        <c:lblOffset val="100"/>
        <c:noMultiLvlLbl val="0"/>
      </c:catAx>
      <c:valAx>
        <c:axId val="611745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11745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AA4C0C4-005C-18DC-BF80-5E9FAF8282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6AE84F7-CBB0-AE46-BB61-EAEB7B5CF50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A8EDB-D43D-470A-9804-A969C49DD4D6}" type="datetimeFigureOut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EECFC28-52DC-F8A3-D1C2-07C8105EDD9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31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36886C-9CA0-4ECB-806D-43CF29EE9704}" type="datetimeFigureOut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241E6-8E48-4E3D-BBAF-2F76ED9289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1116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99661-DDA9-4501-824B-28D155401D8A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3AB1A-BA2D-4258-86C3-5E42A7868BD5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911E-C331-4890-9E8C-4C28989DEAB0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A7BC-7EC3-40A5-AB75-3258E0632A16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BA427-5F4B-4596-A4DB-4F33970CB6FF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D9482-3E1A-480D-818F-13DF66F3F8A7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63298-A3F0-4191-A73D-8C3D7D429786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98A6-1A24-4A8E-B22A-E47F16EAC17C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7779B-EF21-47C3-9987-DC1D1B19D6A8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1421-88ED-48DA-89EF-2691A7BFE4CA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23AD-4258-45EE-B558-1CBE6BF240C5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www.goukaku.ne.jp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9014A-3810-482A-98B4-2D7886A81283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i="1">
                <a:solidFill>
                  <a:srgbClr val="00B050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pic>
        <p:nvPicPr>
          <p:cNvPr id="9" name="図 8">
            <a:hlinkClick r:id="rId14"/>
            <a:extLst>
              <a:ext uri="{FF2B5EF4-FFF2-40B4-BE49-F238E27FC236}">
                <a16:creationId xmlns:a16="http://schemas.microsoft.com/office/drawing/2014/main" id="{037C0B7D-416B-7FBD-A756-1F9FC62BAD13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481" y="194120"/>
            <a:ext cx="1419423" cy="80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6" name="六角形 5">
            <a:extLst>
              <a:ext uri="{FF2B5EF4-FFF2-40B4-BE49-F238E27FC236}">
                <a16:creationId xmlns:a16="http://schemas.microsoft.com/office/drawing/2014/main" id="{9F0F2FA5-F63D-A9CF-405B-7F6A6208E521}"/>
              </a:ext>
            </a:extLst>
          </p:cNvPr>
          <p:cNvSpPr/>
          <p:nvPr/>
        </p:nvSpPr>
        <p:spPr>
          <a:xfrm>
            <a:off x="2382095" y="1243732"/>
            <a:ext cx="4379822" cy="836762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食材の豆知識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5EE0282-F29B-9246-398A-C751A08F0FA5}"/>
              </a:ext>
            </a:extLst>
          </p:cNvPr>
          <p:cNvSpPr/>
          <p:nvPr/>
        </p:nvSpPr>
        <p:spPr>
          <a:xfrm>
            <a:off x="752691" y="2290795"/>
            <a:ext cx="763863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60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お肉を食べて元気に！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D77CC92-2B11-D9AC-BA9E-9063179D68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838" y="4288668"/>
            <a:ext cx="5906324" cy="188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A3B0600-A3BE-DFFE-4AA9-0852F47F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5" name="平行四辺形 4">
            <a:extLst>
              <a:ext uri="{FF2B5EF4-FFF2-40B4-BE49-F238E27FC236}">
                <a16:creationId xmlns:a16="http://schemas.microsoft.com/office/drawing/2014/main" id="{4ECB6DF6-8E1E-DAC2-36FD-2BF867F9B872}"/>
              </a:ext>
            </a:extLst>
          </p:cNvPr>
          <p:cNvSpPr/>
          <p:nvPr/>
        </p:nvSpPr>
        <p:spPr>
          <a:xfrm>
            <a:off x="336429" y="301926"/>
            <a:ext cx="5486400" cy="923026"/>
          </a:xfrm>
          <a:prstGeom prst="parallelogram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優れたタンパク源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D49BCD8B-0C35-ECC5-F19C-40F788D458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338760"/>
              </p:ext>
            </p:extLst>
          </p:nvPr>
        </p:nvGraphicFramePr>
        <p:xfrm>
          <a:off x="336429" y="2004983"/>
          <a:ext cx="5909096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6355">
                  <a:extLst>
                    <a:ext uri="{9D8B030D-6E8A-4147-A177-3AD203B41FA5}">
                      <a16:colId xmlns:a16="http://schemas.microsoft.com/office/drawing/2014/main" val="1306426581"/>
                    </a:ext>
                  </a:extLst>
                </a:gridCol>
                <a:gridCol w="1744107">
                  <a:extLst>
                    <a:ext uri="{9D8B030D-6E8A-4147-A177-3AD203B41FA5}">
                      <a16:colId xmlns:a16="http://schemas.microsoft.com/office/drawing/2014/main" val="490346264"/>
                    </a:ext>
                  </a:extLst>
                </a:gridCol>
                <a:gridCol w="1578634">
                  <a:extLst>
                    <a:ext uri="{9D8B030D-6E8A-4147-A177-3AD203B41FA5}">
                      <a16:colId xmlns:a16="http://schemas.microsoft.com/office/drawing/2014/main" val="1356110936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生肉</a:t>
                      </a:r>
                      <a:r>
                        <a:rPr kumimoji="1" lang="en-US" altLang="ja-JP" sz="2400" dirty="0"/>
                        <a:t>100g</a:t>
                      </a:r>
                      <a:r>
                        <a:rPr kumimoji="1" lang="ja-JP" altLang="en-US" sz="2400" dirty="0"/>
                        <a:t>あたりの成分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317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部位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タンパク質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脂質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834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牛肩ロース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16.2g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26.4g</a:t>
                      </a:r>
                      <a:endParaRPr kumimoji="1" lang="ja-JP" altLang="en-US" sz="24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81005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豚ロース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19.3g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19.2g</a:t>
                      </a:r>
                      <a:endParaRPr kumimoji="1" lang="ja-JP" altLang="en-US" sz="24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98640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鶏ムネ肉（皮なし）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23.3g</a:t>
                      </a:r>
                      <a:endParaRPr kumimoji="1" lang="ja-JP" altLang="en-US" sz="2400" dirty="0"/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/>
                        <a:t>1.9g</a:t>
                      </a:r>
                      <a:endParaRPr kumimoji="1" lang="ja-JP" altLang="en-US" sz="24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1664767"/>
                  </a:ext>
                </a:extLst>
              </a:tr>
            </a:tbl>
          </a:graphicData>
        </a:graphic>
      </p:graphicFrame>
      <p:sp>
        <p:nvSpPr>
          <p:cNvPr id="8" name="吹き出し: 右矢印 7">
            <a:extLst>
              <a:ext uri="{FF2B5EF4-FFF2-40B4-BE49-F238E27FC236}">
                <a16:creationId xmlns:a16="http://schemas.microsoft.com/office/drawing/2014/main" id="{F15EEDC4-7AFC-2792-83D4-229A81B34152}"/>
              </a:ext>
            </a:extLst>
          </p:cNvPr>
          <p:cNvSpPr/>
          <p:nvPr/>
        </p:nvSpPr>
        <p:spPr>
          <a:xfrm>
            <a:off x="336430" y="5021671"/>
            <a:ext cx="4097548" cy="946399"/>
          </a:xfrm>
          <a:prstGeom prst="rightArrowCallout">
            <a:avLst/>
          </a:prstGeom>
          <a:blipFill>
            <a:blip r:embed="rId2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rgbClr val="7030A0"/>
                </a:solidFill>
              </a:rPr>
              <a:t>動物性タンパク質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542C3C3-F9FE-8B76-8338-61A099FF09D9}"/>
              </a:ext>
            </a:extLst>
          </p:cNvPr>
          <p:cNvSpPr txBox="1"/>
          <p:nvPr/>
        </p:nvSpPr>
        <p:spPr>
          <a:xfrm>
            <a:off x="4616526" y="5140927"/>
            <a:ext cx="3898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肉、魚介、卵などに含まれる</a:t>
            </a:r>
            <a:endParaRPr kumimoji="1" lang="en-US" altLang="ja-JP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必須アミノ酸をバランスよく含む</a:t>
            </a:r>
            <a:endParaRPr kumimoji="1" lang="en-US" altLang="ja-JP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1077996B-7E9F-0FF3-A57F-4FF4FDA145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287" y="1738085"/>
            <a:ext cx="2305372" cy="281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FF3C002-3F84-F126-29A0-A12692319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3" name="平行四辺形 2">
            <a:extLst>
              <a:ext uri="{FF2B5EF4-FFF2-40B4-BE49-F238E27FC236}">
                <a16:creationId xmlns:a16="http://schemas.microsoft.com/office/drawing/2014/main" id="{3A004DF1-A1CC-F1C2-2F2F-A83C29444DD6}"/>
              </a:ext>
            </a:extLst>
          </p:cNvPr>
          <p:cNvSpPr/>
          <p:nvPr/>
        </p:nvSpPr>
        <p:spPr>
          <a:xfrm>
            <a:off x="336429" y="301926"/>
            <a:ext cx="5486400" cy="923026"/>
          </a:xfrm>
          <a:prstGeom prst="parallelogram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調査結果</a:t>
            </a:r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87CE237B-9A59-BB3E-9B6A-C7A867E69A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9343336"/>
              </p:ext>
            </p:extLst>
          </p:nvPr>
        </p:nvGraphicFramePr>
        <p:xfrm>
          <a:off x="336429" y="1438439"/>
          <a:ext cx="6414076" cy="3017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CE2A4D6A-2E55-2F0C-DE2A-0F13D6BED0D2}"/>
              </a:ext>
            </a:extLst>
          </p:cNvPr>
          <p:cNvSpPr/>
          <p:nvPr/>
        </p:nvSpPr>
        <p:spPr>
          <a:xfrm>
            <a:off x="336429" y="4787661"/>
            <a:ext cx="4014371" cy="1465864"/>
          </a:xfrm>
          <a:prstGeom prst="foldedCorner">
            <a:avLst/>
          </a:prstGeom>
          <a:solidFill>
            <a:srgbClr val="FFFF99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00B050"/>
                </a:solidFill>
              </a:rPr>
              <a:t>よく使う部位</a:t>
            </a:r>
            <a:endParaRPr kumimoji="1" lang="en-US" altLang="ja-JP" sz="2400" u="sng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2400"/>
              <a:t>細切れ・</a:t>
            </a:r>
            <a:r>
              <a:rPr kumimoji="1" lang="ja-JP" altLang="en-US" sz="2400" dirty="0"/>
              <a:t>切り落とし</a:t>
            </a:r>
            <a:endParaRPr kumimoji="1" lang="en-US" altLang="ja-JP" sz="2400" dirty="0"/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22FB1A99-26FF-899F-C732-3274F37FAB86}"/>
              </a:ext>
            </a:extLst>
          </p:cNvPr>
          <p:cNvSpPr/>
          <p:nvPr/>
        </p:nvSpPr>
        <p:spPr>
          <a:xfrm>
            <a:off x="4793202" y="4787661"/>
            <a:ext cx="4014371" cy="1465864"/>
          </a:xfrm>
          <a:prstGeom prst="foldedCorner">
            <a:avLst/>
          </a:prstGeom>
          <a:solidFill>
            <a:srgbClr val="FFFF99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7030A0"/>
                </a:solidFill>
              </a:rPr>
              <a:t>人気メニュー</a:t>
            </a:r>
            <a:endParaRPr kumimoji="1" lang="en-US" altLang="ja-JP" sz="2400" u="sng" dirty="0">
              <a:solidFill>
                <a:srgbClr val="7030A0"/>
              </a:solidFill>
            </a:endParaRPr>
          </a:p>
          <a:p>
            <a:pPr algn="ctr"/>
            <a:r>
              <a:rPr kumimoji="1" lang="ja-JP" altLang="en-US" sz="2400" dirty="0"/>
              <a:t>肉野菜いため・焼きそば</a:t>
            </a:r>
            <a:endParaRPr kumimoji="1" lang="en-US" altLang="ja-JP" sz="2400" dirty="0"/>
          </a:p>
        </p:txBody>
      </p:sp>
      <p:sp>
        <p:nvSpPr>
          <p:cNvPr id="20" name="吹き出し: 円形 19">
            <a:extLst>
              <a:ext uri="{FF2B5EF4-FFF2-40B4-BE49-F238E27FC236}">
                <a16:creationId xmlns:a16="http://schemas.microsoft.com/office/drawing/2014/main" id="{72611B50-6A95-841A-C043-BB6434F41D9B}"/>
              </a:ext>
            </a:extLst>
          </p:cNvPr>
          <p:cNvSpPr/>
          <p:nvPr/>
        </p:nvSpPr>
        <p:spPr>
          <a:xfrm>
            <a:off x="6288658" y="1724197"/>
            <a:ext cx="2518913" cy="1020089"/>
          </a:xfrm>
          <a:prstGeom prst="wedgeEllipseCallout">
            <a:avLst>
              <a:gd name="adj1" fmla="val -61586"/>
              <a:gd name="adj2" fmla="val 65037"/>
            </a:avLst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i="1" dirty="0">
                <a:solidFill>
                  <a:srgbClr val="FF0000"/>
                </a:solidFill>
              </a:rPr>
              <a:t>豚肉</a:t>
            </a:r>
            <a:r>
              <a:rPr kumimoji="1" lang="ja-JP" altLang="en-US" sz="2000" i="1" dirty="0"/>
              <a:t>が</a:t>
            </a:r>
            <a:endParaRPr kumimoji="1" lang="en-US" altLang="ja-JP" sz="2000" i="1" dirty="0"/>
          </a:p>
          <a:p>
            <a:pPr algn="ctr"/>
            <a:r>
              <a:rPr kumimoji="1" lang="ja-JP" altLang="en-US" sz="2000" i="1" dirty="0"/>
              <a:t>最も多い！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13" grpId="0" animBg="1"/>
      <p:bldP spid="17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8660A90-4C59-C89E-AE02-905679773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8" name="平行四辺形 7">
            <a:extLst>
              <a:ext uri="{FF2B5EF4-FFF2-40B4-BE49-F238E27FC236}">
                <a16:creationId xmlns:a16="http://schemas.microsoft.com/office/drawing/2014/main" id="{5F837FC4-FE98-9037-032A-8C69CD2624B4}"/>
              </a:ext>
            </a:extLst>
          </p:cNvPr>
          <p:cNvSpPr/>
          <p:nvPr/>
        </p:nvSpPr>
        <p:spPr>
          <a:xfrm>
            <a:off x="336429" y="301926"/>
            <a:ext cx="5486400" cy="923026"/>
          </a:xfrm>
          <a:prstGeom prst="parallelogram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特　長</a:t>
            </a:r>
          </a:p>
        </p:txBody>
      </p:sp>
      <p:sp>
        <p:nvSpPr>
          <p:cNvPr id="9" name="矢印: 五方向 8">
            <a:extLst>
              <a:ext uri="{FF2B5EF4-FFF2-40B4-BE49-F238E27FC236}">
                <a16:creationId xmlns:a16="http://schemas.microsoft.com/office/drawing/2014/main" id="{3D7739CD-DAA8-F7A0-2FC0-BF2551EF51D3}"/>
              </a:ext>
            </a:extLst>
          </p:cNvPr>
          <p:cNvSpPr/>
          <p:nvPr/>
        </p:nvSpPr>
        <p:spPr>
          <a:xfrm>
            <a:off x="421619" y="1631439"/>
            <a:ext cx="4739951" cy="989045"/>
          </a:xfrm>
          <a:prstGeom prst="homePlat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0070C0"/>
                </a:solidFill>
              </a:rPr>
              <a:t>牛肉</a:t>
            </a:r>
            <a:endParaRPr kumimoji="1" lang="en-US" altLang="ja-JP" sz="2400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dirty="0"/>
              <a:t>鉄や亜鉛が豊富で貧血予防に</a:t>
            </a:r>
          </a:p>
        </p:txBody>
      </p:sp>
      <p:sp>
        <p:nvSpPr>
          <p:cNvPr id="10" name="八角形 9">
            <a:extLst>
              <a:ext uri="{FF2B5EF4-FFF2-40B4-BE49-F238E27FC236}">
                <a16:creationId xmlns:a16="http://schemas.microsoft.com/office/drawing/2014/main" id="{3B21D654-E95C-CCF5-904C-C8BD706314EB}"/>
              </a:ext>
            </a:extLst>
          </p:cNvPr>
          <p:cNvSpPr/>
          <p:nvPr/>
        </p:nvSpPr>
        <p:spPr>
          <a:xfrm>
            <a:off x="2211327" y="3292996"/>
            <a:ext cx="4739951" cy="989045"/>
          </a:xfrm>
          <a:prstGeom prst="oct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0070C0"/>
                </a:solidFill>
              </a:rPr>
              <a:t>豚肉</a:t>
            </a:r>
            <a:endParaRPr kumimoji="1" lang="en-US" altLang="ja-JP" sz="2400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dirty="0"/>
              <a:t>疲労回復効果があるビタミンＢ群が豊富</a:t>
            </a:r>
          </a:p>
        </p:txBody>
      </p:sp>
      <p:sp>
        <p:nvSpPr>
          <p:cNvPr id="11" name="矢印: 五方向 10">
            <a:extLst>
              <a:ext uri="{FF2B5EF4-FFF2-40B4-BE49-F238E27FC236}">
                <a16:creationId xmlns:a16="http://schemas.microsoft.com/office/drawing/2014/main" id="{AFBEBE3E-0183-E1C1-4823-42A9CD3EC657}"/>
              </a:ext>
            </a:extLst>
          </p:cNvPr>
          <p:cNvSpPr/>
          <p:nvPr/>
        </p:nvSpPr>
        <p:spPr>
          <a:xfrm>
            <a:off x="4001034" y="4954552"/>
            <a:ext cx="4739951" cy="989045"/>
          </a:xfrm>
          <a:prstGeom prst="homePlate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0070C0"/>
                </a:solidFill>
              </a:rPr>
              <a:t>鶏肉</a:t>
            </a:r>
            <a:endParaRPr kumimoji="1" lang="en-US" altLang="ja-JP" sz="2400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dirty="0"/>
              <a:t>脂質が少なく低カロリー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493</TotalTime>
  <Words>116</Words>
  <Application>Microsoft Office PowerPoint</Application>
  <PresentationFormat>画面に合わせる (4:3)</PresentationFormat>
  <Paragraphs>38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2022-09-22T08:00:18Z</dcterms:created>
  <dcterms:modified xsi:type="dcterms:W3CDTF">2023-12-12T04:34:20Z</dcterms:modified>
</cp:coreProperties>
</file>