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"/>
  </p:notes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FFFF"/>
    <a:srgbClr val="FFFF99"/>
    <a:srgbClr val="CCFFCC"/>
    <a:srgbClr val="006600"/>
    <a:srgbClr val="FFCCCC"/>
    <a:srgbClr val="99FF99"/>
    <a:srgbClr val="66FFCC"/>
    <a:srgbClr val="99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77" autoAdjust="0"/>
    <p:restoredTop sz="94660"/>
  </p:normalViewPr>
  <p:slideViewPr>
    <p:cSldViewPr snapToGrid="0">
      <p:cViewPr>
        <p:scale>
          <a:sx n="150" d="100"/>
          <a:sy n="150" d="100"/>
        </p:scale>
        <p:origin x="258" y="-75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来場者数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Sheet1!$B$1:$E$1</c:f>
              <c:strCache>
                <c:ptCount val="4"/>
                <c:pt idx="0">
                  <c:v>春</c:v>
                </c:pt>
                <c:pt idx="1">
                  <c:v>夏</c:v>
                </c:pt>
                <c:pt idx="2">
                  <c:v>秋</c:v>
                </c:pt>
                <c:pt idx="3">
                  <c:v>冬</c:v>
                </c:pt>
              </c:strCache>
            </c:strRef>
          </c:cat>
          <c:val>
            <c:numRef>
              <c:f>Sheet1!$B$2:$E$2</c:f>
              <c:numCache>
                <c:formatCode>#,##0_);[Red]\(#,##0\)</c:formatCode>
                <c:ptCount val="4"/>
                <c:pt idx="0">
                  <c:v>35642</c:v>
                </c:pt>
                <c:pt idx="1">
                  <c:v>18055</c:v>
                </c:pt>
                <c:pt idx="2">
                  <c:v>49458</c:v>
                </c:pt>
                <c:pt idx="3">
                  <c:v>25466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DAC-4EF2-9B73-BEF35060E5B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613623936"/>
        <c:axId val="613625016"/>
      </c:barChart>
      <c:catAx>
        <c:axId val="61362393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613625016"/>
        <c:crosses val="autoZero"/>
        <c:auto val="1"/>
        <c:lblAlgn val="ctr"/>
        <c:lblOffset val="100"/>
        <c:noMultiLvlLbl val="0"/>
      </c:catAx>
      <c:valAx>
        <c:axId val="61362501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_);[Red]\(#,##0\)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61362393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3B6D4D1-2EBA-4A47-90FB-2D7BCA564F71}" type="datetimeFigureOut">
              <a:rPr kumimoji="1" lang="ja-JP" altLang="en-US" smtClean="0"/>
              <a:t>2023/11/20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E102F14-3F07-42D3-AF8E-91F0B0DDB7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70862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36F6F5-D747-4BB0-A018-022EC42081DE}" type="datetime1">
              <a:rPr kumimoji="1" lang="ja-JP" altLang="en-US" smtClean="0"/>
              <a:t>2023/11/20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26401263"/>
      </p:ext>
    </p:extLst>
  </p:cSld>
  <p:clrMapOvr>
    <a:masterClrMapping/>
  </p:clrMapOvr>
  <p:transition spd="slow">
    <p:cover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7960B3-C422-4A55-AF27-B0E6FD5665DB}" type="datetime1">
              <a:rPr kumimoji="1" lang="ja-JP" altLang="en-US" smtClean="0"/>
              <a:t>2023/11/20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00991452"/>
      </p:ext>
    </p:extLst>
  </p:cSld>
  <p:clrMapOvr>
    <a:masterClrMapping/>
  </p:clrMapOvr>
  <p:transition spd="slow">
    <p:cover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E43E-7FDA-4DFE-90A7-0A4368C26494}" type="datetime1">
              <a:rPr kumimoji="1" lang="ja-JP" altLang="en-US" smtClean="0"/>
              <a:t>2023/11/20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95751339"/>
      </p:ext>
    </p:extLst>
  </p:cSld>
  <p:clrMapOvr>
    <a:masterClrMapping/>
  </p:clrMapOvr>
  <p:transition spd="slow">
    <p:cover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4C9C98-EDC4-4650-AE9B-2804D505BAD4}" type="datetime1">
              <a:rPr kumimoji="1" lang="ja-JP" altLang="en-US" smtClean="0"/>
              <a:t>2023/11/20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52714402"/>
      </p:ext>
    </p:extLst>
  </p:cSld>
  <p:clrMapOvr>
    <a:masterClrMapping/>
  </p:clrMapOvr>
  <p:transition spd="slow">
    <p:cover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E358C-5354-4E10-943E-E93AE39CBA5E}" type="datetime1">
              <a:rPr kumimoji="1" lang="ja-JP" altLang="en-US" smtClean="0"/>
              <a:t>2023/11/20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58311057"/>
      </p:ext>
    </p:extLst>
  </p:cSld>
  <p:clrMapOvr>
    <a:masterClrMapping/>
  </p:clrMapOvr>
  <p:transition spd="slow">
    <p:cover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866FF8-3B0F-4B1F-AD67-660A75216357}" type="datetime1">
              <a:rPr kumimoji="1" lang="ja-JP" altLang="en-US" smtClean="0"/>
              <a:t>2023/11/20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99956439"/>
      </p:ext>
    </p:extLst>
  </p:cSld>
  <p:clrMapOvr>
    <a:masterClrMapping/>
  </p:clrMapOvr>
  <p:transition spd="slow">
    <p:cover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E4F52-1EAB-4262-9434-DE7271A7FBFE}" type="datetime1">
              <a:rPr kumimoji="1" lang="ja-JP" altLang="en-US" smtClean="0"/>
              <a:t>2023/11/20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2472932"/>
      </p:ext>
    </p:extLst>
  </p:cSld>
  <p:clrMapOvr>
    <a:masterClrMapping/>
  </p:clrMapOvr>
  <p:transition spd="slow">
    <p:cover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0AC1BD-9053-490B-A328-7B68355F7E69}" type="datetime1">
              <a:rPr kumimoji="1" lang="ja-JP" altLang="en-US" smtClean="0"/>
              <a:t>2023/11/20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07149712"/>
      </p:ext>
    </p:extLst>
  </p:cSld>
  <p:clrMapOvr>
    <a:masterClrMapping/>
  </p:clrMapOvr>
  <p:transition spd="slow">
    <p:cover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64C8BF-3066-4BD8-BE2E-097749E39D0D}" type="datetime1">
              <a:rPr kumimoji="1" lang="ja-JP" altLang="en-US" smtClean="0"/>
              <a:t>2023/11/20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20149197"/>
      </p:ext>
    </p:extLst>
  </p:cSld>
  <p:clrMapOvr>
    <a:masterClrMapping/>
  </p:clrMapOvr>
  <p:transition spd="slow">
    <p:cover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28632-447D-41D7-8ADE-5150A22DF56D}" type="datetime1">
              <a:rPr kumimoji="1" lang="ja-JP" altLang="en-US" smtClean="0"/>
              <a:t>2023/11/20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10977883"/>
      </p:ext>
    </p:extLst>
  </p:cSld>
  <p:clrMapOvr>
    <a:masterClrMapping/>
  </p:clrMapOvr>
  <p:transition spd="slow">
    <p:cover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44A2D1-C7FE-4DD2-8887-D823D2AAA6AC}" type="datetime1">
              <a:rPr kumimoji="1" lang="ja-JP" altLang="en-US" smtClean="0"/>
              <a:t>2023/11/20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39739561"/>
      </p:ext>
    </p:extLst>
  </p:cSld>
  <p:clrMapOvr>
    <a:masterClrMapping/>
  </p:clrMapOvr>
  <p:transition spd="slow">
    <p:cover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964D47-2048-414C-90FD-15C1EF2DA6C4}" type="datetime1">
              <a:rPr kumimoji="1" lang="ja-JP" altLang="en-US" smtClean="0"/>
              <a:t>2023/11/20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31352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slow">
    <p:cover/>
  </p:transition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4B78E2E9-107D-4BBC-938D-F580C1E5FA7A}"/>
              </a:ext>
            </a:extLst>
          </p:cNvPr>
          <p:cNvSpPr txBox="1"/>
          <p:nvPr/>
        </p:nvSpPr>
        <p:spPr>
          <a:xfrm>
            <a:off x="203096" y="188617"/>
            <a:ext cx="17235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dirty="0"/>
              <a:t>受験番号　名前</a:t>
            </a:r>
          </a:p>
        </p:txBody>
      </p:sp>
      <p:sp>
        <p:nvSpPr>
          <p:cNvPr id="8" name="スライド番号プレースホルダー 7">
            <a:extLst>
              <a:ext uri="{FF2B5EF4-FFF2-40B4-BE49-F238E27FC236}">
                <a16:creationId xmlns:a16="http://schemas.microsoft.com/office/drawing/2014/main" id="{B4EB6A86-BDA5-20B1-1A46-335D66CD57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>
                <a:solidFill>
                  <a:schemeClr val="tx1"/>
                </a:solidFill>
              </a:rPr>
              <a:t>1</a:t>
            </a:fld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16" name="ブローチ 15">
            <a:extLst>
              <a:ext uri="{FF2B5EF4-FFF2-40B4-BE49-F238E27FC236}">
                <a16:creationId xmlns:a16="http://schemas.microsoft.com/office/drawing/2014/main" id="{0C252E3F-A61F-5033-662D-272196037FCE}"/>
              </a:ext>
            </a:extLst>
          </p:cNvPr>
          <p:cNvSpPr/>
          <p:nvPr/>
        </p:nvSpPr>
        <p:spPr>
          <a:xfrm>
            <a:off x="1105260" y="802258"/>
            <a:ext cx="6933481" cy="2357090"/>
          </a:xfrm>
          <a:prstGeom prst="plaqu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>
                <a:solidFill>
                  <a:schemeClr val="bg1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葉月もくもくファーム</a:t>
            </a:r>
            <a:endParaRPr kumimoji="1" lang="en-US" altLang="ja-JP" sz="2800" dirty="0">
              <a:solidFill>
                <a:schemeClr val="bg1"/>
              </a:solidFill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algn="ctr"/>
            <a:endParaRPr lang="en-US" altLang="ja-JP" dirty="0">
              <a:solidFill>
                <a:schemeClr val="tx1"/>
              </a:solidFill>
            </a:endParaRPr>
          </a:p>
          <a:p>
            <a:pPr algn="ctr"/>
            <a:r>
              <a:rPr kumimoji="1" lang="ja-JP" altLang="en-US" sz="4800" b="1" dirty="0">
                <a:solidFill>
                  <a:schemeClr val="bg1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夏季限定イベント案</a:t>
            </a:r>
          </a:p>
        </p:txBody>
      </p:sp>
      <p:pic>
        <p:nvPicPr>
          <p:cNvPr id="10" name="図 9">
            <a:extLst>
              <a:ext uri="{FF2B5EF4-FFF2-40B4-BE49-F238E27FC236}">
                <a16:creationId xmlns:a16="http://schemas.microsoft.com/office/drawing/2014/main" id="{C89D198A-0EB4-DEC0-EB5D-1756C843B16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8425" y="3667443"/>
            <a:ext cx="3867150" cy="2543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5175648"/>
      </p:ext>
    </p:extLst>
  </p:cSld>
  <p:clrMapOvr>
    <a:masterClrMapping/>
  </p:clrMapOvr>
  <p:transition spd="slow">
    <p:cover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EB82CC52-2D29-BDA0-B75B-E25AA5D385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>
                <a:solidFill>
                  <a:schemeClr val="tx1"/>
                </a:solidFill>
              </a:rPr>
              <a:t>2</a:t>
            </a:fld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9D5935C6-461F-780B-1FC9-7F559B0A21B8}"/>
              </a:ext>
            </a:extLst>
          </p:cNvPr>
          <p:cNvSpPr txBox="1"/>
          <p:nvPr/>
        </p:nvSpPr>
        <p:spPr>
          <a:xfrm>
            <a:off x="362308" y="270886"/>
            <a:ext cx="244169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400" u="sng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来場者数</a:t>
            </a:r>
          </a:p>
        </p:txBody>
      </p:sp>
      <p:graphicFrame>
        <p:nvGraphicFramePr>
          <p:cNvPr id="5" name="グラフ 4">
            <a:extLst>
              <a:ext uri="{FF2B5EF4-FFF2-40B4-BE49-F238E27FC236}">
                <a16:creationId xmlns:a16="http://schemas.microsoft.com/office/drawing/2014/main" id="{237F6FB0-AC30-2FC6-BF26-4F7798BFB09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226894843"/>
              </p:ext>
            </p:extLst>
          </p:nvPr>
        </p:nvGraphicFramePr>
        <p:xfrm>
          <a:off x="362308" y="1561381"/>
          <a:ext cx="5003321" cy="35282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3" name="吹き出し: 角を丸めた四角形 12">
            <a:extLst>
              <a:ext uri="{FF2B5EF4-FFF2-40B4-BE49-F238E27FC236}">
                <a16:creationId xmlns:a16="http://schemas.microsoft.com/office/drawing/2014/main" id="{7524C60F-D18C-0ED9-D08A-660ECFCAF22A}"/>
              </a:ext>
            </a:extLst>
          </p:cNvPr>
          <p:cNvSpPr/>
          <p:nvPr/>
        </p:nvSpPr>
        <p:spPr>
          <a:xfrm>
            <a:off x="5775838" y="1561381"/>
            <a:ext cx="2962688" cy="1055283"/>
          </a:xfrm>
          <a:prstGeom prst="wedgeRoundRectCallout">
            <a:avLst>
              <a:gd name="adj1" fmla="val 5734"/>
              <a:gd name="adj2" fmla="val 76397"/>
              <a:gd name="adj3" fmla="val 16667"/>
            </a:avLst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000" dirty="0">
                <a:solidFill>
                  <a:schemeClr val="tx1"/>
                </a:solidFill>
              </a:rPr>
              <a:t>夏季の来場者数は</a:t>
            </a:r>
            <a:endParaRPr kumimoji="1" lang="en-US" altLang="ja-JP" sz="2000" dirty="0">
              <a:solidFill>
                <a:schemeClr val="tx1"/>
              </a:solidFill>
            </a:endParaRPr>
          </a:p>
          <a:p>
            <a:pPr algn="ctr"/>
            <a:r>
              <a:rPr kumimoji="1" lang="ja-JP" altLang="en-US" sz="2000" dirty="0">
                <a:solidFill>
                  <a:schemeClr val="tx1"/>
                </a:solidFill>
              </a:rPr>
              <a:t>減少傾向</a:t>
            </a:r>
            <a:endParaRPr kumimoji="1" lang="en-US" altLang="ja-JP" sz="2000" dirty="0">
              <a:solidFill>
                <a:schemeClr val="tx1"/>
              </a:solidFill>
            </a:endParaRPr>
          </a:p>
        </p:txBody>
      </p:sp>
      <p:pic>
        <p:nvPicPr>
          <p:cNvPr id="11" name="図 10">
            <a:extLst>
              <a:ext uri="{FF2B5EF4-FFF2-40B4-BE49-F238E27FC236}">
                <a16:creationId xmlns:a16="http://schemas.microsoft.com/office/drawing/2014/main" id="{CE9955BC-A72F-2F62-F64B-616ADF43A92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75837" y="3016339"/>
            <a:ext cx="2962688" cy="1705213"/>
          </a:xfrm>
          <a:prstGeom prst="rect">
            <a:avLst/>
          </a:prstGeom>
        </p:spPr>
      </p:pic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4AB31A73-C4BD-AA37-7933-5CAB1F10B29B}"/>
              </a:ext>
            </a:extLst>
          </p:cNvPr>
          <p:cNvSpPr txBox="1"/>
          <p:nvPr/>
        </p:nvSpPr>
        <p:spPr>
          <a:xfrm>
            <a:off x="362309" y="5413211"/>
            <a:ext cx="416652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sz="2400" i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ＭＳ 明朝" panose="02020609040205080304" pitchFamily="17" charset="-128"/>
                <a:ea typeface="ＭＳ 明朝" panose="02020609040205080304" pitchFamily="17" charset="-128"/>
              </a:rPr>
              <a:t>夏季の来場者を増やしたい</a:t>
            </a:r>
            <a:endParaRPr kumimoji="1" lang="en-US" altLang="ja-JP" sz="2400" i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sz="2400" i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ＭＳ 明朝" panose="02020609040205080304" pitchFamily="17" charset="-128"/>
                <a:ea typeface="ＭＳ 明朝" panose="02020609040205080304" pitchFamily="17" charset="-128"/>
              </a:rPr>
              <a:t>関心を持ってもらいたい</a:t>
            </a:r>
          </a:p>
        </p:txBody>
      </p:sp>
      <p:sp>
        <p:nvSpPr>
          <p:cNvPr id="6" name="吹き出し: 左矢印 5">
            <a:extLst>
              <a:ext uri="{FF2B5EF4-FFF2-40B4-BE49-F238E27FC236}">
                <a16:creationId xmlns:a16="http://schemas.microsoft.com/office/drawing/2014/main" id="{D7A8398C-904D-2E33-14AE-44EAC21F6414}"/>
              </a:ext>
            </a:extLst>
          </p:cNvPr>
          <p:cNvSpPr/>
          <p:nvPr/>
        </p:nvSpPr>
        <p:spPr>
          <a:xfrm>
            <a:off x="4572000" y="5301068"/>
            <a:ext cx="4166525" cy="1055283"/>
          </a:xfrm>
          <a:prstGeom prst="leftArrowCallout">
            <a:avLst/>
          </a:prstGeom>
          <a:solidFill>
            <a:srgbClr val="CCFFFF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000" u="sng" dirty="0">
                <a:solidFill>
                  <a:srgbClr val="FF0000"/>
                </a:solidFill>
              </a:rPr>
              <a:t>夏季イベント</a:t>
            </a:r>
            <a:r>
              <a:rPr kumimoji="1" lang="ja-JP" altLang="en-US" sz="2000" dirty="0">
                <a:solidFill>
                  <a:schemeClr val="tx1"/>
                </a:solidFill>
              </a:rPr>
              <a:t>を提案</a:t>
            </a:r>
          </a:p>
        </p:txBody>
      </p:sp>
    </p:spTree>
    <p:extLst>
      <p:ext uri="{BB962C8B-B14F-4D97-AF65-F5344CB8AC3E}">
        <p14:creationId xmlns:p14="http://schemas.microsoft.com/office/powerpoint/2010/main" val="2007100621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  <p:bldP spid="13" grpId="0" animBg="1"/>
      <p:bldP spid="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8D3858C-9351-9203-8338-01B58A34F66D}"/>
              </a:ext>
            </a:extLst>
          </p:cNvPr>
          <p:cNvSpPr txBox="1"/>
          <p:nvPr/>
        </p:nvSpPr>
        <p:spPr>
          <a:xfrm>
            <a:off x="362308" y="270886"/>
            <a:ext cx="3013967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400" u="sng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イベント案</a:t>
            </a:r>
          </a:p>
        </p:txBody>
      </p:sp>
      <p:sp>
        <p:nvSpPr>
          <p:cNvPr id="8" name="スライド番号プレースホルダー 7">
            <a:extLst>
              <a:ext uri="{FF2B5EF4-FFF2-40B4-BE49-F238E27FC236}">
                <a16:creationId xmlns:a16="http://schemas.microsoft.com/office/drawing/2014/main" id="{98E6CA8F-7BDD-50A6-0FC8-C26CBB6D06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>
                <a:solidFill>
                  <a:schemeClr val="tx1"/>
                </a:solidFill>
              </a:rPr>
              <a:t>3</a:t>
            </a:fld>
            <a:endParaRPr kumimoji="1" lang="ja-JP" altLang="en-US">
              <a:solidFill>
                <a:schemeClr val="tx1"/>
              </a:solidFill>
            </a:endParaRPr>
          </a:p>
        </p:txBody>
      </p:sp>
      <p:graphicFrame>
        <p:nvGraphicFramePr>
          <p:cNvPr id="2" name="表 2">
            <a:extLst>
              <a:ext uri="{FF2B5EF4-FFF2-40B4-BE49-F238E27FC236}">
                <a16:creationId xmlns:a16="http://schemas.microsoft.com/office/drawing/2014/main" id="{6A328D57-FC18-4AFD-9242-4688BBD0DCF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63411198"/>
              </p:ext>
            </p:extLst>
          </p:nvPr>
        </p:nvGraphicFramePr>
        <p:xfrm>
          <a:off x="1069003" y="1443369"/>
          <a:ext cx="7005995" cy="25908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936160">
                  <a:extLst>
                    <a:ext uri="{9D8B030D-6E8A-4147-A177-3AD203B41FA5}">
                      <a16:colId xmlns:a16="http://schemas.microsoft.com/office/drawing/2014/main" val="3326993797"/>
                    </a:ext>
                  </a:extLst>
                </a:gridCol>
                <a:gridCol w="4069835">
                  <a:extLst>
                    <a:ext uri="{9D8B030D-6E8A-4147-A177-3AD203B41FA5}">
                      <a16:colId xmlns:a16="http://schemas.microsoft.com/office/drawing/2014/main" val="109589286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800" b="1" dirty="0">
                          <a:solidFill>
                            <a:srgbClr val="FFFF00"/>
                          </a:solidFill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名称</a:t>
                      </a: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800" b="1" dirty="0">
                          <a:solidFill>
                            <a:srgbClr val="FFFF00"/>
                          </a:solidFill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内容</a:t>
                      </a:r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70041161"/>
                  </a:ext>
                </a:extLst>
              </a:tr>
              <a:tr h="411480">
                <a:tc rowSpan="2">
                  <a:txBody>
                    <a:bodyPr/>
                    <a:lstStyle/>
                    <a:p>
                      <a:r>
                        <a:rPr kumimoji="1" lang="ja-JP" altLang="en-US" sz="2800" b="1" dirty="0"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ナイトファーム</a:t>
                      </a:r>
                    </a:p>
                  </a:txBody>
                  <a:tcPr anchor="ctr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800" b="1" dirty="0"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夜限定ミニコンサート</a:t>
                      </a:r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8453035"/>
                  </a:ext>
                </a:extLst>
              </a:tr>
              <a:tr h="41148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2800" b="1" dirty="0"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花火の打ち上げ</a:t>
                      </a:r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58159430"/>
                  </a:ext>
                </a:extLst>
              </a:tr>
              <a:tr h="370840">
                <a:tc rowSpan="2">
                  <a:txBody>
                    <a:bodyPr/>
                    <a:lstStyle/>
                    <a:p>
                      <a:r>
                        <a:rPr kumimoji="1" lang="ja-JP" altLang="en-US" sz="2800" b="1" dirty="0"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牧場料理教室</a:t>
                      </a:r>
                    </a:p>
                  </a:txBody>
                  <a:tcPr anchor="ctr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800" b="1" dirty="0"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バター手作り体験</a:t>
                      </a:r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34826880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kumimoji="1" lang="ja-JP" altLang="en-US" sz="2400" b="1" dirty="0"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 anchor="ctr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800" b="1" dirty="0"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夏野菜でピザ作り</a:t>
                      </a:r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42664492"/>
                  </a:ext>
                </a:extLst>
              </a:tr>
            </a:tbl>
          </a:graphicData>
        </a:graphic>
      </p:graphicFrame>
      <p:sp>
        <p:nvSpPr>
          <p:cNvPr id="12" name="四角形: メモ 11">
            <a:extLst>
              <a:ext uri="{FF2B5EF4-FFF2-40B4-BE49-F238E27FC236}">
                <a16:creationId xmlns:a16="http://schemas.microsoft.com/office/drawing/2014/main" id="{2C0231A6-5E79-EB6A-922A-20E9FCDAA28E}"/>
              </a:ext>
            </a:extLst>
          </p:cNvPr>
          <p:cNvSpPr/>
          <p:nvPr/>
        </p:nvSpPr>
        <p:spPr>
          <a:xfrm>
            <a:off x="4005891" y="4846370"/>
            <a:ext cx="4741294" cy="1136522"/>
          </a:xfrm>
          <a:prstGeom prst="foldedCorner">
            <a:avLst>
              <a:gd name="adj" fmla="val 23498"/>
            </a:avLst>
          </a:prstGeom>
          <a:ln>
            <a:rou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>
                <a:solidFill>
                  <a:srgbClr val="7030A0"/>
                </a:solidFill>
              </a:rPr>
              <a:t>満足してもらえるイベントに！</a:t>
            </a:r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614B02BA-20E9-2D06-168F-4E186BBCEB1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9665" y="4442945"/>
            <a:ext cx="2991267" cy="19433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7813176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ユーザー定義 3">
      <a:majorFont>
        <a:latin typeface="ＭＳ Ｐゴシック"/>
        <a:ea typeface="ＭＳ Ｐゴシック"/>
        <a:cs typeface=""/>
      </a:majorFont>
      <a:minorFont>
        <a:latin typeface="ＭＳ Ｐゴシック"/>
        <a:ea typeface="ＭＳ Ｐゴシック"/>
        <a:cs typeface="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rtlCol="0" anchor="ctr"/>
      <a:lstStyle>
        <a:defPPr algn="ctr">
          <a:defRPr kumimoji="1"/>
        </a:defPPr>
      </a:lstStyle>
      <a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a:style>
    </a:spDef>
  </a:objectDefaults>
  <a:extraClrSchemeLst/>
  <a:extLst>
    <a:ext uri="{05A4C25C-085E-4340-85A3-A5531E510DB2}">
      <thm15:themeFamily xmlns:thm15="http://schemas.microsoft.com/office/thememl/2012/main" name="PR模範解答用テンプレート.potx" id="{1A030B98-4D43-42CB-AAEF-FB3C65187B94}" vid="{03FC9EA6-7C56-4303-BF38-E1D32B822D9C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739</TotalTime>
  <Words>59</Words>
  <Application>Microsoft Office PowerPoint</Application>
  <PresentationFormat>画面に合わせる (4:3)</PresentationFormat>
  <Paragraphs>23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8" baseType="lpstr">
      <vt:lpstr>ＭＳ Ｐゴシック</vt:lpstr>
      <vt:lpstr>ＭＳ 明朝</vt:lpstr>
      <vt:lpstr>游ゴシック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日本情報処理検定協会</dc:creator>
  <dcterms:created xsi:type="dcterms:W3CDTF">2022-09-12T05:39:21Z</dcterms:created>
  <dcterms:modified xsi:type="dcterms:W3CDTF">2023-11-20T08:36:44Z</dcterms:modified>
</cp:coreProperties>
</file>