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BDEEFF"/>
    <a:srgbClr val="CCECFF"/>
    <a:srgbClr val="00CC99"/>
    <a:srgbClr val="F8FE02"/>
    <a:srgbClr val="FBE905"/>
    <a:srgbClr val="66FFFF"/>
    <a:srgbClr val="FAD706"/>
    <a:srgbClr val="0066CC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14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よく利用している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247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07F-4DF6-95D9-6824A41DCB7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利用している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07F-4DF6-95D9-6824A41DCB7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たまに利用している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07F-4DF6-95D9-6824A41DCB70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利用していない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110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289-4D88-B19D-D082C73291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96974144"/>
        <c:axId val="596976304"/>
      </c:barChart>
      <c:catAx>
        <c:axId val="59697414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96976304"/>
        <c:crosses val="autoZero"/>
        <c:auto val="1"/>
        <c:lblAlgn val="ctr"/>
        <c:lblOffset val="100"/>
        <c:noMultiLvlLbl val="0"/>
      </c:catAx>
      <c:valAx>
        <c:axId val="5969763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969741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A4ABA869-0420-7AE2-646D-488F2439D925}"/>
              </a:ext>
            </a:extLst>
          </p:cNvPr>
          <p:cNvSpPr/>
          <p:nvPr userDrawn="1"/>
        </p:nvSpPr>
        <p:spPr>
          <a:xfrm>
            <a:off x="7338280" y="136524"/>
            <a:ext cx="162736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8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三島大学</a:t>
            </a:r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19" name="小波 18">
            <a:extLst>
              <a:ext uri="{FF2B5EF4-FFF2-40B4-BE49-F238E27FC236}">
                <a16:creationId xmlns:a16="http://schemas.microsoft.com/office/drawing/2014/main" id="{B37FE8A9-0A50-7506-D0C2-EDD1581EBD28}"/>
              </a:ext>
            </a:extLst>
          </p:cNvPr>
          <p:cNvSpPr/>
          <p:nvPr/>
        </p:nvSpPr>
        <p:spPr>
          <a:xfrm>
            <a:off x="1" y="819509"/>
            <a:ext cx="7748504" cy="2518914"/>
          </a:xfrm>
          <a:prstGeom prst="doubleWav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賢く使おう</a:t>
            </a:r>
            <a:endParaRPr kumimoji="1" lang="en-US" altLang="ja-JP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kumimoji="1" lang="ja-JP" altLang="en-US" sz="6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キャッシュレス決済</a:t>
            </a:r>
            <a:endParaRPr kumimoji="1" lang="en-US" altLang="ja-JP" sz="6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7F1D7DB7-52E3-5EA6-55FC-EF748A081E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7977" y="3730607"/>
            <a:ext cx="2695951" cy="2905530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8C47FAC3-24EA-0567-9BD0-D4629F1A8D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3399" y="4589941"/>
            <a:ext cx="1305107" cy="1733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四角形: 角度付き 25">
            <a:extLst>
              <a:ext uri="{FF2B5EF4-FFF2-40B4-BE49-F238E27FC236}">
                <a16:creationId xmlns:a16="http://schemas.microsoft.com/office/drawing/2014/main" id="{AC3E1666-82DA-BBD5-8B4D-80A2E8264E88}"/>
              </a:ext>
            </a:extLst>
          </p:cNvPr>
          <p:cNvSpPr/>
          <p:nvPr/>
        </p:nvSpPr>
        <p:spPr>
          <a:xfrm>
            <a:off x="3511029" y="1502818"/>
            <a:ext cx="4976962" cy="1636178"/>
          </a:xfrm>
          <a:prstGeom prst="bevel">
            <a:avLst/>
          </a:prstGeom>
          <a:solidFill>
            <a:srgbClr val="92D050"/>
          </a:solidFill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硬貨や紙幣など現金を用いず</a:t>
            </a:r>
            <a:endParaRPr kumimoji="1" lang="en-US" altLang="ja-JP" sz="2400" dirty="0"/>
          </a:p>
          <a:p>
            <a:pPr algn="ctr"/>
            <a:r>
              <a:rPr kumimoji="1" lang="ja-JP" altLang="en-US" sz="2400" dirty="0"/>
              <a:t>お金を払うこと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BA1E6E49-2ECD-801C-B9D1-693DB12317F4}"/>
              </a:ext>
            </a:extLst>
          </p:cNvPr>
          <p:cNvSpPr txBox="1"/>
          <p:nvPr/>
        </p:nvSpPr>
        <p:spPr>
          <a:xfrm>
            <a:off x="322956" y="329612"/>
            <a:ext cx="567655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u="sng" dirty="0"/>
              <a:t>キャッシュレス決済とは</a:t>
            </a:r>
          </a:p>
        </p:txBody>
      </p:sp>
      <p:graphicFrame>
        <p:nvGraphicFramePr>
          <p:cNvPr id="29" name="表 29">
            <a:extLst>
              <a:ext uri="{FF2B5EF4-FFF2-40B4-BE49-F238E27FC236}">
                <a16:creationId xmlns:a16="http://schemas.microsoft.com/office/drawing/2014/main" id="{128ACB9D-C30B-B605-470C-DD48797A6B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4242290"/>
              </p:ext>
            </p:extLst>
          </p:nvPr>
        </p:nvGraphicFramePr>
        <p:xfrm>
          <a:off x="1267936" y="3848889"/>
          <a:ext cx="6608128" cy="2286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79868">
                  <a:extLst>
                    <a:ext uri="{9D8B030D-6E8A-4147-A177-3AD203B41FA5}">
                      <a16:colId xmlns:a16="http://schemas.microsoft.com/office/drawing/2014/main" val="1608850903"/>
                    </a:ext>
                  </a:extLst>
                </a:gridCol>
                <a:gridCol w="2475230">
                  <a:extLst>
                    <a:ext uri="{9D8B030D-6E8A-4147-A177-3AD203B41FA5}">
                      <a16:colId xmlns:a16="http://schemas.microsoft.com/office/drawing/2014/main" val="2804654921"/>
                    </a:ext>
                  </a:extLst>
                </a:gridCol>
                <a:gridCol w="2653030">
                  <a:extLst>
                    <a:ext uri="{9D8B030D-6E8A-4147-A177-3AD203B41FA5}">
                      <a16:colId xmlns:a16="http://schemas.microsoft.com/office/drawing/2014/main" val="1413825274"/>
                    </a:ext>
                  </a:extLst>
                </a:gridCol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>
                          <a:solidFill>
                            <a:schemeClr val="bg1"/>
                          </a:solidFill>
                        </a:rPr>
                        <a:t>決済方法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2400" dirty="0"/>
                    </a:p>
                  </a:txBody>
                  <a:tcPr anchor="ctr"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>
                          <a:solidFill>
                            <a:schemeClr val="bg1"/>
                          </a:solidFill>
                        </a:rPr>
                        <a:t>サービス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3225876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kumimoji="1" lang="ja-JP" altLang="en-US" sz="2400" dirty="0"/>
                        <a:t>前払い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rowSpan="2">
                  <a:txBody>
                    <a:bodyPr/>
                    <a:lstStyle/>
                    <a:p>
                      <a:r>
                        <a:rPr kumimoji="1" lang="ja-JP" altLang="en-US" sz="2400" dirty="0"/>
                        <a:t>事前にチャージ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交通系電子マネー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216025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プリペイドカード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699287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即時払い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リアルタイム取引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デビットカード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424025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後払い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後日請求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クレジットカード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4142780"/>
                  </a:ext>
                </a:extLst>
              </a:tr>
            </a:tbl>
          </a:graphicData>
        </a:graphic>
      </p:graphicFrame>
      <p:sp>
        <p:nvSpPr>
          <p:cNvPr id="32" name="矢印: 五方向 31">
            <a:extLst>
              <a:ext uri="{FF2B5EF4-FFF2-40B4-BE49-F238E27FC236}">
                <a16:creationId xmlns:a16="http://schemas.microsoft.com/office/drawing/2014/main" id="{69C2D5D6-06D6-982D-5667-43C5F6BCEA8E}"/>
              </a:ext>
            </a:extLst>
          </p:cNvPr>
          <p:cNvSpPr/>
          <p:nvPr/>
        </p:nvSpPr>
        <p:spPr>
          <a:xfrm>
            <a:off x="437256" y="1502818"/>
            <a:ext cx="2487099" cy="653546"/>
          </a:xfrm>
          <a:prstGeom prst="homePlate">
            <a:avLst/>
          </a:prstGeom>
          <a:solidFill>
            <a:srgbClr val="BDEE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400" dirty="0"/>
              <a:t>Ｃａｓｈ（現金）</a:t>
            </a:r>
          </a:p>
        </p:txBody>
      </p:sp>
      <p:sp>
        <p:nvSpPr>
          <p:cNvPr id="34" name="矢印: 五方向 33">
            <a:extLst>
              <a:ext uri="{FF2B5EF4-FFF2-40B4-BE49-F238E27FC236}">
                <a16:creationId xmlns:a16="http://schemas.microsoft.com/office/drawing/2014/main" id="{F473D428-3AFF-6C79-CBC7-884C5958C8D7}"/>
              </a:ext>
            </a:extLst>
          </p:cNvPr>
          <p:cNvSpPr/>
          <p:nvPr/>
        </p:nvSpPr>
        <p:spPr>
          <a:xfrm>
            <a:off x="437256" y="2485450"/>
            <a:ext cx="2487099" cy="653546"/>
          </a:xfrm>
          <a:prstGeom prst="homePlate">
            <a:avLst/>
          </a:prstGeom>
          <a:solidFill>
            <a:srgbClr val="BDEE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400" dirty="0"/>
              <a:t>Ｌｅｓｓ（ない）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32" grpId="0" animBg="1"/>
      <p:bldP spid="3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グラフ 21">
            <a:extLst>
              <a:ext uri="{FF2B5EF4-FFF2-40B4-BE49-F238E27FC236}">
                <a16:creationId xmlns:a16="http://schemas.microsoft.com/office/drawing/2014/main" id="{01BC4AB4-5690-73B8-5C73-8D6421F27C1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72630037"/>
              </p:ext>
            </p:extLst>
          </p:nvPr>
        </p:nvGraphicFramePr>
        <p:xfrm>
          <a:off x="1097398" y="1400835"/>
          <a:ext cx="6949204" cy="30792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3371F0A7-6F2A-9778-A656-FFB0DCDC30C9}"/>
              </a:ext>
            </a:extLst>
          </p:cNvPr>
          <p:cNvSpPr txBox="1"/>
          <p:nvPr/>
        </p:nvSpPr>
        <p:spPr>
          <a:xfrm>
            <a:off x="322956" y="329612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u="sng" dirty="0"/>
              <a:t>利用状況調査</a:t>
            </a:r>
          </a:p>
        </p:txBody>
      </p:sp>
      <p:sp>
        <p:nvSpPr>
          <p:cNvPr id="2" name="四角形: メモ 1">
            <a:extLst>
              <a:ext uri="{FF2B5EF4-FFF2-40B4-BE49-F238E27FC236}">
                <a16:creationId xmlns:a16="http://schemas.microsoft.com/office/drawing/2014/main" id="{701325A0-9F38-4574-83A1-0976D3D70DBC}"/>
              </a:ext>
            </a:extLst>
          </p:cNvPr>
          <p:cNvSpPr/>
          <p:nvPr/>
        </p:nvSpPr>
        <p:spPr>
          <a:xfrm>
            <a:off x="1232342" y="5010506"/>
            <a:ext cx="6679315" cy="1136294"/>
          </a:xfrm>
          <a:prstGeom prst="foldedCorner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約８割が日常的に利用していると回答</a:t>
            </a:r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2" grpId="0">
        <p:bldAsOne/>
      </p:bldGraphic>
      <p:bldGraphic spid="22" grpId="1">
        <p:bldAsOne/>
      </p:bldGraphic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6D545FDB-0DAF-71BC-717B-9CE81510DC89}"/>
              </a:ext>
            </a:extLst>
          </p:cNvPr>
          <p:cNvSpPr txBox="1"/>
          <p:nvPr/>
        </p:nvSpPr>
        <p:spPr>
          <a:xfrm>
            <a:off x="322956" y="329612"/>
            <a:ext cx="437491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u="sng" dirty="0"/>
              <a:t>メリットとデメリット</a:t>
            </a:r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96ECB28D-4F03-752A-9D16-CCAC157A141C}"/>
              </a:ext>
            </a:extLst>
          </p:cNvPr>
          <p:cNvSpPr/>
          <p:nvPr/>
        </p:nvSpPr>
        <p:spPr>
          <a:xfrm>
            <a:off x="322956" y="1741042"/>
            <a:ext cx="3938494" cy="933062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  <a:ln w="6350" cmpd="sng">
            <a:noFill/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bg1"/>
                </a:solidFill>
              </a:rPr>
              <a:t>メリット</a:t>
            </a:r>
          </a:p>
        </p:txBody>
      </p: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D0137A37-CE7C-9AC5-C500-17577C7ED295}"/>
              </a:ext>
            </a:extLst>
          </p:cNvPr>
          <p:cNvSpPr/>
          <p:nvPr/>
        </p:nvSpPr>
        <p:spPr>
          <a:xfrm>
            <a:off x="4804916" y="1741042"/>
            <a:ext cx="3938400" cy="933062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  <a:ln w="6350" cmpd="sng">
            <a:noFill/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bg1"/>
                </a:solidFill>
              </a:rPr>
              <a:t>デメリット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15FEA099-C829-348F-0C60-7AFD7C0ED9D8}"/>
              </a:ext>
            </a:extLst>
          </p:cNvPr>
          <p:cNvSpPr txBox="1"/>
          <p:nvPr/>
        </p:nvSpPr>
        <p:spPr>
          <a:xfrm>
            <a:off x="322956" y="3075057"/>
            <a:ext cx="35702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0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支出の把握がしやすい</a:t>
            </a:r>
            <a:endParaRPr kumimoji="1" lang="en-US" altLang="ja-JP" sz="20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0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海外でも使えるものがある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F0F0F2AA-B336-6A05-3A0D-8599B1BD1B2C}"/>
              </a:ext>
            </a:extLst>
          </p:cNvPr>
          <p:cNvSpPr txBox="1"/>
          <p:nvPr/>
        </p:nvSpPr>
        <p:spPr>
          <a:xfrm>
            <a:off x="4804916" y="3075057"/>
            <a:ext cx="40863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0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使いすぎてしまう場合がある</a:t>
            </a:r>
            <a:endParaRPr kumimoji="1" lang="en-US" altLang="ja-JP" sz="20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0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充電切れや停電時には使えない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E42219E0-72B9-DD8F-80CC-9C5B527842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584" y="4714997"/>
            <a:ext cx="1524213" cy="1790950"/>
          </a:xfrm>
          <a:prstGeom prst="rect">
            <a:avLst/>
          </a:prstGeom>
        </p:spPr>
      </p:pic>
      <p:sp>
        <p:nvSpPr>
          <p:cNvPr id="17" name="吹き出し: 円形 16">
            <a:extLst>
              <a:ext uri="{FF2B5EF4-FFF2-40B4-BE49-F238E27FC236}">
                <a16:creationId xmlns:a16="http://schemas.microsoft.com/office/drawing/2014/main" id="{1F943845-73DE-14F1-764E-56D832553C58}"/>
              </a:ext>
            </a:extLst>
          </p:cNvPr>
          <p:cNvSpPr/>
          <p:nvPr/>
        </p:nvSpPr>
        <p:spPr>
          <a:xfrm>
            <a:off x="2855345" y="4908430"/>
            <a:ext cx="5634806" cy="1259457"/>
          </a:xfrm>
          <a:prstGeom prst="wedgeEllipseCallout">
            <a:avLst>
              <a:gd name="adj1" fmla="val -61761"/>
              <a:gd name="adj2" fmla="val -3253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i="1" dirty="0"/>
              <a:t>自分にとって</a:t>
            </a:r>
            <a:r>
              <a:rPr kumimoji="1" lang="ja-JP" altLang="en-US" sz="2000" i="1" u="sng" dirty="0">
                <a:solidFill>
                  <a:srgbClr val="FF0000"/>
                </a:solidFill>
              </a:rPr>
              <a:t>安心して使える方法</a:t>
            </a:r>
            <a:r>
              <a:rPr kumimoji="1" lang="ja-JP" altLang="en-US" sz="2000" i="1" dirty="0"/>
              <a:t>か</a:t>
            </a:r>
            <a:endParaRPr kumimoji="1" lang="en-US" altLang="ja-JP" sz="2000" i="1" dirty="0"/>
          </a:p>
          <a:p>
            <a:pPr algn="ctr"/>
            <a:r>
              <a:rPr kumimoji="1" lang="ja-JP" altLang="en-US" sz="2000" i="1" dirty="0"/>
              <a:t>見極めたうえで利用しましょう</a:t>
            </a:r>
          </a:p>
        </p:txBody>
      </p:sp>
    </p:spTree>
    <p:extLst>
      <p:ext uri="{BB962C8B-B14F-4D97-AF65-F5344CB8AC3E}">
        <p14:creationId xmlns:p14="http://schemas.microsoft.com/office/powerpoint/2010/main" val="18913997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7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585</TotalTime>
  <Words>104</Words>
  <Application>Microsoft Office PowerPoint</Application>
  <PresentationFormat>画面に合わせる (4:3)</PresentationFormat>
  <Paragraphs>30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ＭＳ Ｐゴシック</vt:lpstr>
      <vt:lpstr>ＭＳ 明朝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2022-09-22T06:58:10Z</dcterms:created>
  <dcterms:modified xsi:type="dcterms:W3CDTF">2023-12-11T03:01:29Z</dcterms:modified>
</cp:coreProperties>
</file>