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EFF"/>
    <a:srgbClr val="FFFF99"/>
    <a:srgbClr val="F8FE02"/>
    <a:srgbClr val="0066CC"/>
    <a:srgbClr val="FBE905"/>
    <a:srgbClr val="FAD706"/>
    <a:srgbClr val="00CC99"/>
    <a:srgbClr val="FF5050"/>
    <a:srgbClr val="FFCC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問題があると感じた点は？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コース設定</c:v>
                </c:pt>
                <c:pt idx="1">
                  <c:v>スタート順</c:v>
                </c:pt>
                <c:pt idx="2">
                  <c:v>給水</c:v>
                </c:pt>
                <c:pt idx="3">
                  <c:v>マナーが悪い</c:v>
                </c:pt>
                <c:pt idx="4">
                  <c:v>その他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163</c:v>
                </c:pt>
                <c:pt idx="1">
                  <c:v>124</c:v>
                </c:pt>
                <c:pt idx="2">
                  <c:v>105</c:v>
                </c:pt>
                <c:pt idx="3">
                  <c:v>52</c:v>
                </c:pt>
                <c:pt idx="4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3E-4F44-A404-9601EF165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7231720"/>
        <c:axId val="575422368"/>
      </c:barChart>
      <c:catAx>
        <c:axId val="547231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5422368"/>
        <c:crosses val="autoZero"/>
        <c:auto val="1"/>
        <c:lblAlgn val="ctr"/>
        <c:lblOffset val="100"/>
        <c:noMultiLvlLbl val="0"/>
      </c:catAx>
      <c:valAx>
        <c:axId val="57542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7231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40F6B4D-89AC-8C06-1DF3-3EAE4B5844AF}"/>
              </a:ext>
            </a:extLst>
          </p:cNvPr>
          <p:cNvSpPr/>
          <p:nvPr userDrawn="1"/>
        </p:nvSpPr>
        <p:spPr>
          <a:xfrm>
            <a:off x="6175435" y="6080006"/>
            <a:ext cx="2682815" cy="5526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翼市スポーツ推進課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4721765-C20A-B8D1-2ED7-2A126DDC92E6}"/>
              </a:ext>
            </a:extLst>
          </p:cNvPr>
          <p:cNvSpPr/>
          <p:nvPr/>
        </p:nvSpPr>
        <p:spPr>
          <a:xfrm>
            <a:off x="735067" y="2001176"/>
            <a:ext cx="7673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会場運営の課題と改善策</a:t>
            </a:r>
          </a:p>
        </p:txBody>
      </p:sp>
      <p:sp>
        <p:nvSpPr>
          <p:cNvPr id="14" name="八角形 13">
            <a:extLst>
              <a:ext uri="{FF2B5EF4-FFF2-40B4-BE49-F238E27FC236}">
                <a16:creationId xmlns:a16="http://schemas.microsoft.com/office/drawing/2014/main" id="{CFD57F99-CBF3-42D2-B170-D42B545A43F6}"/>
              </a:ext>
            </a:extLst>
          </p:cNvPr>
          <p:cNvSpPr/>
          <p:nvPr/>
        </p:nvSpPr>
        <p:spPr>
          <a:xfrm>
            <a:off x="2197579" y="1130059"/>
            <a:ext cx="4748843" cy="733245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rgbClr val="0070C0"/>
                </a:solidFill>
              </a:rPr>
              <a:t>第２回市民マラソン大会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B72EE07-9F14-1250-10C9-101480250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656" y="3705045"/>
            <a:ext cx="2962688" cy="23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F0D98EA1-7BB2-A78D-8629-302DFD7A3987}"/>
              </a:ext>
            </a:extLst>
          </p:cNvPr>
          <p:cNvSpPr/>
          <p:nvPr/>
        </p:nvSpPr>
        <p:spPr>
          <a:xfrm>
            <a:off x="353683" y="353683"/>
            <a:ext cx="4787660" cy="923026"/>
          </a:xfrm>
          <a:prstGeom prst="homePlat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参加者アンケート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463916F5-FFCE-9446-348D-BF071B604F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2357354"/>
              </p:ext>
            </p:extLst>
          </p:nvPr>
        </p:nvGraphicFramePr>
        <p:xfrm>
          <a:off x="1048110" y="1500996"/>
          <a:ext cx="7047781" cy="289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DBF4924E-777B-0EB2-BF82-2CEBAD5AE41A}"/>
              </a:ext>
            </a:extLst>
          </p:cNvPr>
          <p:cNvSpPr/>
          <p:nvPr/>
        </p:nvSpPr>
        <p:spPr>
          <a:xfrm>
            <a:off x="1259457" y="4625675"/>
            <a:ext cx="6625087" cy="146265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コース設定については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周辺住民からも苦情が寄せられている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F5333C6A-5464-F222-E210-88AB76BBCBE4}"/>
              </a:ext>
            </a:extLst>
          </p:cNvPr>
          <p:cNvSpPr/>
          <p:nvPr/>
        </p:nvSpPr>
        <p:spPr>
          <a:xfrm>
            <a:off x="353683" y="353683"/>
            <a:ext cx="4787660" cy="923026"/>
          </a:xfrm>
          <a:prstGeom prst="homePlat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改善すべき点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D00F08-E705-63C1-62B5-AC104950BA73}"/>
              </a:ext>
            </a:extLst>
          </p:cNvPr>
          <p:cNvSpPr txBox="1"/>
          <p:nvPr/>
        </p:nvSpPr>
        <p:spPr>
          <a:xfrm>
            <a:off x="353683" y="2242868"/>
            <a:ext cx="39421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コース内での渋滞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スタート地点での混雑</a:t>
            </a:r>
          </a:p>
        </p:txBody>
      </p:sp>
      <p:sp>
        <p:nvSpPr>
          <p:cNvPr id="5" name="星: 16 pt 4">
            <a:extLst>
              <a:ext uri="{FF2B5EF4-FFF2-40B4-BE49-F238E27FC236}">
                <a16:creationId xmlns:a16="http://schemas.microsoft.com/office/drawing/2014/main" id="{4208D963-7352-BDD8-D4BE-F920501FD925}"/>
              </a:ext>
            </a:extLst>
          </p:cNvPr>
          <p:cNvSpPr/>
          <p:nvPr/>
        </p:nvSpPr>
        <p:spPr>
          <a:xfrm>
            <a:off x="4572000" y="1904724"/>
            <a:ext cx="3942105" cy="1630393"/>
          </a:xfrm>
          <a:prstGeom prst="star16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群衆事故の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危険性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2F874D-234A-31B0-0449-7AF206CF0683}"/>
              </a:ext>
            </a:extLst>
          </p:cNvPr>
          <p:cNvSpPr txBox="1"/>
          <p:nvPr/>
        </p:nvSpPr>
        <p:spPr>
          <a:xfrm>
            <a:off x="353683" y="4522624"/>
            <a:ext cx="3919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給水所での水不足・混雑</a:t>
            </a:r>
          </a:p>
        </p:txBody>
      </p:sp>
      <p:sp>
        <p:nvSpPr>
          <p:cNvPr id="12" name="星: 16 pt 11">
            <a:extLst>
              <a:ext uri="{FF2B5EF4-FFF2-40B4-BE49-F238E27FC236}">
                <a16:creationId xmlns:a16="http://schemas.microsoft.com/office/drawing/2014/main" id="{CFADC68F-6170-3DEC-4559-C6D48344E241}"/>
              </a:ext>
            </a:extLst>
          </p:cNvPr>
          <p:cNvSpPr/>
          <p:nvPr/>
        </p:nvSpPr>
        <p:spPr>
          <a:xfrm>
            <a:off x="4572000" y="3969038"/>
            <a:ext cx="3942105" cy="1630393"/>
          </a:xfrm>
          <a:prstGeom prst="star16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脱水症の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危険性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3C7E34E1-8A64-ED99-A7BB-1D5AC98553F2}"/>
              </a:ext>
            </a:extLst>
          </p:cNvPr>
          <p:cNvSpPr/>
          <p:nvPr/>
        </p:nvSpPr>
        <p:spPr>
          <a:xfrm>
            <a:off x="353683" y="353683"/>
            <a:ext cx="4787660" cy="923026"/>
          </a:xfrm>
          <a:prstGeom prst="homePlat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来年度に向けて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85F7AD6-6C56-29DC-989F-4AE0D76DA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065867"/>
              </p:ext>
            </p:extLst>
          </p:nvPr>
        </p:nvGraphicFramePr>
        <p:xfrm>
          <a:off x="961127" y="1816358"/>
          <a:ext cx="7221747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61080">
                  <a:extLst>
                    <a:ext uri="{9D8B030D-6E8A-4147-A177-3AD203B41FA5}">
                      <a16:colId xmlns:a16="http://schemas.microsoft.com/office/drawing/2014/main" val="1170685671"/>
                    </a:ext>
                  </a:extLst>
                </a:gridCol>
                <a:gridCol w="3660667">
                  <a:extLst>
                    <a:ext uri="{9D8B030D-6E8A-4147-A177-3AD203B41FA5}">
                      <a16:colId xmlns:a16="http://schemas.microsoft.com/office/drawing/2014/main" val="42863725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コース設定の見直し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ランナーの混雑具合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17906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周辺道路の渋滞状況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107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スタート順の調整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距離別にスタート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03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給水所の増設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３ｋｍ間隔で設置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900060"/>
                  </a:ext>
                </a:extLst>
              </a:tr>
            </a:tbl>
          </a:graphicData>
        </a:graphic>
      </p:graphicFrame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248EBD56-B032-7142-9797-D5A6970ABEC4}"/>
              </a:ext>
            </a:extLst>
          </p:cNvPr>
          <p:cNvSpPr/>
          <p:nvPr/>
        </p:nvSpPr>
        <p:spPr>
          <a:xfrm>
            <a:off x="2747514" y="4689740"/>
            <a:ext cx="4222629" cy="1173192"/>
          </a:xfrm>
          <a:prstGeom prst="wedgeRoundRectCallout">
            <a:avLst>
              <a:gd name="adj1" fmla="val -64098"/>
              <a:gd name="adj2" fmla="val -13971"/>
              <a:gd name="adj3" fmla="val 16667"/>
            </a:avLst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反省を生かして</a:t>
            </a:r>
            <a:endParaRPr kumimoji="1" lang="en-US" altLang="ja-JP" sz="2400" dirty="0"/>
          </a:p>
          <a:p>
            <a:r>
              <a:rPr kumimoji="1" lang="ja-JP" altLang="en-US" sz="2400" u="sng" dirty="0"/>
              <a:t>より良い大会</a:t>
            </a:r>
            <a:r>
              <a:rPr kumimoji="1" lang="ja-JP" altLang="en-US" sz="2400" dirty="0"/>
              <a:t>にしましょう！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61A8BD8-DCCD-95E5-D1AE-AE79D46A9B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83" y="4342755"/>
            <a:ext cx="1686160" cy="186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391</TotalTime>
  <Words>104</Words>
  <Application>Microsoft Office PowerPoint</Application>
  <PresentationFormat>画面に合わせる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2023-12-07T08:03:16Z</dcterms:modified>
</cp:coreProperties>
</file>