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CCECFF"/>
    <a:srgbClr val="006600"/>
    <a:srgbClr val="99CCFF"/>
    <a:srgbClr val="FFFF99"/>
    <a:srgbClr val="FFCCCC"/>
    <a:srgbClr val="99FF99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59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380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売上金額の推移</a:t>
            </a:r>
            <a:endParaRPr lang="ja-JP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売上金額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Sheet1!$B$1:$E$1</c:f>
              <c:strCache>
                <c:ptCount val="4"/>
                <c:pt idx="0">
                  <c:v>2020年</c:v>
                </c:pt>
                <c:pt idx="1">
                  <c:v>2021年</c:v>
                </c:pt>
                <c:pt idx="2">
                  <c:v>2022年</c:v>
                </c:pt>
                <c:pt idx="3">
                  <c:v>2023年</c:v>
                </c:pt>
              </c:strCache>
            </c:strRef>
          </c:cat>
          <c:val>
            <c:numRef>
              <c:f>Sheet1!$B$2:$E$2</c:f>
              <c:numCache>
                <c:formatCode>#,##0_);[Red]\(#,##0\)</c:formatCode>
                <c:ptCount val="4"/>
                <c:pt idx="0">
                  <c:v>460897</c:v>
                </c:pt>
                <c:pt idx="1">
                  <c:v>503704</c:v>
                </c:pt>
                <c:pt idx="2">
                  <c:v>642945</c:v>
                </c:pt>
                <c:pt idx="3">
                  <c:v>781546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0B8-4E63-B2AA-D541ABD9B9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16481552"/>
        <c:axId val="416482384"/>
      </c:lineChart>
      <c:catAx>
        <c:axId val="416481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16482384"/>
        <c:crosses val="autoZero"/>
        <c:auto val="1"/>
        <c:lblAlgn val="ctr"/>
        <c:lblOffset val="100"/>
        <c:noMultiLvlLbl val="0"/>
      </c:catAx>
      <c:valAx>
        <c:axId val="416482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164815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B6D4D1-2EBA-4A47-90FB-2D7BCA564F71}" type="datetimeFigureOut">
              <a:rPr kumimoji="1" lang="ja-JP" altLang="en-US" smtClean="0"/>
              <a:t>2023/12/7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102F14-3F07-42D3-AF8E-91F0B0DDB7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7086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6F6F5-D747-4BB0-A018-022EC42081DE}" type="datetime1">
              <a:rPr kumimoji="1" lang="ja-JP" altLang="en-US" smtClean="0"/>
              <a:t>2023/12/7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960B3-C422-4A55-AF27-B0E6FD5665DB}" type="datetime1">
              <a:rPr kumimoji="1" lang="ja-JP" altLang="en-US" smtClean="0"/>
              <a:t>2023/12/7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E43E-7FDA-4DFE-90A7-0A4368C26494}" type="datetime1">
              <a:rPr kumimoji="1" lang="ja-JP" altLang="en-US" smtClean="0"/>
              <a:t>2023/12/7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C9C98-EDC4-4650-AE9B-2804D505BAD4}" type="datetime1">
              <a:rPr kumimoji="1" lang="ja-JP" altLang="en-US" smtClean="0"/>
              <a:t>2023/12/7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E358C-5354-4E10-943E-E93AE39CBA5E}" type="datetime1">
              <a:rPr kumimoji="1" lang="ja-JP" altLang="en-US" smtClean="0"/>
              <a:t>2023/12/7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66FF8-3B0F-4B1F-AD67-660A75216357}" type="datetime1">
              <a:rPr kumimoji="1" lang="ja-JP" altLang="en-US" smtClean="0"/>
              <a:t>2023/12/7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E4F52-1EAB-4262-9434-DE7271A7FBFE}" type="datetime1">
              <a:rPr kumimoji="1" lang="ja-JP" altLang="en-US" smtClean="0"/>
              <a:t>2023/12/7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AC1BD-9053-490B-A328-7B68355F7E69}" type="datetime1">
              <a:rPr kumimoji="1" lang="ja-JP" altLang="en-US" smtClean="0"/>
              <a:t>2023/12/7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4C8BF-3066-4BD8-BE2E-097749E39D0D}" type="datetime1">
              <a:rPr kumimoji="1" lang="ja-JP" altLang="en-US" smtClean="0"/>
              <a:t>2023/12/7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28632-447D-41D7-8ADE-5150A22DF56D}" type="datetime1">
              <a:rPr kumimoji="1" lang="ja-JP" altLang="en-US" smtClean="0"/>
              <a:t>2023/12/7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4A2D1-C7FE-4DD2-8887-D823D2AAA6AC}" type="datetime1">
              <a:rPr kumimoji="1" lang="ja-JP" altLang="en-US" smtClean="0"/>
              <a:t>2023/12/7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64D47-2048-414C-90FD-15C1EF2DA6C4}" type="datetime1">
              <a:rPr kumimoji="1" lang="ja-JP" altLang="en-US" smtClean="0"/>
              <a:t>2023/12/7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B4EB6A86-BDA5-20B1-1A46-335D66CD5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03BAE557-89A8-E4DF-7B4B-7205B9431C61}"/>
              </a:ext>
            </a:extLst>
          </p:cNvPr>
          <p:cNvSpPr/>
          <p:nvPr/>
        </p:nvSpPr>
        <p:spPr>
          <a:xfrm>
            <a:off x="871268" y="1256861"/>
            <a:ext cx="8272732" cy="2385204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ハロウィーングッズ実績報告</a:t>
            </a:r>
            <a:endParaRPr kumimoji="1" lang="en-US" altLang="ja-JP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altLang="ja-JP" dirty="0"/>
          </a:p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生活雑貨課　今井　あかね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8A9CE377-9FE3-AF67-36F0-885560305B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5288" y="251229"/>
            <a:ext cx="1419423" cy="504895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0C1E2175-6242-C07E-C655-18AD4C7160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265" y="4062067"/>
            <a:ext cx="2362530" cy="2476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B82CC52-2D29-BDA0-B75B-E25AA5D38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0EEE504F-3C1D-E959-FC7B-C6BBB774BB23}"/>
              </a:ext>
            </a:extLst>
          </p:cNvPr>
          <p:cNvSpPr/>
          <p:nvPr/>
        </p:nvSpPr>
        <p:spPr>
          <a:xfrm>
            <a:off x="2376577" y="353683"/>
            <a:ext cx="4390846" cy="1009291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実　績</a:t>
            </a:r>
          </a:p>
        </p:txBody>
      </p:sp>
      <p:sp>
        <p:nvSpPr>
          <p:cNvPr id="16" name="四角形: メモ 15">
            <a:extLst>
              <a:ext uri="{FF2B5EF4-FFF2-40B4-BE49-F238E27FC236}">
                <a16:creationId xmlns:a16="http://schemas.microsoft.com/office/drawing/2014/main" id="{A3E1FF73-B1BD-17D3-2CA3-4A36EEE377B7}"/>
              </a:ext>
            </a:extLst>
          </p:cNvPr>
          <p:cNvSpPr/>
          <p:nvPr/>
        </p:nvSpPr>
        <p:spPr>
          <a:xfrm>
            <a:off x="409265" y="1722258"/>
            <a:ext cx="3938447" cy="1402451"/>
          </a:xfrm>
          <a:prstGeom prst="foldedCorner">
            <a:avLst/>
          </a:prstGeom>
          <a:solidFill>
            <a:schemeClr val="bg1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b="1" u="sng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販売期間</a:t>
            </a:r>
            <a:endParaRPr kumimoji="1" lang="en-US" altLang="ja-JP" sz="2400" b="1" u="sng" dirty="0">
              <a:solidFill>
                <a:srgbClr val="0070C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９月１日～１０月３１日</a:t>
            </a:r>
          </a:p>
        </p:txBody>
      </p:sp>
      <p:sp>
        <p:nvSpPr>
          <p:cNvPr id="2" name="四角形: メモ 1">
            <a:extLst>
              <a:ext uri="{FF2B5EF4-FFF2-40B4-BE49-F238E27FC236}">
                <a16:creationId xmlns:a16="http://schemas.microsoft.com/office/drawing/2014/main" id="{65DC2CA2-A36E-4B29-48BF-1145F2EFC155}"/>
              </a:ext>
            </a:extLst>
          </p:cNvPr>
          <p:cNvSpPr/>
          <p:nvPr/>
        </p:nvSpPr>
        <p:spPr>
          <a:xfrm>
            <a:off x="4798199" y="1722258"/>
            <a:ext cx="3938447" cy="1402451"/>
          </a:xfrm>
          <a:prstGeom prst="foldedCorner">
            <a:avLst/>
          </a:prstGeom>
          <a:solidFill>
            <a:schemeClr val="bg1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b="1" u="sng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アイテム数</a:t>
            </a:r>
            <a:endParaRPr kumimoji="1" lang="en-US" altLang="ja-JP" sz="2400" b="1" u="sng" dirty="0">
              <a:solidFill>
                <a:srgbClr val="00B05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昨年の約２倍に拡充</a:t>
            </a:r>
          </a:p>
        </p:txBody>
      </p:sp>
      <p:graphicFrame>
        <p:nvGraphicFramePr>
          <p:cNvPr id="15" name="グラフ 14">
            <a:extLst>
              <a:ext uri="{FF2B5EF4-FFF2-40B4-BE49-F238E27FC236}">
                <a16:creationId xmlns:a16="http://schemas.microsoft.com/office/drawing/2014/main" id="{60441745-D89E-6E7C-6FAC-BEC8EB2C214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08995960"/>
              </p:ext>
            </p:extLst>
          </p:nvPr>
        </p:nvGraphicFramePr>
        <p:xfrm>
          <a:off x="409265" y="3407434"/>
          <a:ext cx="5329747" cy="30968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吹き出し: 円形 13">
            <a:extLst>
              <a:ext uri="{FF2B5EF4-FFF2-40B4-BE49-F238E27FC236}">
                <a16:creationId xmlns:a16="http://schemas.microsoft.com/office/drawing/2014/main" id="{6DBF0589-2597-F216-72E0-B76D864AA523}"/>
              </a:ext>
            </a:extLst>
          </p:cNvPr>
          <p:cNvSpPr/>
          <p:nvPr/>
        </p:nvSpPr>
        <p:spPr>
          <a:xfrm>
            <a:off x="6191854" y="4445629"/>
            <a:ext cx="2542881" cy="1230552"/>
          </a:xfrm>
          <a:prstGeom prst="wedgeEllipseCallout">
            <a:avLst>
              <a:gd name="adj1" fmla="val -62537"/>
              <a:gd name="adj2" fmla="val -58809"/>
            </a:avLst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/>
              <a:t>前年比</a:t>
            </a:r>
            <a:endParaRPr kumimoji="1" lang="en-US" altLang="ja-JP" sz="2000" dirty="0"/>
          </a:p>
          <a:p>
            <a:pPr algn="ctr"/>
            <a:r>
              <a:rPr kumimoji="1" lang="ja-JP" altLang="en-US" sz="3600" dirty="0">
                <a:solidFill>
                  <a:srgbClr val="FF0000"/>
                </a:solidFill>
              </a:rPr>
              <a:t>１２０％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" grpId="0" animBg="1"/>
      <p:bldGraphic spid="15" grpId="0">
        <p:bldAsOne/>
      </p:bldGraphic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98E6CA8F-7BDD-50A6-0FC8-C26CBB6D0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B4D1766B-11F6-728F-C3C2-C297B271AC23}"/>
              </a:ext>
            </a:extLst>
          </p:cNvPr>
          <p:cNvSpPr/>
          <p:nvPr/>
        </p:nvSpPr>
        <p:spPr>
          <a:xfrm>
            <a:off x="2376577" y="353683"/>
            <a:ext cx="4390846" cy="1009291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傾　向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603ED42-9E19-4B03-7293-28066163A2C2}"/>
              </a:ext>
            </a:extLst>
          </p:cNvPr>
          <p:cNvSpPr txBox="1"/>
          <p:nvPr/>
        </p:nvSpPr>
        <p:spPr>
          <a:xfrm>
            <a:off x="1382665" y="1642411"/>
            <a:ext cx="63786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主な購入層は女性、ファミリー、カップル</a:t>
            </a:r>
            <a:endParaRPr kumimoji="1" lang="en-US" altLang="ja-JP" sz="2400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気軽に楽しめるインテリアグッズが好調</a:t>
            </a: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A41DFA0F-AD88-1269-2DE4-5E1AE10F27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3396340"/>
              </p:ext>
            </p:extLst>
          </p:nvPr>
        </p:nvGraphicFramePr>
        <p:xfrm>
          <a:off x="409265" y="2986713"/>
          <a:ext cx="4609049" cy="2072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5349">
                  <a:extLst>
                    <a:ext uri="{9D8B030D-6E8A-4147-A177-3AD203B41FA5}">
                      <a16:colId xmlns:a16="http://schemas.microsoft.com/office/drawing/2014/main" val="323635087"/>
                    </a:ext>
                  </a:extLst>
                </a:gridCol>
                <a:gridCol w="3393700">
                  <a:extLst>
                    <a:ext uri="{9D8B030D-6E8A-4147-A177-3AD203B41FA5}">
                      <a16:colId xmlns:a16="http://schemas.microsoft.com/office/drawing/2014/main" val="1887473888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人気グッズＴＯＰ３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42395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１位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solidFill>
                            <a:srgbClr val="FF0000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室内飾り付けセット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38694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２位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お菓子詰め合わせ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80341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３位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dirty="0">
                          <a:solidFill>
                            <a:srgbClr val="FF0000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パンプキンライト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5529302"/>
                  </a:ext>
                </a:extLst>
              </a:tr>
            </a:tbl>
          </a:graphicData>
        </a:graphic>
      </p:graphicFrame>
      <p:pic>
        <p:nvPicPr>
          <p:cNvPr id="7" name="図 6">
            <a:extLst>
              <a:ext uri="{FF2B5EF4-FFF2-40B4-BE49-F238E27FC236}">
                <a16:creationId xmlns:a16="http://schemas.microsoft.com/office/drawing/2014/main" id="{7AE8EB31-7720-14FB-0C91-48E3CB7ABE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1994" y="2970373"/>
            <a:ext cx="3162741" cy="2105319"/>
          </a:xfrm>
          <a:prstGeom prst="rect">
            <a:avLst/>
          </a:prstGeom>
        </p:spPr>
      </p:pic>
      <p:sp>
        <p:nvSpPr>
          <p:cNvPr id="18" name="スクロール: 横 17">
            <a:extLst>
              <a:ext uri="{FF2B5EF4-FFF2-40B4-BE49-F238E27FC236}">
                <a16:creationId xmlns:a16="http://schemas.microsoft.com/office/drawing/2014/main" id="{4573B30F-3569-53F0-4414-D1A09780C424}"/>
              </a:ext>
            </a:extLst>
          </p:cNvPr>
          <p:cNvSpPr/>
          <p:nvPr/>
        </p:nvSpPr>
        <p:spPr>
          <a:xfrm>
            <a:off x="1344174" y="5417389"/>
            <a:ext cx="6455653" cy="1086928"/>
          </a:xfrm>
          <a:prstGeom prst="horizontalScroll">
            <a:avLst/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bg1"/>
                </a:solidFill>
              </a:rPr>
              <a:t>次年度は</a:t>
            </a:r>
            <a:r>
              <a:rPr kumimoji="1" lang="ja-JP" altLang="en-US" sz="2000" u="sng" dirty="0">
                <a:solidFill>
                  <a:schemeClr val="bg1"/>
                </a:solidFill>
              </a:rPr>
              <a:t>インテリアグッズ</a:t>
            </a:r>
            <a:r>
              <a:rPr kumimoji="1" lang="ja-JP" altLang="en-US" sz="2000" dirty="0">
                <a:solidFill>
                  <a:schemeClr val="bg1"/>
                </a:solidFill>
              </a:rPr>
              <a:t>のラインアップを強化！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622</TotalTime>
  <Words>72</Words>
  <Application>Microsoft Office PowerPoint</Application>
  <PresentationFormat>画面に合わせる (4:3)</PresentationFormat>
  <Paragraphs>26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2022-09-12T05:39:21Z</dcterms:created>
  <dcterms:modified xsi:type="dcterms:W3CDTF">2023-12-07T08:02:31Z</dcterms:modified>
</cp:coreProperties>
</file>