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CCFF"/>
    <a:srgbClr val="CCCCFF"/>
    <a:srgbClr val="99FF99"/>
    <a:srgbClr val="99FFCC"/>
    <a:srgbClr val="66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基礎画力以外で伸ばしたい分野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CF2-4822-BD1E-750FE3CF2B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CF2-4822-BD1E-750FE3CF2B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F2-4822-BD1E-750FE3CF2B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F2-4822-BD1E-750FE3CF2B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構図</c:v>
                </c:pt>
                <c:pt idx="1">
                  <c:v>背景</c:v>
                </c:pt>
                <c:pt idx="2">
                  <c:v>彩色</c:v>
                </c:pt>
                <c:pt idx="3">
                  <c:v>その他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48</c:v>
                </c:pt>
                <c:pt idx="1">
                  <c:v>30</c:v>
                </c:pt>
                <c:pt idx="2">
                  <c:v>22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35-434E-A888-6C4EF0FF88C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51467BD7-9BF5-6C9C-5DF9-E807D055BC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555002"/>
              </p:ext>
            </p:extLst>
          </p:nvPr>
        </p:nvGraphicFramePr>
        <p:xfrm>
          <a:off x="453390" y="2913632"/>
          <a:ext cx="4369932" cy="3105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四角形: 角度付き 16">
            <a:extLst>
              <a:ext uri="{FF2B5EF4-FFF2-40B4-BE49-F238E27FC236}">
                <a16:creationId xmlns:a16="http://schemas.microsoft.com/office/drawing/2014/main" id="{A123123E-93E4-F4EF-01F6-1D275051CC62}"/>
              </a:ext>
            </a:extLst>
          </p:cNvPr>
          <p:cNvSpPr/>
          <p:nvPr/>
        </p:nvSpPr>
        <p:spPr>
          <a:xfrm>
            <a:off x="5214207" y="3575828"/>
            <a:ext cx="3114136" cy="1781595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アンケート１位</a:t>
            </a:r>
            <a:endParaRPr kumimoji="1"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8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構図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C944EFD-B3D8-4635-D0C7-AEB848C827A9}"/>
              </a:ext>
            </a:extLst>
          </p:cNvPr>
          <p:cNvSpPr txBox="1"/>
          <p:nvPr/>
        </p:nvSpPr>
        <p:spPr>
          <a:xfrm>
            <a:off x="453390" y="929376"/>
            <a:ext cx="299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u="sng" dirty="0"/>
              <a:t>おすすめ練習法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7AD7F33-0BE3-68E5-9602-F12A0EF39BDE}"/>
              </a:ext>
            </a:extLst>
          </p:cNvPr>
          <p:cNvSpPr txBox="1"/>
          <p:nvPr/>
        </p:nvSpPr>
        <p:spPr>
          <a:xfrm>
            <a:off x="453390" y="1526541"/>
            <a:ext cx="7138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フィルムスタディー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1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2FF323D-403B-8219-9825-88C2562AB791}"/>
              </a:ext>
            </a:extLst>
          </p:cNvPr>
          <p:cNvSpPr txBox="1"/>
          <p:nvPr/>
        </p:nvSpPr>
        <p:spPr>
          <a:xfrm>
            <a:off x="3721409" y="5456346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単純な線や図形で描く</a:t>
            </a:r>
            <a:endParaRPr kumimoji="1" lang="en-US" altLang="ja-JP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全体を捉える</a:t>
            </a:r>
          </a:p>
        </p:txBody>
      </p:sp>
      <p:sp>
        <p:nvSpPr>
          <p:cNvPr id="15" name="六角形 14">
            <a:extLst>
              <a:ext uri="{FF2B5EF4-FFF2-40B4-BE49-F238E27FC236}">
                <a16:creationId xmlns:a16="http://schemas.microsoft.com/office/drawing/2014/main" id="{399C5D01-23ED-9DBC-D0D3-C423B6EE4D5B}"/>
              </a:ext>
            </a:extLst>
          </p:cNvPr>
          <p:cNvSpPr/>
          <p:nvPr/>
        </p:nvSpPr>
        <p:spPr>
          <a:xfrm>
            <a:off x="453390" y="5456346"/>
            <a:ext cx="2714353" cy="886699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ポイント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1116722-0A9F-109E-1E73-607B00A9E2BB}"/>
              </a:ext>
            </a:extLst>
          </p:cNvPr>
          <p:cNvSpPr txBox="1"/>
          <p:nvPr/>
        </p:nvSpPr>
        <p:spPr>
          <a:xfrm>
            <a:off x="1401902" y="1618994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映画やアニメの１シーンを短時間で模写して</a:t>
            </a:r>
            <a:endParaRPr kumimoji="1" lang="en-US" altLang="ja-JP" sz="24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構図や流れを学ぶこと</a:t>
            </a: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78FA275E-4798-6AD0-06D6-F5068B564442}"/>
              </a:ext>
            </a:extLst>
          </p:cNvPr>
          <p:cNvSpPr/>
          <p:nvPr/>
        </p:nvSpPr>
        <p:spPr>
          <a:xfrm>
            <a:off x="453390" y="241411"/>
            <a:ext cx="6196612" cy="1083076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フィルムスタディーとは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D3DD2BB-1DD6-2D4F-F927-EA6E756B91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50" y="2795719"/>
            <a:ext cx="3943900" cy="231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8">
            <a:extLst>
              <a:ext uri="{FF2B5EF4-FFF2-40B4-BE49-F238E27FC236}">
                <a16:creationId xmlns:a16="http://schemas.microsoft.com/office/drawing/2014/main" id="{07C4D872-95FE-57DA-F82E-CE0749DDF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084633"/>
              </p:ext>
            </p:extLst>
          </p:nvPr>
        </p:nvGraphicFramePr>
        <p:xfrm>
          <a:off x="453390" y="2040871"/>
          <a:ext cx="504221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4218">
                  <a:extLst>
                    <a:ext uri="{9D8B030D-6E8A-4147-A177-3AD203B41FA5}">
                      <a16:colId xmlns:a16="http://schemas.microsoft.com/office/drawing/2014/main" val="6097406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543449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準備するもの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描く道具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90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映画などの映像作品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779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１枚の目安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約３分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2844"/>
                  </a:ext>
                </a:extLst>
              </a:tr>
            </a:tbl>
          </a:graphicData>
        </a:graphic>
      </p:graphicFrame>
      <p:sp>
        <p:nvSpPr>
          <p:cNvPr id="4" name="八角形 3">
            <a:extLst>
              <a:ext uri="{FF2B5EF4-FFF2-40B4-BE49-F238E27FC236}">
                <a16:creationId xmlns:a16="http://schemas.microsoft.com/office/drawing/2014/main" id="{F95B01A9-4642-88E7-9DCE-96299E6EAE58}"/>
              </a:ext>
            </a:extLst>
          </p:cNvPr>
          <p:cNvSpPr/>
          <p:nvPr/>
        </p:nvSpPr>
        <p:spPr>
          <a:xfrm>
            <a:off x="1306021" y="4215418"/>
            <a:ext cx="6531958" cy="2021746"/>
          </a:xfrm>
          <a:prstGeom prst="octagon">
            <a:avLst/>
          </a:prstGeom>
          <a:solidFill>
            <a:srgbClr val="00B0F0"/>
          </a:solidFill>
          <a:ln w="3810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基にした作品には著作権があります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r>
              <a:rPr kumimoji="1" lang="ja-JP" altLang="en-US" sz="2800" u="sng" dirty="0">
                <a:solidFill>
                  <a:schemeClr val="bg1"/>
                </a:solidFill>
              </a:rPr>
              <a:t>個人利用の範囲内</a:t>
            </a:r>
            <a:r>
              <a:rPr kumimoji="1" lang="ja-JP" altLang="en-US" sz="2800" dirty="0">
                <a:solidFill>
                  <a:schemeClr val="bg1"/>
                </a:solidFill>
              </a:rPr>
              <a:t>で行いましょう</a:t>
            </a:r>
          </a:p>
        </p:txBody>
      </p:sp>
      <p:sp>
        <p:nvSpPr>
          <p:cNvPr id="7" name="スクロール: 横 6">
            <a:extLst>
              <a:ext uri="{FF2B5EF4-FFF2-40B4-BE49-F238E27FC236}">
                <a16:creationId xmlns:a16="http://schemas.microsoft.com/office/drawing/2014/main" id="{E2FBB8FC-456E-182B-9D33-866B327D5153}"/>
              </a:ext>
            </a:extLst>
          </p:cNvPr>
          <p:cNvSpPr/>
          <p:nvPr/>
        </p:nvSpPr>
        <p:spPr>
          <a:xfrm>
            <a:off x="453390" y="241411"/>
            <a:ext cx="6196612" cy="1083076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たくさんの構図を描く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A8AFC35-5397-4D10-5087-AF1587D8B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399" y="1940639"/>
            <a:ext cx="2391109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344</TotalTime>
  <Words>83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2023-11-20T08:40:52Z</dcterms:modified>
</cp:coreProperties>
</file>