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FF99"/>
    <a:srgbClr val="006600"/>
    <a:srgbClr val="99FF99"/>
    <a:srgbClr val="66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当直売所の年間売上高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売上高（百万円）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2007年</c:v>
                </c:pt>
                <c:pt idx="1">
                  <c:v>2012年</c:v>
                </c:pt>
                <c:pt idx="2">
                  <c:v>2017年</c:v>
                </c:pt>
                <c:pt idx="3">
                  <c:v>2022年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427</c:v>
                </c:pt>
                <c:pt idx="1">
                  <c:v>752</c:v>
                </c:pt>
                <c:pt idx="2">
                  <c:v>954</c:v>
                </c:pt>
                <c:pt idx="3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DA-43E7-BB2A-AE7D647B8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36782688"/>
        <c:axId val="636783408"/>
      </c:barChart>
      <c:catAx>
        <c:axId val="636782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6783408"/>
        <c:crosses val="autoZero"/>
        <c:auto val="1"/>
        <c:lblAlgn val="ctr"/>
        <c:lblOffset val="100"/>
        <c:noMultiLvlLbl val="0"/>
      </c:catAx>
      <c:valAx>
        <c:axId val="636783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678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D80ED16F-0E62-4727-812C-BE7F1EF6B1CA}"/>
              </a:ext>
            </a:extLst>
          </p:cNvPr>
          <p:cNvSpPr/>
          <p:nvPr/>
        </p:nvSpPr>
        <p:spPr>
          <a:xfrm>
            <a:off x="1152144" y="951849"/>
            <a:ext cx="6839712" cy="1924034"/>
          </a:xfrm>
          <a:prstGeom prst="octagon">
            <a:avLst/>
          </a:prstGeom>
          <a:solidFill>
            <a:srgbClr val="FFFF99"/>
          </a:solidFill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tx1"/>
                </a:solidFill>
              </a:rPr>
              <a:t>生産者会員募集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D0C8A9-F724-DA2D-403E-22694C4585B5}"/>
              </a:ext>
            </a:extLst>
          </p:cNvPr>
          <p:cNvSpPr txBox="1"/>
          <p:nvPr/>
        </p:nvSpPr>
        <p:spPr>
          <a:xfrm>
            <a:off x="2714761" y="5894686"/>
            <a:ext cx="371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996633"/>
                </a:solidFill>
              </a:rPr>
              <a:t>農作物直売所　みのり市場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2012197-A458-03E7-EE41-F2E04A090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8" y="3175609"/>
            <a:ext cx="3781425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リボン: 上に曲がる 24">
            <a:extLst>
              <a:ext uri="{FF2B5EF4-FFF2-40B4-BE49-F238E27FC236}">
                <a16:creationId xmlns:a16="http://schemas.microsoft.com/office/drawing/2014/main" id="{A9994810-8477-BCEF-466E-588531675D0A}"/>
              </a:ext>
            </a:extLst>
          </p:cNvPr>
          <p:cNvSpPr/>
          <p:nvPr/>
        </p:nvSpPr>
        <p:spPr>
          <a:xfrm>
            <a:off x="582386" y="360610"/>
            <a:ext cx="7979228" cy="1200329"/>
          </a:xfrm>
          <a:prstGeom prst="ribbon2">
            <a:avLst>
              <a:gd name="adj1" fmla="val 17624"/>
              <a:gd name="adj2" fmla="val 70163"/>
            </a:avLst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地元の農作物は大人気！</a:t>
            </a:r>
          </a:p>
        </p:txBody>
      </p:sp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7642F9C9-C139-D0E2-AF50-FE5050593EBE}"/>
              </a:ext>
            </a:extLst>
          </p:cNvPr>
          <p:cNvSpPr/>
          <p:nvPr/>
        </p:nvSpPr>
        <p:spPr>
          <a:xfrm>
            <a:off x="500332" y="5165277"/>
            <a:ext cx="3597215" cy="1181819"/>
          </a:xfrm>
          <a:prstGeom prst="rightArrowCallou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n-ea"/>
              </a:rPr>
              <a:t>メリット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E45CC15-49B7-5276-2680-FD787FD0EC9E}"/>
              </a:ext>
            </a:extLst>
          </p:cNvPr>
          <p:cNvSpPr txBox="1"/>
          <p:nvPr/>
        </p:nvSpPr>
        <p:spPr>
          <a:xfrm>
            <a:off x="4292892" y="5156022"/>
            <a:ext cx="3916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収入機会を増やせる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採れたてを出荷できる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お客様と直接交流できる</a:t>
            </a:r>
          </a:p>
        </p:txBody>
      </p:sp>
      <p:graphicFrame>
        <p:nvGraphicFramePr>
          <p:cNvPr id="19" name="グラフ 18">
            <a:extLst>
              <a:ext uri="{FF2B5EF4-FFF2-40B4-BE49-F238E27FC236}">
                <a16:creationId xmlns:a16="http://schemas.microsoft.com/office/drawing/2014/main" id="{C16544CF-9665-BB8E-3CFF-BA0290E2F1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3605302"/>
              </p:ext>
            </p:extLst>
          </p:nvPr>
        </p:nvGraphicFramePr>
        <p:xfrm>
          <a:off x="500332" y="2050380"/>
          <a:ext cx="5573897" cy="2891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EED87BBE-DC6F-C0D0-5CEA-E305D0BB2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976" y="2602475"/>
            <a:ext cx="2362530" cy="165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1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13" name="表 13">
            <a:extLst>
              <a:ext uri="{FF2B5EF4-FFF2-40B4-BE49-F238E27FC236}">
                <a16:creationId xmlns:a16="http://schemas.microsoft.com/office/drawing/2014/main" id="{DC3E88AD-CCF4-CBA4-3BBB-833455FF7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475302"/>
              </p:ext>
            </p:extLst>
          </p:nvPr>
        </p:nvGraphicFramePr>
        <p:xfrm>
          <a:off x="1301267" y="1989063"/>
          <a:ext cx="654146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9142">
                  <a:extLst>
                    <a:ext uri="{9D8B030D-6E8A-4147-A177-3AD203B41FA5}">
                      <a16:colId xmlns:a16="http://schemas.microsoft.com/office/drawing/2014/main" val="324166904"/>
                    </a:ext>
                  </a:extLst>
                </a:gridCol>
                <a:gridCol w="2253803">
                  <a:extLst>
                    <a:ext uri="{9D8B030D-6E8A-4147-A177-3AD203B41FA5}">
                      <a16:colId xmlns:a16="http://schemas.microsoft.com/office/drawing/2014/main" val="637439966"/>
                    </a:ext>
                  </a:extLst>
                </a:gridCol>
                <a:gridCol w="3058521">
                  <a:extLst>
                    <a:ext uri="{9D8B030D-6E8A-4147-A177-3AD203B41FA5}">
                      <a16:colId xmlns:a16="http://schemas.microsoft.com/office/drawing/2014/main" val="788998894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800" dirty="0"/>
                        <a:t>費用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入会費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</a:rPr>
                        <a:t>無料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583946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年会費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2555499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販売手数料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売り上げの１５％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434163"/>
                  </a:ext>
                </a:extLst>
              </a:tr>
            </a:tbl>
          </a:graphicData>
        </a:graphic>
      </p:graphicFrame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075BE1C7-59D1-83A9-A423-5C1E85780BE4}"/>
              </a:ext>
            </a:extLst>
          </p:cNvPr>
          <p:cNvSpPr/>
          <p:nvPr/>
        </p:nvSpPr>
        <p:spPr>
          <a:xfrm>
            <a:off x="500333" y="4776687"/>
            <a:ext cx="4329244" cy="1337464"/>
          </a:xfrm>
          <a:prstGeom prst="wedgeRoundRectCallout">
            <a:avLst>
              <a:gd name="adj1" fmla="val 68469"/>
              <a:gd name="adj2" fmla="val -4896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i="1" dirty="0"/>
              <a:t>登録方法などの詳細は</a:t>
            </a:r>
            <a:endParaRPr kumimoji="1" lang="en-US" altLang="ja-JP" sz="2400" i="1" dirty="0"/>
          </a:p>
          <a:p>
            <a:r>
              <a:rPr kumimoji="1" lang="ja-JP" altLang="en-US" sz="2400" i="1" u="sng" dirty="0"/>
              <a:t>店員まで</a:t>
            </a:r>
            <a:r>
              <a:rPr kumimoji="1" lang="ja-JP" altLang="en-US" sz="2400" i="1" dirty="0"/>
              <a:t>お尋ねください！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EA8E0C-F6CF-3049-1CE0-76AD023EACE4}"/>
              </a:ext>
            </a:extLst>
          </p:cNvPr>
          <p:cNvSpPr txBox="1"/>
          <p:nvPr/>
        </p:nvSpPr>
        <p:spPr>
          <a:xfrm>
            <a:off x="2314010" y="3888692"/>
            <a:ext cx="451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出荷は少量からでも可能です！</a:t>
            </a:r>
          </a:p>
        </p:txBody>
      </p:sp>
      <p:sp>
        <p:nvSpPr>
          <p:cNvPr id="5" name="リボン: 上に曲がる 4">
            <a:extLst>
              <a:ext uri="{FF2B5EF4-FFF2-40B4-BE49-F238E27FC236}">
                <a16:creationId xmlns:a16="http://schemas.microsoft.com/office/drawing/2014/main" id="{052D7194-8AA1-B7F1-8524-A38ED50955FA}"/>
              </a:ext>
            </a:extLst>
          </p:cNvPr>
          <p:cNvSpPr/>
          <p:nvPr/>
        </p:nvSpPr>
        <p:spPr>
          <a:xfrm>
            <a:off x="582386" y="360610"/>
            <a:ext cx="7979228" cy="1200329"/>
          </a:xfrm>
          <a:prstGeom prst="ribbon2">
            <a:avLst>
              <a:gd name="adj1" fmla="val 17624"/>
              <a:gd name="adj2" fmla="val 70163"/>
            </a:avLst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入会について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E970066-BDF0-9896-2438-F25F3A274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57" y="4602339"/>
            <a:ext cx="1905266" cy="168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429</TotalTime>
  <Words>70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2023-11-08T08:43:24Z</dcterms:modified>
</cp:coreProperties>
</file>