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99"/>
    <a:srgbClr val="CCFFCC"/>
    <a:srgbClr val="FFCCFF"/>
    <a:srgbClr val="99FF99"/>
    <a:srgbClr val="CC99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2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目的別山岳遭難者数の推移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登山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2010年</c:v>
                </c:pt>
                <c:pt idx="1">
                  <c:v>2012年</c:v>
                </c:pt>
                <c:pt idx="2">
                  <c:v>2014年</c:v>
                </c:pt>
                <c:pt idx="3">
                  <c:v>2016年</c:v>
                </c:pt>
                <c:pt idx="4">
                  <c:v>2018年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1693</c:v>
                </c:pt>
                <c:pt idx="1">
                  <c:v>1756</c:v>
                </c:pt>
                <c:pt idx="2">
                  <c:v>2151</c:v>
                </c:pt>
                <c:pt idx="3">
                  <c:v>2101</c:v>
                </c:pt>
                <c:pt idx="4">
                  <c:v>2315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6A-44A8-849E-3712FD5928A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山菜・キノコ採り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2010年</c:v>
                </c:pt>
                <c:pt idx="1">
                  <c:v>2012年</c:v>
                </c:pt>
                <c:pt idx="2">
                  <c:v>2014年</c:v>
                </c:pt>
                <c:pt idx="3">
                  <c:v>2016年</c:v>
                </c:pt>
                <c:pt idx="4">
                  <c:v>2018年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480</c:v>
                </c:pt>
                <c:pt idx="1">
                  <c:v>403</c:v>
                </c:pt>
                <c:pt idx="2">
                  <c:v>328</c:v>
                </c:pt>
                <c:pt idx="3">
                  <c:v>386</c:v>
                </c:pt>
                <c:pt idx="4">
                  <c:v>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6A-44A8-849E-3712FD5928A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2010年</c:v>
                </c:pt>
                <c:pt idx="1">
                  <c:v>2012年</c:v>
                </c:pt>
                <c:pt idx="2">
                  <c:v>2014年</c:v>
                </c:pt>
                <c:pt idx="3">
                  <c:v>2016年</c:v>
                </c:pt>
                <c:pt idx="4">
                  <c:v>2018年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223</c:v>
                </c:pt>
                <c:pt idx="1">
                  <c:v>306</c:v>
                </c:pt>
                <c:pt idx="2">
                  <c:v>315</c:v>
                </c:pt>
                <c:pt idx="3">
                  <c:v>442</c:v>
                </c:pt>
                <c:pt idx="4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6A-44A8-849E-3712FD592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31353400"/>
        <c:axId val="531351240"/>
      </c:barChart>
      <c:catAx>
        <c:axId val="5313534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1351240"/>
        <c:crosses val="autoZero"/>
        <c:auto val="1"/>
        <c:lblAlgn val="ctr"/>
        <c:lblOffset val="100"/>
        <c:noMultiLvlLbl val="0"/>
      </c:catAx>
      <c:valAx>
        <c:axId val="531351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1353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6886C-9CA0-4ECB-806D-43CF29EE9704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241E6-8E48-4E3D-BBAF-2F76ED9289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116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99661-DDA9-4501-824B-28D155401D8A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3AB1A-BA2D-4258-86C3-5E42A7868BD5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911E-C331-4890-9E8C-4C28989DEAB0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A7BC-7EC3-40A5-AB75-3258E0632A16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A427-5F4B-4596-A4DB-4F33970CB6FF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D9482-3E1A-480D-818F-13DF66F3F8A7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63298-A3F0-4191-A73D-8C3D7D429786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98A6-1A24-4A8E-B22A-E47F16EAC17C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7779B-EF21-47C3-9987-DC1D1B19D6A8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1421-88ED-48DA-89EF-2691A7BFE4CA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23AD-4258-45EE-B558-1CBE6BF240C5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goukaku.ne.jp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9014A-3810-482A-98B4-2D7886A81283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1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3" name="図 12">
            <a:hlinkClick r:id="rId14"/>
            <a:extLst>
              <a:ext uri="{FF2B5EF4-FFF2-40B4-BE49-F238E27FC236}">
                <a16:creationId xmlns:a16="http://schemas.microsoft.com/office/drawing/2014/main" id="{70DD567A-7347-430C-41B7-4A7D20E30A1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358" y="209470"/>
            <a:ext cx="1524213" cy="63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CE359BF-A184-9237-8AAA-CCCE1075015B}"/>
              </a:ext>
            </a:extLst>
          </p:cNvPr>
          <p:cNvSpPr/>
          <p:nvPr/>
        </p:nvSpPr>
        <p:spPr>
          <a:xfrm>
            <a:off x="1273661" y="1788794"/>
            <a:ext cx="65966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6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アイテムの色選び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7EA6D0D-5317-B34A-0E47-A94D7BF10531}"/>
              </a:ext>
            </a:extLst>
          </p:cNvPr>
          <p:cNvSpPr txBox="1"/>
          <p:nvPr/>
        </p:nvSpPr>
        <p:spPr>
          <a:xfrm>
            <a:off x="394281" y="117263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i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登山入門講座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4313898-B6AB-DAD3-21A7-B627E4BC93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150" y="3512945"/>
            <a:ext cx="4457700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A3B0600-A3BE-DFFE-4AA9-0852F47F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F0ED100-530C-6378-7A88-7F9B1FE81B23}"/>
              </a:ext>
            </a:extLst>
          </p:cNvPr>
          <p:cNvSpPr txBox="1"/>
          <p:nvPr/>
        </p:nvSpPr>
        <p:spPr>
          <a:xfrm>
            <a:off x="394281" y="360726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遭難者は増加傾向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B54BD9E2-084A-E217-6495-DC40075CE5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2210919"/>
              </p:ext>
            </p:extLst>
          </p:nvPr>
        </p:nvGraphicFramePr>
        <p:xfrm>
          <a:off x="1469366" y="1289670"/>
          <a:ext cx="6205268" cy="2790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C1C5A033-0E0A-55E2-6996-3C7EBC48DB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164075"/>
              </p:ext>
            </p:extLst>
          </p:nvPr>
        </p:nvGraphicFramePr>
        <p:xfrm>
          <a:off x="2297691" y="4553887"/>
          <a:ext cx="3114472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6144">
                  <a:extLst>
                    <a:ext uri="{9D8B030D-6E8A-4147-A177-3AD203B41FA5}">
                      <a16:colId xmlns:a16="http://schemas.microsoft.com/office/drawing/2014/main" val="1538932139"/>
                    </a:ext>
                  </a:extLst>
                </a:gridCol>
                <a:gridCol w="2318328">
                  <a:extLst>
                    <a:ext uri="{9D8B030D-6E8A-4147-A177-3AD203B41FA5}">
                      <a16:colId xmlns:a16="http://schemas.microsoft.com/office/drawing/2014/main" val="39269789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ホイッスル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530593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光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ライト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7157387"/>
                  </a:ext>
                </a:extLst>
              </a:tr>
              <a:tr h="42945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ミラー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586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色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目立つウエア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089947"/>
                  </a:ext>
                </a:extLst>
              </a:tr>
            </a:tbl>
          </a:graphicData>
        </a:graphic>
      </p:graphicFrame>
      <p:sp>
        <p:nvSpPr>
          <p:cNvPr id="9" name="矢印: 五方向 8">
            <a:extLst>
              <a:ext uri="{FF2B5EF4-FFF2-40B4-BE49-F238E27FC236}">
                <a16:creationId xmlns:a16="http://schemas.microsoft.com/office/drawing/2014/main" id="{2483EA86-633A-450B-9E3A-FF8931756FAF}"/>
              </a:ext>
            </a:extLst>
          </p:cNvPr>
          <p:cNvSpPr/>
          <p:nvPr/>
        </p:nvSpPr>
        <p:spPr>
          <a:xfrm>
            <a:off x="394281" y="4420438"/>
            <a:ext cx="1354347" cy="2118475"/>
          </a:xfrm>
          <a:prstGeom prst="homePlate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緊急時には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36F2B6E-5E1F-51F7-5707-471D8A034A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570" y="4515654"/>
            <a:ext cx="2010056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FF3C002-3F84-F126-29A0-A12692319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5D502CD-DB54-050C-6971-2BD8FA1D4E7E}"/>
              </a:ext>
            </a:extLst>
          </p:cNvPr>
          <p:cNvSpPr txBox="1"/>
          <p:nvPr/>
        </p:nvSpPr>
        <p:spPr>
          <a:xfrm>
            <a:off x="394281" y="360726"/>
            <a:ext cx="42146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山で目立つ色は？</a:t>
            </a:r>
          </a:p>
        </p:txBody>
      </p:sp>
      <p:sp>
        <p:nvSpPr>
          <p:cNvPr id="7" name="スクロール: 横 6">
            <a:extLst>
              <a:ext uri="{FF2B5EF4-FFF2-40B4-BE49-F238E27FC236}">
                <a16:creationId xmlns:a16="http://schemas.microsoft.com/office/drawing/2014/main" id="{F19A9882-A7B3-1098-6411-E8E122E0EEA9}"/>
              </a:ext>
            </a:extLst>
          </p:cNvPr>
          <p:cNvSpPr/>
          <p:nvPr/>
        </p:nvSpPr>
        <p:spPr>
          <a:xfrm>
            <a:off x="394280" y="1557800"/>
            <a:ext cx="5569197" cy="2259535"/>
          </a:xfrm>
          <a:prstGeom prst="horizontalScroll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chemeClr val="tx1"/>
                </a:solidFill>
              </a:rPr>
              <a:t>エマージェンシーカラー</a:t>
            </a:r>
            <a:endParaRPr kumimoji="1" lang="en-US" altLang="ja-JP" sz="2800" u="sng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危険</a:t>
            </a:r>
            <a:r>
              <a:rPr kumimoji="1" lang="ja-JP" altLang="en-US" sz="2800" dirty="0">
                <a:solidFill>
                  <a:schemeClr val="tx1"/>
                </a:solidFill>
              </a:rPr>
              <a:t>や</a:t>
            </a:r>
            <a:r>
              <a:rPr kumimoji="1" lang="ja-JP" altLang="en-US" sz="2800" dirty="0">
                <a:solidFill>
                  <a:srgbClr val="FF0000"/>
                </a:solidFill>
              </a:rPr>
              <a:t>危機</a:t>
            </a:r>
            <a:r>
              <a:rPr kumimoji="1" lang="ja-JP" altLang="en-US" sz="2800" dirty="0">
                <a:solidFill>
                  <a:schemeClr val="tx1"/>
                </a:solidFill>
              </a:rPr>
              <a:t>を示す色のこと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オレンジ・黄色など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F1C46BC-4614-EF08-5D35-BDB2ACDF65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026" y="1439197"/>
            <a:ext cx="1209844" cy="2162477"/>
          </a:xfrm>
          <a:prstGeom prst="rect">
            <a:avLst/>
          </a:prstGeom>
        </p:spPr>
      </p:pic>
      <p:sp>
        <p:nvSpPr>
          <p:cNvPr id="13" name="楕円 12">
            <a:extLst>
              <a:ext uri="{FF2B5EF4-FFF2-40B4-BE49-F238E27FC236}">
                <a16:creationId xmlns:a16="http://schemas.microsoft.com/office/drawing/2014/main" id="{2D8ED328-411D-EB84-D9E9-F08A93BD1C50}"/>
              </a:ext>
            </a:extLst>
          </p:cNvPr>
          <p:cNvSpPr/>
          <p:nvPr/>
        </p:nvSpPr>
        <p:spPr>
          <a:xfrm>
            <a:off x="6692320" y="2760956"/>
            <a:ext cx="2057400" cy="61651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例　消防士</a:t>
            </a:r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3C1A5E2A-2F63-8F06-356C-8FD7AA54177B}"/>
              </a:ext>
            </a:extLst>
          </p:cNvPr>
          <p:cNvSpPr/>
          <p:nvPr/>
        </p:nvSpPr>
        <p:spPr>
          <a:xfrm>
            <a:off x="394281" y="4565216"/>
            <a:ext cx="3812996" cy="1623021"/>
          </a:xfrm>
          <a:prstGeom prst="rightArrow">
            <a:avLst/>
          </a:prstGeom>
          <a:solidFill>
            <a:srgbClr val="FFFF00"/>
          </a:solidFill>
          <a:ln>
            <a:round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rgbClr val="00B050"/>
                </a:solidFill>
              </a:rPr>
              <a:t>選ぶときには</a:t>
            </a:r>
            <a:endParaRPr kumimoji="1" lang="en-US" altLang="ja-JP" sz="2400" dirty="0">
              <a:solidFill>
                <a:srgbClr val="00B050"/>
              </a:solidFill>
            </a:endParaRPr>
          </a:p>
          <a:p>
            <a:r>
              <a:rPr kumimoji="1" lang="ja-JP" altLang="en-US" sz="2400" dirty="0">
                <a:solidFill>
                  <a:srgbClr val="00B050"/>
                </a:solidFill>
              </a:rPr>
              <a:t>目立つ色を選択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0D584BFB-84DC-EB33-9A2B-E4CC3E0548F4}"/>
              </a:ext>
            </a:extLst>
          </p:cNvPr>
          <p:cNvSpPr/>
          <p:nvPr/>
        </p:nvSpPr>
        <p:spPr>
          <a:xfrm>
            <a:off x="4702354" y="4565216"/>
            <a:ext cx="3812996" cy="1623021"/>
          </a:xfrm>
          <a:prstGeom prst="roundRect">
            <a:avLst/>
          </a:prstGeom>
          <a:solidFill>
            <a:srgbClr val="FFFF00"/>
          </a:solidFill>
          <a:ln>
            <a:round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</a:rPr>
              <a:t>ウインドブレーカー</a:t>
            </a:r>
            <a:endParaRPr kumimoji="1" lang="en-US" altLang="ja-JP" sz="2400" dirty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</a:rPr>
              <a:t>帽子</a:t>
            </a:r>
            <a:endParaRPr kumimoji="1" lang="en-US" altLang="ja-JP" sz="2400" dirty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B050"/>
                </a:solidFill>
              </a:rPr>
              <a:t>バックパック　など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1" animBg="1"/>
      <p:bldP spid="13" grpId="2" animBg="1"/>
      <p:bldP spid="12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8660A90-4C59-C89E-AE02-905679773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732376-470B-A832-28D0-CE41AD580B42}"/>
              </a:ext>
            </a:extLst>
          </p:cNvPr>
          <p:cNvSpPr txBox="1"/>
          <p:nvPr/>
        </p:nvSpPr>
        <p:spPr>
          <a:xfrm>
            <a:off x="394281" y="360726"/>
            <a:ext cx="5772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環境によって見えにくい</a:t>
            </a:r>
            <a:r>
              <a:rPr kumimoji="1" lang="ja-JP" altLang="en-US" sz="4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色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1EA9D96-0519-6335-988C-475323BB5D71}"/>
              </a:ext>
            </a:extLst>
          </p:cNvPr>
          <p:cNvSpPr/>
          <p:nvPr/>
        </p:nvSpPr>
        <p:spPr>
          <a:xfrm>
            <a:off x="394281" y="1543050"/>
            <a:ext cx="5410200" cy="1257300"/>
          </a:xfrm>
          <a:prstGeom prst="round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木が多い場所</a:t>
            </a:r>
            <a:endParaRPr kumimoji="1" lang="en-US" altLang="ja-JP" sz="24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自然をイメージしているアースカラー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1AB3361-6448-16A7-B20E-E0C8ED2A0F49}"/>
              </a:ext>
            </a:extLst>
          </p:cNvPr>
          <p:cNvSpPr/>
          <p:nvPr/>
        </p:nvSpPr>
        <p:spPr>
          <a:xfrm>
            <a:off x="1866900" y="3179309"/>
            <a:ext cx="5410200" cy="12573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紅葉の時季</a:t>
            </a:r>
            <a:endParaRPr kumimoji="1" lang="en-US" altLang="ja-JP" sz="2400" b="1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茶色やオレンジ色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B262D3CC-7941-405B-FFD0-0ADD0DDE2F0D}"/>
              </a:ext>
            </a:extLst>
          </p:cNvPr>
          <p:cNvSpPr/>
          <p:nvPr/>
        </p:nvSpPr>
        <p:spPr>
          <a:xfrm>
            <a:off x="3289533" y="4815569"/>
            <a:ext cx="5410200" cy="1257300"/>
          </a:xfrm>
          <a:prstGeom prst="foldedCorner">
            <a:avLst/>
          </a:prstGeom>
          <a:solidFill>
            <a:schemeClr val="bg1">
              <a:lumMod val="85000"/>
            </a:schemeClr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天候が悪くて薄暗いとき</a:t>
            </a:r>
            <a:endParaRPr kumimoji="1" lang="en-US" altLang="ja-JP" sz="2400" b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モノトーン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636</TotalTime>
  <Words>95</Words>
  <Application>Microsoft Office PowerPoint</Application>
  <PresentationFormat>画面に合わせる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2022-09-22T08:00:18Z</dcterms:created>
  <dcterms:modified xsi:type="dcterms:W3CDTF">2023-12-11T02:28:11Z</dcterms:modified>
</cp:coreProperties>
</file>