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ECFF"/>
    <a:srgbClr val="FFCCFF"/>
    <a:srgbClr val="FFFF99"/>
    <a:srgbClr val="99CCFF"/>
    <a:srgbClr val="66FF99"/>
    <a:srgbClr val="CC99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2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9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避難場所を知っていますか？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4C0-4032-B2C5-B58CC49745C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4C0-4032-B2C5-B58CC49745C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4C0-4032-B2C5-B58CC49745C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知っている</c:v>
                </c:pt>
                <c:pt idx="1">
                  <c:v>知らない</c:v>
                </c:pt>
                <c:pt idx="2">
                  <c:v>無回答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680</c:v>
                </c:pt>
                <c:pt idx="1">
                  <c:v>490</c:v>
                </c:pt>
                <c:pt idx="2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38-452D-86C0-B60988E7F9D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AA4C0C4-005C-18DC-BF80-5E9FAF8282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6AE84F7-CBB0-AE46-BB61-EAEB7B5CF50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A8EDB-D43D-470A-9804-A969C49DD4D6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EECFC28-52DC-F8A3-D1C2-07C8105EDD9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31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6886C-9CA0-4ECB-806D-43CF29EE9704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241E6-8E48-4E3D-BBAF-2F76ED9289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116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99661-DDA9-4501-824B-28D155401D8A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3AB1A-BA2D-4258-86C3-5E42A7868BD5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911E-C331-4890-9E8C-4C28989DEAB0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A7BC-7EC3-40A5-AB75-3258E0632A16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A427-5F4B-4596-A4DB-4F33970CB6FF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D9482-3E1A-480D-818F-13DF66F3F8A7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63298-A3F0-4191-A73D-8C3D7D429786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98A6-1A24-4A8E-B22A-E47F16EAC17C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7779B-EF21-47C3-9987-DC1D1B19D6A8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1421-88ED-48DA-89EF-2691A7BFE4CA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23AD-4258-45EE-B558-1CBE6BF240C5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9014A-3810-482A-98B4-2D7886A81283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i="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9" name="図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1B588AA-4BEE-BCA2-0FDD-73FD5353137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137" y="6220518"/>
            <a:ext cx="2372056" cy="50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18" name="八角形 17">
            <a:extLst>
              <a:ext uri="{FF2B5EF4-FFF2-40B4-BE49-F238E27FC236}">
                <a16:creationId xmlns:a16="http://schemas.microsoft.com/office/drawing/2014/main" id="{F790CE30-11C5-7843-EDEB-63547E40244E}"/>
              </a:ext>
            </a:extLst>
          </p:cNvPr>
          <p:cNvSpPr/>
          <p:nvPr/>
        </p:nvSpPr>
        <p:spPr>
          <a:xfrm>
            <a:off x="929497" y="821055"/>
            <a:ext cx="7285007" cy="2507940"/>
          </a:xfrm>
          <a:prstGeom prst="octagon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/>
              <a:t>親子で体験！防災公園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0F80095-C565-452C-C03A-099E623B38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734" y="3735612"/>
            <a:ext cx="3810532" cy="217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A3B0600-A3BE-DFFE-4AA9-0852F47F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9AB1BF1D-893B-D742-E38E-1602AF3F2FB3}"/>
              </a:ext>
            </a:extLst>
          </p:cNvPr>
          <p:cNvSpPr/>
          <p:nvPr/>
        </p:nvSpPr>
        <p:spPr>
          <a:xfrm>
            <a:off x="336430" y="207034"/>
            <a:ext cx="4330461" cy="1207698"/>
          </a:xfrm>
          <a:prstGeom prst="horizontalScroll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rgbClr val="7030A0"/>
                </a:solidFill>
              </a:rPr>
              <a:t>防災意識調査</a:t>
            </a:r>
          </a:p>
        </p:txBody>
      </p:sp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CF9E35B0-AB0D-911A-076D-6B56DA164F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8984630"/>
              </p:ext>
            </p:extLst>
          </p:nvPr>
        </p:nvGraphicFramePr>
        <p:xfrm>
          <a:off x="336430" y="1824171"/>
          <a:ext cx="4468483" cy="3209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星: 32 pt 11">
            <a:extLst>
              <a:ext uri="{FF2B5EF4-FFF2-40B4-BE49-F238E27FC236}">
                <a16:creationId xmlns:a16="http://schemas.microsoft.com/office/drawing/2014/main" id="{4B906749-CA28-D879-AFA6-B4EABF595493}"/>
              </a:ext>
            </a:extLst>
          </p:cNvPr>
          <p:cNvSpPr/>
          <p:nvPr/>
        </p:nvSpPr>
        <p:spPr>
          <a:xfrm>
            <a:off x="4899804" y="2520523"/>
            <a:ext cx="3907766" cy="1863186"/>
          </a:xfrm>
          <a:prstGeom prst="star32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FF0000"/>
                </a:solidFill>
              </a:rPr>
              <a:t>約４割</a:t>
            </a:r>
            <a:r>
              <a:rPr kumimoji="1" lang="ja-JP" altLang="en-US" sz="2000" dirty="0"/>
              <a:t>が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知らないと回答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292862B-EDE3-73C8-BAE6-30FC2E808CDB}"/>
              </a:ext>
            </a:extLst>
          </p:cNvPr>
          <p:cNvSpPr/>
          <p:nvPr/>
        </p:nvSpPr>
        <p:spPr>
          <a:xfrm>
            <a:off x="959473" y="5135557"/>
            <a:ext cx="722505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もしものために備えて知っておこう！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11" grpId="1">
        <p:bldAsOne/>
      </p:bldGraphic>
      <p:bldP spid="12" grpId="0" animBg="1"/>
      <p:bldP spid="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FF3C002-3F84-F126-29A0-A12692319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33F51455-C7F4-A30E-3D84-F599A1A513A6}"/>
              </a:ext>
            </a:extLst>
          </p:cNvPr>
          <p:cNvSpPr/>
          <p:nvPr/>
        </p:nvSpPr>
        <p:spPr>
          <a:xfrm>
            <a:off x="336430" y="207034"/>
            <a:ext cx="4330461" cy="1207698"/>
          </a:xfrm>
          <a:prstGeom prst="horizontalScroll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rgbClr val="7030A0"/>
                </a:solidFill>
              </a:rPr>
              <a:t>公園の役割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B3445A1-F23D-39A4-279F-706FF953A7A7}"/>
              </a:ext>
            </a:extLst>
          </p:cNvPr>
          <p:cNvSpPr txBox="1"/>
          <p:nvPr/>
        </p:nvSpPr>
        <p:spPr>
          <a:xfrm>
            <a:off x="336430" y="1613118"/>
            <a:ext cx="33009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都市環境の改善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都市の防災性の向上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憩いの場の形成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生物多様性の確保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872E6F1-F673-17E2-88D8-F5B1AF7D0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400" y="1382244"/>
            <a:ext cx="2438740" cy="1829055"/>
          </a:xfrm>
          <a:prstGeom prst="rect">
            <a:avLst/>
          </a:prstGeom>
        </p:spPr>
      </p:pic>
      <p:graphicFrame>
        <p:nvGraphicFramePr>
          <p:cNvPr id="9" name="表 9">
            <a:extLst>
              <a:ext uri="{FF2B5EF4-FFF2-40B4-BE49-F238E27FC236}">
                <a16:creationId xmlns:a16="http://schemas.microsoft.com/office/drawing/2014/main" id="{91CB5934-DB91-97FA-C8FB-ADDA3E51B5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552594"/>
              </p:ext>
            </p:extLst>
          </p:nvPr>
        </p:nvGraphicFramePr>
        <p:xfrm>
          <a:off x="1787071" y="3675223"/>
          <a:ext cx="5569858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9680">
                  <a:extLst>
                    <a:ext uri="{9D8B030D-6E8A-4147-A177-3AD203B41FA5}">
                      <a16:colId xmlns:a16="http://schemas.microsoft.com/office/drawing/2014/main" val="3584057237"/>
                    </a:ext>
                  </a:extLst>
                </a:gridCol>
                <a:gridCol w="4320178">
                  <a:extLst>
                    <a:ext uri="{9D8B030D-6E8A-4147-A177-3AD203B41FA5}">
                      <a16:colId xmlns:a16="http://schemas.microsoft.com/office/drawing/2014/main" val="306909132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rgbClr val="0070C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１０月の体験イベント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9050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６日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防災訓練体験セミナー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17166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１９日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火起こしをしてみよう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2649347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r"/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２７日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遊具で作ったテントに入ろう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4603258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非常ベンチで食事作り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4340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8660A90-4C59-C89E-AE02-905679773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6450BEB6-73F1-B02C-3B37-2E6D602FA98A}"/>
              </a:ext>
            </a:extLst>
          </p:cNvPr>
          <p:cNvSpPr/>
          <p:nvPr/>
        </p:nvSpPr>
        <p:spPr>
          <a:xfrm>
            <a:off x="1258348" y="1564352"/>
            <a:ext cx="3179428" cy="231565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00B050"/>
                </a:solidFill>
              </a:rPr>
              <a:t>倉庫</a:t>
            </a:r>
          </a:p>
          <a:p>
            <a:pPr algn="ctr"/>
            <a:r>
              <a:rPr kumimoji="1" lang="ja-JP" altLang="en-US" dirty="0"/>
              <a:t>食料や水などを保管します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B3D5A00C-52BD-F554-17F3-7F782BF9140D}"/>
              </a:ext>
            </a:extLst>
          </p:cNvPr>
          <p:cNvSpPr/>
          <p:nvPr/>
        </p:nvSpPr>
        <p:spPr>
          <a:xfrm>
            <a:off x="1258348" y="4172538"/>
            <a:ext cx="6627304" cy="191786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00B050"/>
                </a:solidFill>
              </a:rPr>
              <a:t>ベンチ</a:t>
            </a:r>
            <a:endParaRPr kumimoji="1" lang="en-US" altLang="ja-JP" sz="2400" u="sng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dirty="0"/>
              <a:t>収納用や火起こし用があります</a:t>
            </a:r>
            <a:endParaRPr kumimoji="1" lang="en-US" altLang="ja-JP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91792B7-0B2B-3498-FA84-3822C2812E11}"/>
              </a:ext>
            </a:extLst>
          </p:cNvPr>
          <p:cNvSpPr/>
          <p:nvPr/>
        </p:nvSpPr>
        <p:spPr>
          <a:xfrm>
            <a:off x="4706224" y="1564352"/>
            <a:ext cx="3179428" cy="231565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00B050"/>
                </a:solidFill>
              </a:rPr>
              <a:t>非常用トイレ</a:t>
            </a:r>
            <a:endParaRPr kumimoji="1" lang="en-US" altLang="ja-JP" sz="2400" u="sng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dirty="0"/>
              <a:t>２０基備えています</a:t>
            </a:r>
          </a:p>
        </p:txBody>
      </p:sp>
      <p:sp>
        <p:nvSpPr>
          <p:cNvPr id="7" name="スクロール: 横 6">
            <a:extLst>
              <a:ext uri="{FF2B5EF4-FFF2-40B4-BE49-F238E27FC236}">
                <a16:creationId xmlns:a16="http://schemas.microsoft.com/office/drawing/2014/main" id="{C1E03F12-CE2B-0546-9677-A0BD4D67458F}"/>
              </a:ext>
            </a:extLst>
          </p:cNvPr>
          <p:cNvSpPr/>
          <p:nvPr/>
        </p:nvSpPr>
        <p:spPr>
          <a:xfrm>
            <a:off x="336430" y="207034"/>
            <a:ext cx="4330461" cy="1207698"/>
          </a:xfrm>
          <a:prstGeom prst="horizontalScroll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rgbClr val="7030A0"/>
                </a:solidFill>
              </a:rPr>
              <a:t>工夫を探そう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644</TotalTime>
  <Words>106</Words>
  <Application>Microsoft Office PowerPoint</Application>
  <PresentationFormat>画面に合わせる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2022-09-22T08:00:18Z</dcterms:created>
  <dcterms:modified xsi:type="dcterms:W3CDTF">2023-11-21T01:31:26Z</dcterms:modified>
</cp:coreProperties>
</file>