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99"/>
    <a:srgbClr val="FF7C80"/>
    <a:srgbClr val="FF9999"/>
    <a:srgbClr val="BDEEFF"/>
    <a:srgbClr val="FFCCFF"/>
    <a:srgbClr val="00CC99"/>
    <a:srgbClr val="F8FE02"/>
    <a:srgbClr val="FBE905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経営上の問題点（複数回答）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客数の減少</c:v>
                </c:pt>
                <c:pt idx="1">
                  <c:v>店舗・設備の老朽化</c:v>
                </c:pt>
                <c:pt idx="2">
                  <c:v>水道・光熱費の上昇</c:v>
                </c:pt>
                <c:pt idx="3">
                  <c:v>客単価の減少</c:v>
                </c:pt>
                <c:pt idx="4">
                  <c:v>原材料費の上昇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210</c:v>
                </c:pt>
                <c:pt idx="1">
                  <c:v>80</c:v>
                </c:pt>
                <c:pt idx="2">
                  <c:v>72</c:v>
                </c:pt>
                <c:pt idx="3">
                  <c:v>63</c:v>
                </c:pt>
                <c:pt idx="4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3B-414C-9AD3-DA42D76A7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04063800"/>
        <c:axId val="704064160"/>
      </c:barChart>
      <c:catAx>
        <c:axId val="704063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04064160"/>
        <c:crosses val="autoZero"/>
        <c:auto val="1"/>
        <c:lblAlgn val="ctr"/>
        <c:lblOffset val="100"/>
        <c:noMultiLvlLbl val="0"/>
      </c:catAx>
      <c:valAx>
        <c:axId val="704064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04063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4A300A0-DB94-D6EF-6AAF-92517C47C2E1}"/>
              </a:ext>
            </a:extLst>
          </p:cNvPr>
          <p:cNvSpPr/>
          <p:nvPr userDrawn="1"/>
        </p:nvSpPr>
        <p:spPr>
          <a:xfrm>
            <a:off x="3832057" y="6321366"/>
            <a:ext cx="147989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美容ＥＸＰＯ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5559EDA-D282-43D7-CC61-DA8A9F3DDB18}"/>
              </a:ext>
            </a:extLst>
          </p:cNvPr>
          <p:cNvSpPr/>
          <p:nvPr/>
        </p:nvSpPr>
        <p:spPr>
          <a:xfrm>
            <a:off x="852256" y="802256"/>
            <a:ext cx="8291744" cy="3019245"/>
          </a:xfrm>
          <a:prstGeom prst="rect">
            <a:avLst/>
          </a:prstGeom>
          <a:solidFill>
            <a:srgbClr val="FF6699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60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理容室に女性客を</a:t>
            </a:r>
          </a:p>
        </p:txBody>
      </p:sp>
      <p:sp>
        <p:nvSpPr>
          <p:cNvPr id="4" name="小波 3">
            <a:extLst>
              <a:ext uri="{FF2B5EF4-FFF2-40B4-BE49-F238E27FC236}">
                <a16:creationId xmlns:a16="http://schemas.microsoft.com/office/drawing/2014/main" id="{B07198C6-5002-E954-4131-E34DFED76092}"/>
              </a:ext>
            </a:extLst>
          </p:cNvPr>
          <p:cNvSpPr/>
          <p:nvPr/>
        </p:nvSpPr>
        <p:spPr>
          <a:xfrm>
            <a:off x="4765602" y="1017916"/>
            <a:ext cx="4132100" cy="729202"/>
          </a:xfrm>
          <a:prstGeom prst="doubleWav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rgbClr val="FF6699"/>
                </a:solidFill>
              </a:rPr>
              <a:t>三郷ビューティー</a:t>
            </a:r>
            <a:r>
              <a:rPr kumimoji="1" lang="ja-JP" altLang="en-US" sz="2400" dirty="0">
                <a:solidFill>
                  <a:srgbClr val="FF6699"/>
                </a:solidFill>
              </a:rPr>
              <a:t>株式会社</a:t>
            </a:r>
            <a:endParaRPr kumimoji="1" lang="en-US" altLang="ja-JP" sz="2400" dirty="0">
              <a:solidFill>
                <a:srgbClr val="FF6699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507FEAE-B562-C796-28FA-8C65F9089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99" y="4145871"/>
            <a:ext cx="2543530" cy="239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5BAC36-B230-8EB9-7D98-F3FB3119F1B5}"/>
              </a:ext>
            </a:extLst>
          </p:cNvPr>
          <p:cNvSpPr txBox="1"/>
          <p:nvPr/>
        </p:nvSpPr>
        <p:spPr>
          <a:xfrm>
            <a:off x="2684304" y="250166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理容業界の現状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94AE43A0-5427-D55D-6F8A-CCEB5A39D9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8451237"/>
              </p:ext>
            </p:extLst>
          </p:nvPr>
        </p:nvGraphicFramePr>
        <p:xfrm>
          <a:off x="1288211" y="1181819"/>
          <a:ext cx="6567577" cy="2622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AE57528-96D5-65B4-9C40-3117AC9CEDA4}"/>
              </a:ext>
            </a:extLst>
          </p:cNvPr>
          <p:cNvSpPr txBox="1"/>
          <p:nvPr/>
        </p:nvSpPr>
        <p:spPr>
          <a:xfrm>
            <a:off x="2125657" y="4105654"/>
            <a:ext cx="4892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i="1" dirty="0">
                <a:solidFill>
                  <a:srgbClr val="7030A0"/>
                </a:solidFill>
              </a:rPr>
              <a:t>客数減少でお悩みの店舗が多い中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3EABD21F-6376-BCBD-DEF3-7ACE0000AD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523750"/>
              </p:ext>
            </p:extLst>
          </p:nvPr>
        </p:nvGraphicFramePr>
        <p:xfrm>
          <a:off x="353683" y="5089776"/>
          <a:ext cx="4825042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543">
                  <a:extLst>
                    <a:ext uri="{9D8B030D-6E8A-4147-A177-3AD203B41FA5}">
                      <a16:colId xmlns:a16="http://schemas.microsoft.com/office/drawing/2014/main" val="4223190861"/>
                    </a:ext>
                  </a:extLst>
                </a:gridCol>
                <a:gridCol w="1566874">
                  <a:extLst>
                    <a:ext uri="{9D8B030D-6E8A-4147-A177-3AD203B41FA5}">
                      <a16:colId xmlns:a16="http://schemas.microsoft.com/office/drawing/2014/main" val="928306198"/>
                    </a:ext>
                  </a:extLst>
                </a:gridCol>
                <a:gridCol w="1457625">
                  <a:extLst>
                    <a:ext uri="{9D8B030D-6E8A-4147-A177-3AD203B41FA5}">
                      <a16:colId xmlns:a16="http://schemas.microsoft.com/office/drawing/2014/main" val="216814680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女性客比率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２０２２年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６．６％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36684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FF0000"/>
                          </a:solidFill>
                        </a:rPr>
                        <a:t>２０２３年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solidFill>
                            <a:srgbClr val="FF0000"/>
                          </a:solidFill>
                        </a:rPr>
                        <a:t>７．３％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641236"/>
                  </a:ext>
                </a:extLst>
              </a:tr>
            </a:tbl>
          </a:graphicData>
        </a:graphic>
      </p:graphicFrame>
      <p:sp>
        <p:nvSpPr>
          <p:cNvPr id="8" name="星: 24 pt 7">
            <a:extLst>
              <a:ext uri="{FF2B5EF4-FFF2-40B4-BE49-F238E27FC236}">
                <a16:creationId xmlns:a16="http://schemas.microsoft.com/office/drawing/2014/main" id="{8C44F31D-A7B6-5A89-E455-FED693F0E3C1}"/>
              </a:ext>
            </a:extLst>
          </p:cNvPr>
          <p:cNvSpPr/>
          <p:nvPr/>
        </p:nvSpPr>
        <p:spPr>
          <a:xfrm>
            <a:off x="5518029" y="4836461"/>
            <a:ext cx="3234906" cy="1421030"/>
          </a:xfrm>
          <a:prstGeom prst="star24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女性客</a:t>
            </a:r>
            <a:r>
              <a:rPr kumimoji="1" lang="ja-JP" altLang="en-US" sz="2000" dirty="0"/>
              <a:t>は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増加傾向！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6A819C-464D-5164-331D-0C368A05EE3D}"/>
              </a:ext>
            </a:extLst>
          </p:cNvPr>
          <p:cNvSpPr txBox="1"/>
          <p:nvPr/>
        </p:nvSpPr>
        <p:spPr>
          <a:xfrm>
            <a:off x="1914863" y="250166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女性に人気のサービス</a:t>
            </a:r>
          </a:p>
        </p:txBody>
      </p:sp>
      <p:sp>
        <p:nvSpPr>
          <p:cNvPr id="3" name="リボン: カーブして下方向に曲がる 2">
            <a:extLst>
              <a:ext uri="{FF2B5EF4-FFF2-40B4-BE49-F238E27FC236}">
                <a16:creationId xmlns:a16="http://schemas.microsoft.com/office/drawing/2014/main" id="{E1A4C7C0-4109-EF4D-EDB7-E7F0EEC29DCA}"/>
              </a:ext>
            </a:extLst>
          </p:cNvPr>
          <p:cNvSpPr/>
          <p:nvPr/>
        </p:nvSpPr>
        <p:spPr>
          <a:xfrm>
            <a:off x="1065362" y="1659175"/>
            <a:ext cx="7013276" cy="1138686"/>
          </a:xfrm>
          <a:prstGeom prst="ellipseRibbon">
            <a:avLst>
              <a:gd name="adj1" fmla="val 25000"/>
              <a:gd name="adj2" fmla="val 62792"/>
              <a:gd name="adj3" fmla="val 12500"/>
            </a:avLst>
          </a:prstGeom>
          <a:solidFill>
            <a:srgbClr val="FF66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第１位　シェービング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32BA89A-0B7B-C660-1217-0265B315CAB2}"/>
              </a:ext>
            </a:extLst>
          </p:cNvPr>
          <p:cNvSpPr txBox="1"/>
          <p:nvPr/>
        </p:nvSpPr>
        <p:spPr>
          <a:xfrm>
            <a:off x="3812877" y="4070696"/>
            <a:ext cx="51139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化粧ノリが良くなった</a:t>
            </a:r>
            <a:endParaRPr kumimoji="1" lang="en-US" altLang="ja-JP" sz="2400" b="1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肌がワントーン明るくなった</a:t>
            </a:r>
            <a:endParaRPr kumimoji="1" lang="en-US" altLang="ja-JP" sz="2400" b="1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ニキビなどの肌トラブルが減った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5CEB0F3-2BED-80C4-FBA6-2A440BFA6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83" y="3727752"/>
            <a:ext cx="2619741" cy="188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9C494B-F597-2590-4311-32F1EE4E9DA6}"/>
              </a:ext>
            </a:extLst>
          </p:cNvPr>
          <p:cNvSpPr txBox="1"/>
          <p:nvPr/>
        </p:nvSpPr>
        <p:spPr>
          <a:xfrm>
            <a:off x="2427824" y="250166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おすすめメニュー</a:t>
            </a:r>
          </a:p>
        </p:txBody>
      </p:sp>
      <p:sp>
        <p:nvSpPr>
          <p:cNvPr id="4" name="平行四辺形 3">
            <a:extLst>
              <a:ext uri="{FF2B5EF4-FFF2-40B4-BE49-F238E27FC236}">
                <a16:creationId xmlns:a16="http://schemas.microsoft.com/office/drawing/2014/main" id="{7E983306-A938-CC01-A4A5-9814353073D6}"/>
              </a:ext>
            </a:extLst>
          </p:cNvPr>
          <p:cNvSpPr/>
          <p:nvPr/>
        </p:nvSpPr>
        <p:spPr>
          <a:xfrm>
            <a:off x="353683" y="1637384"/>
            <a:ext cx="4955164" cy="707886"/>
          </a:xfrm>
          <a:prstGeom prst="parallelogram">
            <a:avLst/>
          </a:prstGeom>
          <a:solidFill>
            <a:srgbClr val="BDEE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フェイシャルケア</a:t>
            </a:r>
          </a:p>
        </p:txBody>
      </p:sp>
      <p:sp>
        <p:nvSpPr>
          <p:cNvPr id="10" name="平行四辺形 9">
            <a:extLst>
              <a:ext uri="{FF2B5EF4-FFF2-40B4-BE49-F238E27FC236}">
                <a16:creationId xmlns:a16="http://schemas.microsoft.com/office/drawing/2014/main" id="{AC16F489-E411-CC10-57FE-DC8A4CDB083A}"/>
              </a:ext>
            </a:extLst>
          </p:cNvPr>
          <p:cNvSpPr/>
          <p:nvPr/>
        </p:nvSpPr>
        <p:spPr>
          <a:xfrm>
            <a:off x="353682" y="2523690"/>
            <a:ext cx="4953600" cy="709200"/>
          </a:xfrm>
          <a:prstGeom prst="parallelogram">
            <a:avLst/>
          </a:prstGeom>
          <a:solidFill>
            <a:srgbClr val="BDEE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ヘッドスパ</a:t>
            </a:r>
          </a:p>
        </p:txBody>
      </p:sp>
      <p:sp>
        <p:nvSpPr>
          <p:cNvPr id="11" name="平行四辺形 10">
            <a:extLst>
              <a:ext uri="{FF2B5EF4-FFF2-40B4-BE49-F238E27FC236}">
                <a16:creationId xmlns:a16="http://schemas.microsoft.com/office/drawing/2014/main" id="{330F75E6-FD05-7333-EF4B-9A6945671774}"/>
              </a:ext>
            </a:extLst>
          </p:cNvPr>
          <p:cNvSpPr/>
          <p:nvPr/>
        </p:nvSpPr>
        <p:spPr>
          <a:xfrm>
            <a:off x="353682" y="3411310"/>
            <a:ext cx="4953600" cy="709200"/>
          </a:xfrm>
          <a:prstGeom prst="parallelogram">
            <a:avLst/>
          </a:prstGeom>
          <a:solidFill>
            <a:srgbClr val="BDEE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ネイルケア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C2B7814-7A37-2B20-449E-D49AD10C5094}"/>
              </a:ext>
            </a:extLst>
          </p:cNvPr>
          <p:cNvSpPr/>
          <p:nvPr/>
        </p:nvSpPr>
        <p:spPr>
          <a:xfrm>
            <a:off x="1557068" y="4627068"/>
            <a:ext cx="6029864" cy="145620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12700" cmpd="sng"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導入のご相談やサポートなど承ります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０５０－２９７５－１１２４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140C1CE7-7BF0-3C41-8B75-8297EEA228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418" y="1511261"/>
            <a:ext cx="3219899" cy="273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710</TotalTime>
  <Words>79</Words>
  <Application>Microsoft Office PowerPoint</Application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2022-09-22T06:58:10Z</dcterms:created>
  <dcterms:modified xsi:type="dcterms:W3CDTF">2023-12-03T05:21:44Z</dcterms:modified>
</cp:coreProperties>
</file>