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99CCFF"/>
    <a:srgbClr val="99FFCC"/>
    <a:srgbClr val="FF99FF"/>
    <a:srgbClr val="6699FF"/>
    <a:srgbClr val="99FF99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88" d="100"/>
          <a:sy n="88" d="100"/>
        </p:scale>
        <p:origin x="78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備えている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85-4463-8B16-562007F1F08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現在は備えていない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85-4463-8B16-562007F1F08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備えたことはない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85-4463-8B16-562007F1F08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分からない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D85-4463-8B16-562007F1F0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615482192"/>
        <c:axId val="615481112"/>
      </c:barChart>
      <c:catAx>
        <c:axId val="6154821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15481112"/>
        <c:crosses val="autoZero"/>
        <c:auto val="1"/>
        <c:lblAlgn val="ctr"/>
        <c:lblOffset val="100"/>
        <c:noMultiLvlLbl val="0"/>
      </c:catAx>
      <c:valAx>
        <c:axId val="6154811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15482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6D4D1-2EBA-4A47-90FB-2D7BCA564F71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02F14-3F07-42D3-AF8E-91F0B0DDB7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08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F6F5-D747-4BB0-A018-022EC42081DE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60B3-C422-4A55-AF27-B0E6FD5665DB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E43E-7FDA-4DFE-90A7-0A4368C26494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C9C98-EDC4-4650-AE9B-2804D505BAD4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358C-5354-4E10-943E-E93AE39CBA5E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6FF8-3B0F-4B1F-AD67-660A75216357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E4F52-1EAB-4262-9434-DE7271A7FBFE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C1BD-9053-490B-A328-7B68355F7E69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8BF-3066-4BD8-BE2E-097749E39D0D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28632-447D-41D7-8ADE-5150A22DF56D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A2D1-C7FE-4DD2-8887-D823D2AAA6AC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64D47-2048-414C-90FD-15C1EF2DA6C4}" type="datetime1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B4EB6A86-BDA5-20B1-1A46-335D66CD5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スクロール: 横 2">
            <a:extLst>
              <a:ext uri="{FF2B5EF4-FFF2-40B4-BE49-F238E27FC236}">
                <a16:creationId xmlns:a16="http://schemas.microsoft.com/office/drawing/2014/main" id="{B4D63389-C34B-FDF9-4FA3-ADB471ED7E78}"/>
              </a:ext>
            </a:extLst>
          </p:cNvPr>
          <p:cNvSpPr/>
          <p:nvPr/>
        </p:nvSpPr>
        <p:spPr>
          <a:xfrm>
            <a:off x="570902" y="915564"/>
            <a:ext cx="8002197" cy="2513436"/>
          </a:xfrm>
          <a:prstGeom prst="horizontalScroll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b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災害時の食料品備蓄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5D74A0B-8FA4-033C-EDCF-19D87DFB8E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186" y="3730772"/>
            <a:ext cx="2514951" cy="261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82CC52-2D29-BDA0-B75B-E25AA5D3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F1813A20-DECE-CF73-310F-221A66D31D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214781"/>
              </p:ext>
            </p:extLst>
          </p:nvPr>
        </p:nvGraphicFramePr>
        <p:xfrm>
          <a:off x="613155" y="1791103"/>
          <a:ext cx="7917690" cy="259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吹き出し: 円形 9">
            <a:extLst>
              <a:ext uri="{FF2B5EF4-FFF2-40B4-BE49-F238E27FC236}">
                <a16:creationId xmlns:a16="http://schemas.microsoft.com/office/drawing/2014/main" id="{E02172AB-8E67-0CD4-8F2B-CEF854847665}"/>
              </a:ext>
            </a:extLst>
          </p:cNvPr>
          <p:cNvSpPr/>
          <p:nvPr/>
        </p:nvSpPr>
        <p:spPr>
          <a:xfrm>
            <a:off x="2971800" y="4944983"/>
            <a:ext cx="5156839" cy="1236741"/>
          </a:xfrm>
          <a:prstGeom prst="wedgeEllipseCallout">
            <a:avLst>
              <a:gd name="adj1" fmla="val -63429"/>
              <a:gd name="adj2" fmla="val -3331"/>
            </a:avLst>
          </a:prstGeom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最低でも</a:t>
            </a:r>
            <a:r>
              <a:rPr kumimoji="1" lang="ja-JP" altLang="en-US" sz="2400" u="sng" dirty="0">
                <a:solidFill>
                  <a:srgbClr val="FF0000"/>
                </a:solidFill>
              </a:rPr>
              <a:t>３日分の備蓄</a:t>
            </a:r>
            <a:r>
              <a:rPr kumimoji="1" lang="ja-JP" altLang="en-US" sz="2400" dirty="0">
                <a:solidFill>
                  <a:schemeClr val="tx1"/>
                </a:solidFill>
              </a:rPr>
              <a:t>が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推奨されています</a:t>
            </a:r>
          </a:p>
        </p:txBody>
      </p:sp>
      <p:sp>
        <p:nvSpPr>
          <p:cNvPr id="14" name="八角形 13">
            <a:extLst>
              <a:ext uri="{FF2B5EF4-FFF2-40B4-BE49-F238E27FC236}">
                <a16:creationId xmlns:a16="http://schemas.microsoft.com/office/drawing/2014/main" id="{B09EF7E7-6B4E-C824-3FCA-99DA0FE8C9B6}"/>
              </a:ext>
            </a:extLst>
          </p:cNvPr>
          <p:cNvSpPr/>
          <p:nvPr/>
        </p:nvSpPr>
        <p:spPr>
          <a:xfrm>
            <a:off x="1220695" y="422694"/>
            <a:ext cx="6702610" cy="1035170"/>
          </a:xfrm>
          <a:prstGeom prst="octagon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3600" dirty="0">
                <a:solidFill>
                  <a:srgbClr val="0070C0"/>
                </a:solidFill>
              </a:rPr>
              <a:t>食料品を備蓄していますか？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B5CB4BB-E340-ED72-80EC-10D408593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30" y="4714717"/>
            <a:ext cx="1495634" cy="163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8E6CA8F-7BDD-50A6-0FC8-C26CBB6D0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6658" y="6358794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7" name="表 8">
            <a:extLst>
              <a:ext uri="{FF2B5EF4-FFF2-40B4-BE49-F238E27FC236}">
                <a16:creationId xmlns:a16="http://schemas.microsoft.com/office/drawing/2014/main" id="{AD24A897-C3DB-EA80-3EE7-77126F02CF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099933"/>
              </p:ext>
            </p:extLst>
          </p:nvPr>
        </p:nvGraphicFramePr>
        <p:xfrm>
          <a:off x="1253990" y="2033857"/>
          <a:ext cx="6636019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6419">
                  <a:extLst>
                    <a:ext uri="{9D8B030D-6E8A-4147-A177-3AD203B41FA5}">
                      <a16:colId xmlns:a16="http://schemas.microsoft.com/office/drawing/2014/main" val="2790116143"/>
                    </a:ext>
                  </a:extLst>
                </a:gridCol>
                <a:gridCol w="4419600">
                  <a:extLst>
                    <a:ext uri="{9D8B030D-6E8A-4147-A177-3AD203B41FA5}">
                      <a16:colId xmlns:a16="http://schemas.microsoft.com/office/drawing/2014/main" val="194517783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最低限備えておきたいもの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460738"/>
                  </a:ext>
                </a:extLst>
              </a:tr>
              <a:tr h="357174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水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１人当たり１日３リットル必要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0430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栄養価・保存性が高い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2169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カセットコンロ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食品を温めるなど</a:t>
                      </a:r>
                      <a:endParaRPr kumimoji="1" lang="en-US" altLang="ja-JP" sz="24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65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缶詰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調理不要のものを選ぶと便利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6289065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956A655-C47B-4C75-60DB-693F94EF5D56}"/>
              </a:ext>
            </a:extLst>
          </p:cNvPr>
          <p:cNvSpPr txBox="1"/>
          <p:nvPr/>
        </p:nvSpPr>
        <p:spPr>
          <a:xfrm>
            <a:off x="4905594" y="4895850"/>
            <a:ext cx="29931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家族構成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持病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アレルギー　など</a:t>
            </a:r>
          </a:p>
        </p:txBody>
      </p:sp>
      <p:sp>
        <p:nvSpPr>
          <p:cNvPr id="11" name="矢印: 右 10">
            <a:extLst>
              <a:ext uri="{FF2B5EF4-FFF2-40B4-BE49-F238E27FC236}">
                <a16:creationId xmlns:a16="http://schemas.microsoft.com/office/drawing/2014/main" id="{4376D142-8A13-D8FF-9B37-42F87E5BC95E}"/>
              </a:ext>
            </a:extLst>
          </p:cNvPr>
          <p:cNvSpPr/>
          <p:nvPr/>
        </p:nvSpPr>
        <p:spPr>
          <a:xfrm>
            <a:off x="465824" y="4781549"/>
            <a:ext cx="3839476" cy="1428929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考慮すること</a:t>
            </a:r>
          </a:p>
        </p:txBody>
      </p:sp>
      <p:sp>
        <p:nvSpPr>
          <p:cNvPr id="2" name="八角形 1">
            <a:extLst>
              <a:ext uri="{FF2B5EF4-FFF2-40B4-BE49-F238E27FC236}">
                <a16:creationId xmlns:a16="http://schemas.microsoft.com/office/drawing/2014/main" id="{3B7BC987-6882-94A8-7FD1-86BC461D1F76}"/>
              </a:ext>
            </a:extLst>
          </p:cNvPr>
          <p:cNvSpPr/>
          <p:nvPr/>
        </p:nvSpPr>
        <p:spPr>
          <a:xfrm>
            <a:off x="1220695" y="422694"/>
            <a:ext cx="6702610" cy="1035170"/>
          </a:xfrm>
          <a:prstGeom prst="octagon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solidFill>
                  <a:srgbClr val="0070C0"/>
                </a:solidFill>
              </a:rPr>
              <a:t>ここから始めましょう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676</TotalTime>
  <Words>68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2022-09-12T05:39:21Z</dcterms:created>
  <dcterms:modified xsi:type="dcterms:W3CDTF">2023-11-09T05:57:51Z</dcterms:modified>
</cp:coreProperties>
</file>