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FF"/>
    <a:srgbClr val="CC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02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377A2-3950-44EB-90EE-6409BEF9D6B4}" type="datetimeFigureOut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6C1D8-4651-4C2D-B809-B506F78D6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1663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6DAA-5B7B-4C53-AF58-8E9690A046EF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4700-3A41-4A70-9165-CD7C4A2744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602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AF4D-B70C-419F-A07F-794A7DCE9CA2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4700-3A41-4A70-9165-CD7C4A2744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296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983E4-B7BD-433C-ACFB-1B6B66E51C74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4700-3A41-4A70-9165-CD7C4A2744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126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7472-0A39-4218-9E06-76FC49CD816F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4700-3A41-4A70-9165-CD7C4A2744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4009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F96D-3D8A-4151-AC9A-FA86A8AF0AEB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4700-3A41-4A70-9165-CD7C4A2744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2417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3514B-B25C-4E18-B878-AACC39F021B9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4700-3A41-4A70-9165-CD7C4A2744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801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E07B-5D0A-442D-82FA-B2490BFB46EF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4700-3A41-4A70-9165-CD7C4A2744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16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3472E-B442-40EA-BC62-299297193FDF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4700-3A41-4A70-9165-CD7C4A2744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396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D316-1B26-476E-84AA-32134D7D7EAA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4700-3A41-4A70-9165-CD7C4A2744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7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AA23-B0C2-4D40-8AB4-908568A6F84B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4700-3A41-4A70-9165-CD7C4A2744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5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A6718-32FA-4350-80EC-00A87F33AFEC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4700-3A41-4A70-9165-CD7C4A2744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600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C8266-4D3E-419A-8761-4F9088B39320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B4700-3A41-4A70-9165-CD7C4A2744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054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八角形 3"/>
          <p:cNvSpPr/>
          <p:nvPr/>
        </p:nvSpPr>
        <p:spPr>
          <a:xfrm>
            <a:off x="1007604" y="1772816"/>
            <a:ext cx="7128792" cy="2088232"/>
          </a:xfrm>
          <a:prstGeom prst="octagon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大人名義の</a:t>
            </a:r>
            <a:endParaRPr lang="en-US" altLang="ja-JP" sz="2800" dirty="0"/>
          </a:p>
          <a:p>
            <a:pPr algn="ctr"/>
            <a:r>
              <a:rPr lang="ja-JP" altLang="en-US" sz="40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クレジットカードの使用</a:t>
            </a:r>
            <a:endParaRPr lang="en-US" altLang="ja-JP" sz="4000" dirty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4700-3A41-4A70-9165-CD7C4A2744F9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4666"/>
            <a:ext cx="2051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名前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653136"/>
            <a:ext cx="238125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806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1511660" y="332656"/>
            <a:ext cx="6120680" cy="8640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カード会社から突然の高額請求</a:t>
            </a:r>
            <a:endParaRPr lang="en-US" altLang="ja-JP" sz="2800" dirty="0"/>
          </a:p>
        </p:txBody>
      </p:sp>
      <p:sp>
        <p:nvSpPr>
          <p:cNvPr id="3" name="角丸四角形 2"/>
          <p:cNvSpPr/>
          <p:nvPr/>
        </p:nvSpPr>
        <p:spPr>
          <a:xfrm>
            <a:off x="4211960" y="2242653"/>
            <a:ext cx="4241776" cy="1512168"/>
          </a:xfrm>
          <a:prstGeom prst="roundRec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原因は子供による</a:t>
            </a:r>
            <a:endParaRPr kumimoji="1" lang="en-US" altLang="ja-JP" sz="2400" dirty="0"/>
          </a:p>
          <a:p>
            <a:pPr algn="ctr"/>
            <a:r>
              <a:rPr lang="ja-JP" altLang="en-US" sz="2400" dirty="0"/>
              <a:t>大人名義クレジットカードの</a:t>
            </a:r>
            <a:endParaRPr lang="en-US" altLang="ja-JP" sz="2400" dirty="0"/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無断使用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4700-3A41-4A70-9165-CD7C4A2744F9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1586" y="5069549"/>
            <a:ext cx="3672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000" dirty="0"/>
              <a:t>課金アイテムが欲しかった</a:t>
            </a:r>
            <a:endParaRPr kumimoji="1" lang="en-US" altLang="ja-JP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000" dirty="0"/>
              <a:t>少しくらいならいいと思った</a:t>
            </a:r>
            <a:endParaRPr lang="en-US" altLang="ja-JP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000" dirty="0"/>
              <a:t>後で親に払えばいいと思った</a:t>
            </a:r>
            <a:endParaRPr kumimoji="1" lang="ja-JP" altLang="en-US" sz="2000" dirty="0"/>
          </a:p>
        </p:txBody>
      </p:sp>
      <p:sp>
        <p:nvSpPr>
          <p:cNvPr id="11" name="八角形 10"/>
          <p:cNvSpPr/>
          <p:nvPr/>
        </p:nvSpPr>
        <p:spPr>
          <a:xfrm>
            <a:off x="3923928" y="4917447"/>
            <a:ext cx="4928119" cy="1319865"/>
          </a:xfrm>
          <a:prstGeom prst="octagon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i="1" dirty="0">
                <a:solidFill>
                  <a:srgbClr val="FF0000"/>
                </a:solidFill>
              </a:rPr>
              <a:t>クレジットカードを無断で使うのは</a:t>
            </a:r>
            <a:endParaRPr lang="en-US" altLang="ja-JP" sz="2400" i="1" dirty="0">
              <a:solidFill>
                <a:srgbClr val="FF0000"/>
              </a:solidFill>
            </a:endParaRPr>
          </a:p>
          <a:p>
            <a:pPr algn="ctr"/>
            <a:r>
              <a:rPr lang="ja-JP" altLang="en-US" sz="2400" i="1" dirty="0">
                <a:solidFill>
                  <a:srgbClr val="FF0000"/>
                </a:solidFill>
              </a:rPr>
              <a:t>お金を盗むことと同じ！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40595"/>
            <a:ext cx="2105025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58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63" y="1437134"/>
            <a:ext cx="1285875" cy="184785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505568" y="332656"/>
            <a:ext cx="6108496" cy="8640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ゲーム内での目に見えないお金</a:t>
            </a:r>
            <a:endParaRPr lang="en-US" altLang="ja-JP" sz="28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4700-3A41-4A70-9165-CD7C4A2744F9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186580" y="1784995"/>
            <a:ext cx="3089276" cy="115212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その場で現金を払わない</a:t>
            </a:r>
            <a:endParaRPr lang="en-US" altLang="ja-JP" sz="2000" dirty="0"/>
          </a:p>
          <a:p>
            <a:pPr algn="ctr"/>
            <a:r>
              <a:rPr lang="ja-JP" altLang="en-US" sz="2000" dirty="0"/>
              <a:t>ゲーム内の世界</a:t>
            </a:r>
            <a:endParaRPr lang="en-US" altLang="ja-JP" sz="2000" dirty="0"/>
          </a:p>
        </p:txBody>
      </p:sp>
      <p:sp>
        <p:nvSpPr>
          <p:cNvPr id="7" name="角丸四角形 6"/>
          <p:cNvSpPr/>
          <p:nvPr/>
        </p:nvSpPr>
        <p:spPr>
          <a:xfrm>
            <a:off x="5844519" y="1783931"/>
            <a:ext cx="3112901" cy="115425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実際の金銭が取引され</a:t>
            </a:r>
            <a:endParaRPr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後払いで請求が来る現実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830806" y="5445224"/>
            <a:ext cx="7482389" cy="109219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現実社会でお金が動いている</a:t>
            </a: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ことを再認識し</a:t>
            </a:r>
            <a:endParaRPr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2400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家庭内でルール</a:t>
            </a: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を決めて利用する！</a:t>
            </a:r>
          </a:p>
        </p:txBody>
      </p:sp>
      <p:sp>
        <p:nvSpPr>
          <p:cNvPr id="11" name="ホームベース 10"/>
          <p:cNvSpPr/>
          <p:nvPr/>
        </p:nvSpPr>
        <p:spPr>
          <a:xfrm>
            <a:off x="179512" y="3994229"/>
            <a:ext cx="1728360" cy="1018947"/>
          </a:xfrm>
          <a:prstGeom prst="homePlat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少額の課金</a:t>
            </a:r>
          </a:p>
        </p:txBody>
      </p:sp>
      <p:sp>
        <p:nvSpPr>
          <p:cNvPr id="12" name="雲形吹き出し 11"/>
          <p:cNvSpPr/>
          <p:nvPr/>
        </p:nvSpPr>
        <p:spPr>
          <a:xfrm>
            <a:off x="2227980" y="3999646"/>
            <a:ext cx="2952266" cy="1008112"/>
          </a:xfrm>
          <a:prstGeom prst="cloudCallout">
            <a:avLst>
              <a:gd name="adj1" fmla="val 14693"/>
              <a:gd name="adj2" fmla="val -93612"/>
            </a:avLst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１つ１００円なんて</a:t>
            </a:r>
            <a:endParaRPr lang="en-US" altLang="ja-JP" dirty="0"/>
          </a:p>
          <a:p>
            <a:pPr algn="ctr"/>
            <a:r>
              <a:rPr kumimoji="1" lang="ja-JP" altLang="en-US" dirty="0"/>
              <a:t>余裕で払える</a:t>
            </a:r>
          </a:p>
        </p:txBody>
      </p:sp>
      <p:sp>
        <p:nvSpPr>
          <p:cNvPr id="13" name="星 16 12"/>
          <p:cNvSpPr/>
          <p:nvPr/>
        </p:nvSpPr>
        <p:spPr>
          <a:xfrm>
            <a:off x="5298177" y="3963642"/>
            <a:ext cx="3610860" cy="1044116"/>
          </a:xfrm>
          <a:prstGeom prst="star16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</a:rPr>
              <a:t>繰り返した結果</a:t>
            </a:r>
            <a:endParaRPr kumimoji="1" lang="en-US" altLang="ja-JP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bg1"/>
                </a:solidFill>
              </a:rPr>
              <a:t>膨大な金額に！</a:t>
            </a:r>
          </a:p>
        </p:txBody>
      </p:sp>
    </p:spTree>
    <p:extLst>
      <p:ext uri="{BB962C8B-B14F-4D97-AF65-F5344CB8AC3E}">
        <p14:creationId xmlns:p14="http://schemas.microsoft.com/office/powerpoint/2010/main" val="205630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124</Words>
  <PresentationFormat>画面に合わせる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明朝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2016-05-11T03:00:31Z</dcterms:created>
  <dcterms:modified xsi:type="dcterms:W3CDTF">2021-10-25T05:48:59Z</dcterms:modified>
</cp:coreProperties>
</file>