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FF"/>
    <a:srgbClr val="00CC66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6" d="100"/>
          <a:sy n="56" d="100"/>
        </p:scale>
        <p:origin x="78" y="1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3777F-E9D8-41D3-8FAB-899D7B1E07CE}" type="datetimeFigureOut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049C3-1D1E-47B2-B2A1-92B8C85676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2587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E86AA-9149-4BE0-8DC1-54E516A6A197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C1A6E-5B50-4415-B1E4-8A8698E42329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788BA-F92C-4DC7-8C11-5E623E3E2386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4B71-8726-4375-B977-5C0D9C62C281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7CBC7-A665-439C-878A-F22FA2A2750D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A2675-A710-4F4A-9331-DC717F1322A6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6076-FE52-4ED8-A429-A6A194EE7D7A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C30F4-FF2E-4FCE-A915-8432A4A36203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4D739-A7E4-4ECC-AC5F-EE6F2AFF9CD7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16AA3-42D0-44FB-B233-FCB973332BE4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EB32B-AE0A-435E-BC54-8D83134630F9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0C94E-E848-469A-9068-7906BFB68FCE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四角形: 角度付き 2">
            <a:extLst>
              <a:ext uri="{FF2B5EF4-FFF2-40B4-BE49-F238E27FC236}">
                <a16:creationId xmlns:a16="http://schemas.microsoft.com/office/drawing/2014/main" id="{229E6136-5B87-D0AE-4BD5-93C7E8EECE06}"/>
              </a:ext>
            </a:extLst>
          </p:cNvPr>
          <p:cNvSpPr/>
          <p:nvPr/>
        </p:nvSpPr>
        <p:spPr>
          <a:xfrm>
            <a:off x="755009" y="2332684"/>
            <a:ext cx="5385732" cy="2382474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/>
              <a:t>批判的思考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553E4D5-DA64-7EB1-5414-1B2781366E0A}"/>
              </a:ext>
            </a:extLst>
          </p:cNvPr>
          <p:cNvSpPr/>
          <p:nvPr/>
        </p:nvSpPr>
        <p:spPr>
          <a:xfrm>
            <a:off x="7064426" y="504371"/>
            <a:ext cx="1635854" cy="570451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FFFF00"/>
                </a:solidFill>
              </a:rPr>
              <a:t>教育課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0AB8D4-DF37-28B3-F335-C08D87C34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8C0FEE0-348D-B306-0F2B-8ECB3A57D3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014" y="2094971"/>
            <a:ext cx="1905266" cy="285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88A7421-3B96-5509-2C76-88797A95A700}"/>
              </a:ext>
            </a:extLst>
          </p:cNvPr>
          <p:cNvSpPr txBox="1"/>
          <p:nvPr/>
        </p:nvSpPr>
        <p:spPr>
          <a:xfrm>
            <a:off x="469783" y="369116"/>
            <a:ext cx="40030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批判的思考とは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141F7BDA-98EC-9A25-8679-80B7439A4F14}"/>
              </a:ext>
            </a:extLst>
          </p:cNvPr>
          <p:cNvSpPr/>
          <p:nvPr/>
        </p:nvSpPr>
        <p:spPr>
          <a:xfrm>
            <a:off x="1069597" y="1577131"/>
            <a:ext cx="7004807" cy="148485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本当に正しいのか？</a:t>
            </a:r>
            <a:r>
              <a:rPr kumimoji="1" lang="ja-JP" altLang="en-US" sz="2400" dirty="0"/>
              <a:t>という視点で物事を見ることで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物事の本質を見極める思考法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0E6D435-EDD9-C777-561E-941DC9BD4FDB}"/>
              </a:ext>
            </a:extLst>
          </p:cNvPr>
          <p:cNvSpPr txBox="1"/>
          <p:nvPr/>
        </p:nvSpPr>
        <p:spPr>
          <a:xfrm>
            <a:off x="2180961" y="3318965"/>
            <a:ext cx="478207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論理的で偏りがない</a:t>
            </a:r>
            <a:endParaRPr kumimoji="1" lang="en-US" altLang="ja-JP" sz="28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多面的かつ客観的に捉える</a:t>
            </a: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29142A79-E741-0D3E-3B54-6328E071626D}"/>
              </a:ext>
            </a:extLst>
          </p:cNvPr>
          <p:cNvSpPr/>
          <p:nvPr/>
        </p:nvSpPr>
        <p:spPr>
          <a:xfrm>
            <a:off x="2583810" y="4620691"/>
            <a:ext cx="5956184" cy="1484851"/>
          </a:xfrm>
          <a:prstGeom prst="wedgeRoundRectCallout">
            <a:avLst>
              <a:gd name="adj1" fmla="val -60060"/>
              <a:gd name="adj2" fmla="val -18323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solidFill>
                  <a:srgbClr val="FF0000"/>
                </a:solidFill>
              </a:rPr>
              <a:t>欠点を指摘し攻撃するものではない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EF2D10-48C7-3AC0-7D88-4311D407D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A7020F81-71BF-B76D-23BC-9241A2147D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06" y="4676593"/>
            <a:ext cx="1143160" cy="142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77E9786-0761-B431-180A-E1039B9FC62F}"/>
              </a:ext>
            </a:extLst>
          </p:cNvPr>
          <p:cNvSpPr txBox="1"/>
          <p:nvPr/>
        </p:nvSpPr>
        <p:spPr>
          <a:xfrm>
            <a:off x="469783" y="369116"/>
            <a:ext cx="20409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ポイント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3E4F877-7DC3-F4F0-9572-F4BD211E0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F38A3A03-17ED-52B5-B873-E5FDB3EFEB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445418"/>
              </p:ext>
            </p:extLst>
          </p:nvPr>
        </p:nvGraphicFramePr>
        <p:xfrm>
          <a:off x="1034642" y="1539613"/>
          <a:ext cx="7074716" cy="1402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2774">
                  <a:extLst>
                    <a:ext uri="{9D8B030D-6E8A-4147-A177-3AD203B41FA5}">
                      <a16:colId xmlns:a16="http://schemas.microsoft.com/office/drawing/2014/main" val="3519667901"/>
                    </a:ext>
                  </a:extLst>
                </a:gridCol>
                <a:gridCol w="4311942">
                  <a:extLst>
                    <a:ext uri="{9D8B030D-6E8A-4147-A177-3AD203B41FA5}">
                      <a16:colId xmlns:a16="http://schemas.microsoft.com/office/drawing/2014/main" val="10390501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solidFill>
                            <a:srgbClr val="FFFF00"/>
                          </a:solidFill>
                        </a:rPr>
                        <a:t>前提を疑う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根拠の妥当性</a:t>
                      </a:r>
                      <a:endParaRPr kumimoji="1" lang="en-US" altLang="ja-JP" sz="2000" dirty="0"/>
                    </a:p>
                    <a:p>
                      <a:r>
                        <a:rPr kumimoji="1" lang="ja-JP" altLang="en-US" sz="2000" dirty="0"/>
                        <a:t>情報の信ぴょう性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166489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>
                          <a:solidFill>
                            <a:srgbClr val="FFFF00"/>
                          </a:solidFill>
                        </a:rPr>
                        <a:t>思考の偏りを見極める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/>
                        <a:t>思い込みが入っていないか</a:t>
                      </a:r>
                      <a:endParaRPr kumimoji="1" lang="en-US" altLang="ja-JP" sz="2000" dirty="0"/>
                    </a:p>
                    <a:p>
                      <a:r>
                        <a:rPr kumimoji="1" lang="ja-JP" altLang="en-US" sz="2000" dirty="0"/>
                        <a:t>都合の良い部分を強調していないか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67871"/>
                  </a:ext>
                </a:extLst>
              </a:tr>
            </a:tbl>
          </a:graphicData>
        </a:graphic>
      </p:graphicFrame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253E0C3D-E6DE-2BB0-BF5F-8462AF08DD5E}"/>
              </a:ext>
            </a:extLst>
          </p:cNvPr>
          <p:cNvSpPr/>
          <p:nvPr/>
        </p:nvSpPr>
        <p:spPr>
          <a:xfrm>
            <a:off x="1702964" y="3565321"/>
            <a:ext cx="5738072" cy="1952538"/>
          </a:xfrm>
          <a:prstGeom prst="foldedCorner">
            <a:avLst/>
          </a:prstGeom>
          <a:solidFill>
            <a:srgbClr val="CCEC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情報を</a:t>
            </a:r>
            <a:r>
              <a:rPr kumimoji="1" lang="ja-JP" altLang="en-US" sz="2800" b="1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読解し判断する力</a:t>
            </a: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を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身に付けよう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96</TotalTime>
  <Words>94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2022-08-08T07:58:51Z</dcterms:created>
  <dcterms:modified xsi:type="dcterms:W3CDTF">2022-10-17T09:52:31Z</dcterms:modified>
</cp:coreProperties>
</file>