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C6FEE-F75A-4442-B744-E577F9A0B124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AEB66-7A9F-4ADD-B90E-2841FF7EB0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313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0F7-7724-4F40-BA3A-4065CBB4B3C3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9EA69-9F77-4A45-92B3-00A786BE4070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680D-ABDB-42B3-919C-1AF68B044A2A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BB3EF-0145-4A43-AF05-7BA87A2D55EC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B52E-D7D6-4E2F-A52E-15476857E9D8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38A8B-D29D-4AAD-950C-3DC5C8CDD4AB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0910-FC0A-4E7F-86B9-40E62AB656DE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BBC27-F63A-48B3-8E5E-4E3DCBB557C8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81E49-5C83-4EDB-8815-7E949C8A181C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6546E-8CFF-4489-B248-2ED54BC9BE7F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F3D1A-DE9A-48B7-9F1A-BFBAFC4E3D32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296E5-B22F-4A05-85E3-3A8613189D1E}" type="datetime1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BE86B17-1D04-4A37-E777-65AB9D36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A3CCF7-7C06-5A68-6C9C-E5639FE59501}"/>
              </a:ext>
            </a:extLst>
          </p:cNvPr>
          <p:cNvSpPr txBox="1"/>
          <p:nvPr/>
        </p:nvSpPr>
        <p:spPr>
          <a:xfrm>
            <a:off x="974701" y="2731500"/>
            <a:ext cx="7194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野生鳥獣による農作物被害報告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6D450B5-1392-5DA9-624A-22CBE6DF1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387069"/>
            <a:ext cx="2057687" cy="177189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3DC5BC7-4FD2-3E69-7C18-04362A62F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21" y="3897553"/>
            <a:ext cx="4286848" cy="27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006D7B5-C504-0D7F-A735-40F2E2E40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D093CD-0515-2200-FD0B-6BC0899F228E}"/>
              </a:ext>
            </a:extLst>
          </p:cNvPr>
          <p:cNvSpPr txBox="1"/>
          <p:nvPr/>
        </p:nvSpPr>
        <p:spPr>
          <a:xfrm>
            <a:off x="436226" y="305084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/>
              <a:t>年間被害額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36381C7-DFF2-2261-2475-BE13BE7318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16566"/>
              </p:ext>
            </p:extLst>
          </p:nvPr>
        </p:nvGraphicFramePr>
        <p:xfrm>
          <a:off x="2162961" y="1295114"/>
          <a:ext cx="481807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4661">
                  <a:extLst>
                    <a:ext uri="{9D8B030D-6E8A-4147-A177-3AD203B41FA5}">
                      <a16:colId xmlns:a16="http://schemas.microsoft.com/office/drawing/2014/main" val="2936504959"/>
                    </a:ext>
                  </a:extLst>
                </a:gridCol>
                <a:gridCol w="2273417">
                  <a:extLst>
                    <a:ext uri="{9D8B030D-6E8A-4147-A177-3AD203B41FA5}">
                      <a16:colId xmlns:a16="http://schemas.microsoft.com/office/drawing/2014/main" val="37530634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平成２９年度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１６４億円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81144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平成３０年度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１５８億円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10846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令和元年度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１５８億円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9538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令和２年度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FF000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１６１億円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659662"/>
                  </a:ext>
                </a:extLst>
              </a:tr>
            </a:tbl>
          </a:graphicData>
        </a:graphic>
      </p:graphicFrame>
      <p:sp>
        <p:nvSpPr>
          <p:cNvPr id="5" name="矢印: 五方向 4">
            <a:extLst>
              <a:ext uri="{FF2B5EF4-FFF2-40B4-BE49-F238E27FC236}">
                <a16:creationId xmlns:a16="http://schemas.microsoft.com/office/drawing/2014/main" id="{58EAF9C0-725F-89A0-55C3-9D7031975B1B}"/>
              </a:ext>
            </a:extLst>
          </p:cNvPr>
          <p:cNvSpPr/>
          <p:nvPr/>
        </p:nvSpPr>
        <p:spPr>
          <a:xfrm>
            <a:off x="436227" y="3593698"/>
            <a:ext cx="3716323" cy="989901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6600"/>
                </a:solidFill>
              </a:rPr>
              <a:t>被害額の約７割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08A2B5F-B261-9556-291B-4C3EA77C1CDF}"/>
              </a:ext>
            </a:extLst>
          </p:cNvPr>
          <p:cNvSpPr/>
          <p:nvPr/>
        </p:nvSpPr>
        <p:spPr>
          <a:xfrm>
            <a:off x="436226" y="4865743"/>
            <a:ext cx="3716323" cy="989901"/>
          </a:xfrm>
          <a:prstGeom prst="homePlat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50"/>
                </a:solidFill>
              </a:rPr>
              <a:t>被害面積の約７割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1925C861-928D-CE25-EEF6-E4943B07C349}"/>
              </a:ext>
            </a:extLst>
          </p:cNvPr>
          <p:cNvSpPr/>
          <p:nvPr/>
        </p:nvSpPr>
        <p:spPr>
          <a:xfrm>
            <a:off x="4404220" y="3593698"/>
            <a:ext cx="3716323" cy="989901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シカ・イノシシ・サル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509852-D65E-C7ED-48B0-E9FD33C979A9}"/>
              </a:ext>
            </a:extLst>
          </p:cNvPr>
          <p:cNvSpPr/>
          <p:nvPr/>
        </p:nvSpPr>
        <p:spPr>
          <a:xfrm>
            <a:off x="4404219" y="4865743"/>
            <a:ext cx="3716323" cy="9899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シカ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4E3B72E-FEA0-569F-5452-EA0AAB43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1CDC21-1C1D-49FC-45F0-038FE26FF218}"/>
              </a:ext>
            </a:extLst>
          </p:cNvPr>
          <p:cNvSpPr txBox="1"/>
          <p:nvPr/>
        </p:nvSpPr>
        <p:spPr>
          <a:xfrm>
            <a:off x="436226" y="305084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i="1" dirty="0"/>
              <a:t>鳥獣被害の影響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5222AD1-CB3B-961A-D919-C6B5236A4F2B}"/>
              </a:ext>
            </a:extLst>
          </p:cNvPr>
          <p:cNvSpPr txBox="1"/>
          <p:nvPr/>
        </p:nvSpPr>
        <p:spPr>
          <a:xfrm>
            <a:off x="436226" y="1619075"/>
            <a:ext cx="62183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営農意欲の減退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耕作放棄や離農の増加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食害や踏み付けによる森林被害</a:t>
            </a:r>
          </a:p>
        </p:txBody>
      </p:sp>
      <p:sp>
        <p:nvSpPr>
          <p:cNvPr id="10" name="六角形 9">
            <a:extLst>
              <a:ext uri="{FF2B5EF4-FFF2-40B4-BE49-F238E27FC236}">
                <a16:creationId xmlns:a16="http://schemas.microsoft.com/office/drawing/2014/main" id="{A3F69A98-CF1A-7CB5-3808-1ECE1F03871E}"/>
              </a:ext>
            </a:extLst>
          </p:cNvPr>
          <p:cNvSpPr/>
          <p:nvPr/>
        </p:nvSpPr>
        <p:spPr>
          <a:xfrm>
            <a:off x="909944" y="4065283"/>
            <a:ext cx="7324113" cy="1794317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被害額として数字に表れる以上に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深刻な影響</a:t>
            </a:r>
            <a:r>
              <a:rPr kumimoji="1" lang="ja-JP" altLang="en-US" sz="2800" dirty="0"/>
              <a:t>を及ぼしている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7BBDAD23-1DC8-C22D-09EE-D745BBB3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291" y="914049"/>
            <a:ext cx="2181529" cy="251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150</TotalTime>
  <Words>80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2022-08-08T02:46:56Z</dcterms:created>
  <dcterms:modified xsi:type="dcterms:W3CDTF">2022-12-16T05:50:32Z</dcterms:modified>
</cp:coreProperties>
</file>