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  <a:srgbClr val="FFFF99"/>
    <a:srgbClr val="FF66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28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E7FBED-10EA-4444-9188-56C6512A298C}" type="datetimeFigureOut">
              <a:rPr kumimoji="1" lang="ja-JP" altLang="en-US" smtClean="0"/>
              <a:t>2022/11/14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85C403-33C6-41DF-ABBB-0D6600E22A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1250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F774A-BBAC-4A5F-966F-A8D0D59052DA}" type="datetime1">
              <a:rPr kumimoji="1" lang="ja-JP" altLang="en-US" smtClean="0"/>
              <a:t>2022/11/14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B1F4-FF1C-4ACA-9E70-80B6D1284EF2}" type="datetime1">
              <a:rPr kumimoji="1" lang="ja-JP" altLang="en-US" smtClean="0"/>
              <a:t>2022/11/14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3F539-7422-41B3-BFA4-B2BD6D8BAE79}" type="datetime1">
              <a:rPr kumimoji="1" lang="ja-JP" altLang="en-US" smtClean="0"/>
              <a:t>2022/11/14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38A86-B566-4C5A-BA88-AA9E3B3CD69A}" type="datetime1">
              <a:rPr kumimoji="1" lang="ja-JP" altLang="en-US" smtClean="0"/>
              <a:t>2022/11/14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FC057-D862-43C1-BE12-98F2FAE59717}" type="datetime1">
              <a:rPr kumimoji="1" lang="ja-JP" altLang="en-US" smtClean="0"/>
              <a:t>2022/11/14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4D360-679C-4C1A-8E21-0F556FC8AB05}" type="datetime1">
              <a:rPr kumimoji="1" lang="ja-JP" altLang="en-US" smtClean="0"/>
              <a:t>2022/11/14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283A2-5B4C-47C3-BCFE-F66F33EB0D16}" type="datetime1">
              <a:rPr kumimoji="1" lang="ja-JP" altLang="en-US" smtClean="0"/>
              <a:t>2022/11/14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8E0DB-8BBD-4304-998C-E7DF0BA7D8EA}" type="datetime1">
              <a:rPr kumimoji="1" lang="ja-JP" altLang="en-US" smtClean="0"/>
              <a:t>2022/11/14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436B6-6A33-43ED-A4B2-573B425C7770}" type="datetime1">
              <a:rPr kumimoji="1" lang="ja-JP" altLang="en-US" smtClean="0"/>
              <a:t>2022/11/14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EFEDC-F4A6-40CD-ADEF-BED5AB9C5745}" type="datetime1">
              <a:rPr kumimoji="1" lang="ja-JP" altLang="en-US" smtClean="0"/>
              <a:t>2022/11/14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6536F-8AC1-4A95-967A-C61D25E9A019}" type="datetime1">
              <a:rPr kumimoji="1" lang="ja-JP" altLang="en-US" smtClean="0"/>
              <a:t>2022/11/14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38DD7E-FEC2-4FBB-BFA2-85FB0B564E3B}" type="datetime1">
              <a:rPr kumimoji="1" lang="ja-JP" altLang="en-US" smtClean="0"/>
              <a:t>2022/11/14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914C733-2C05-86FD-9B71-7ADE56C99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A37BD10-E5B4-02EA-13C6-30C3CD175288}"/>
              </a:ext>
            </a:extLst>
          </p:cNvPr>
          <p:cNvSpPr txBox="1"/>
          <p:nvPr/>
        </p:nvSpPr>
        <p:spPr>
          <a:xfrm>
            <a:off x="1011570" y="1275140"/>
            <a:ext cx="712086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１００円均一ショップ</a:t>
            </a:r>
          </a:p>
        </p:txBody>
      </p:sp>
      <p:sp>
        <p:nvSpPr>
          <p:cNvPr id="6" name="吹き出し: 角を丸めた四角形 5">
            <a:extLst>
              <a:ext uri="{FF2B5EF4-FFF2-40B4-BE49-F238E27FC236}">
                <a16:creationId xmlns:a16="http://schemas.microsoft.com/office/drawing/2014/main" id="{1ABB149F-FF56-1B07-759B-B0179E154679}"/>
              </a:ext>
            </a:extLst>
          </p:cNvPr>
          <p:cNvSpPr/>
          <p:nvPr/>
        </p:nvSpPr>
        <p:spPr>
          <a:xfrm>
            <a:off x="4347765" y="3850943"/>
            <a:ext cx="4167585" cy="1247844"/>
          </a:xfrm>
          <a:prstGeom prst="wedgeRoundRectCallout">
            <a:avLst>
              <a:gd name="adj1" fmla="val -61072"/>
              <a:gd name="adj2" fmla="val -2711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i="1" dirty="0"/>
              <a:t>魅力に迫る！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986D6F5F-2864-74BF-91A6-187C5DDC34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795" y="2850950"/>
            <a:ext cx="2857899" cy="2857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EA6C43B2-E383-FE6B-F09D-766963099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5CED805C-80B5-A36A-C4EF-DA447BE5A904}"/>
              </a:ext>
            </a:extLst>
          </p:cNvPr>
          <p:cNvSpPr/>
          <p:nvPr/>
        </p:nvSpPr>
        <p:spPr>
          <a:xfrm>
            <a:off x="1404894" y="444616"/>
            <a:ext cx="6334212" cy="98990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b="1" dirty="0"/>
              <a:t>人気の秘密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F88101-54B0-8308-47F8-CA686C18FF33}"/>
              </a:ext>
            </a:extLst>
          </p:cNvPr>
          <p:cNvSpPr txBox="1"/>
          <p:nvPr/>
        </p:nvSpPr>
        <p:spPr>
          <a:xfrm>
            <a:off x="2796514" y="1770077"/>
            <a:ext cx="355097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solidFill>
                  <a:srgbClr val="FFFF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あったらいいなを実現</a:t>
            </a:r>
            <a:endParaRPr kumimoji="1" lang="en-US" altLang="ja-JP" sz="2400" dirty="0">
              <a:solidFill>
                <a:srgbClr val="FFFF0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solidFill>
                  <a:srgbClr val="FFFF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均一価格で安心</a:t>
            </a:r>
            <a:endParaRPr kumimoji="1" lang="en-US" altLang="ja-JP" sz="2400" dirty="0">
              <a:solidFill>
                <a:srgbClr val="FFFF0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solidFill>
                  <a:srgbClr val="FFFF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行くたびに新しい発見</a:t>
            </a:r>
          </a:p>
        </p:txBody>
      </p:sp>
      <p:graphicFrame>
        <p:nvGraphicFramePr>
          <p:cNvPr id="8" name="表 8">
            <a:extLst>
              <a:ext uri="{FF2B5EF4-FFF2-40B4-BE49-F238E27FC236}">
                <a16:creationId xmlns:a16="http://schemas.microsoft.com/office/drawing/2014/main" id="{0BAD04AA-6985-5C6A-7245-BCFE6E9581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0955957"/>
              </p:ext>
            </p:extLst>
          </p:nvPr>
        </p:nvGraphicFramePr>
        <p:xfrm>
          <a:off x="859609" y="3552970"/>
          <a:ext cx="4341565" cy="2072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55085">
                  <a:extLst>
                    <a:ext uri="{9D8B030D-6E8A-4147-A177-3AD203B41FA5}">
                      <a16:colId xmlns:a16="http://schemas.microsoft.com/office/drawing/2014/main" val="2520847317"/>
                    </a:ext>
                  </a:extLst>
                </a:gridCol>
                <a:gridCol w="2986480">
                  <a:extLst>
                    <a:ext uri="{9D8B030D-6E8A-4147-A177-3AD203B41FA5}">
                      <a16:colId xmlns:a16="http://schemas.microsoft.com/office/drawing/2014/main" val="8252534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chemeClr val="bg1"/>
                          </a:solidFill>
                        </a:rPr>
                        <a:t>順位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chemeClr val="bg1"/>
                          </a:solidFill>
                        </a:rPr>
                        <a:t>商品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1388323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１位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収納ケース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069963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２位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衛生用品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027329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３位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袋類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8283656"/>
                  </a:ext>
                </a:extLst>
              </a:tr>
            </a:tbl>
          </a:graphicData>
        </a:graphic>
      </p:graphicFrame>
      <p:pic>
        <p:nvPicPr>
          <p:cNvPr id="10" name="図 9">
            <a:extLst>
              <a:ext uri="{FF2B5EF4-FFF2-40B4-BE49-F238E27FC236}">
                <a16:creationId xmlns:a16="http://schemas.microsoft.com/office/drawing/2014/main" id="{3415A0BC-C084-AB84-0301-57D2A28F83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1950" y="3305966"/>
            <a:ext cx="2857899" cy="2524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7B545B1A-5479-38FF-B3A0-B973C6E1F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77DD0620-8980-D67B-336E-43DB63F12917}"/>
              </a:ext>
            </a:extLst>
          </p:cNvPr>
          <p:cNvSpPr/>
          <p:nvPr/>
        </p:nvSpPr>
        <p:spPr>
          <a:xfrm>
            <a:off x="1404894" y="444616"/>
            <a:ext cx="6334212" cy="98990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b="1" dirty="0"/>
              <a:t>１００円で売れる理由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5320A39-5041-DB75-D10A-E4D88132FE2A}"/>
              </a:ext>
            </a:extLst>
          </p:cNvPr>
          <p:cNvSpPr txBox="1"/>
          <p:nvPr/>
        </p:nvSpPr>
        <p:spPr>
          <a:xfrm>
            <a:off x="3097879" y="1610699"/>
            <a:ext cx="29482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u="sng" dirty="0">
                <a:solidFill>
                  <a:schemeClr val="bg1"/>
                </a:solidFill>
              </a:rPr>
              <a:t>マージンミックス</a:t>
            </a:r>
          </a:p>
        </p:txBody>
      </p:sp>
      <p:sp>
        <p:nvSpPr>
          <p:cNvPr id="10" name="四角形: メモ 9">
            <a:extLst>
              <a:ext uri="{FF2B5EF4-FFF2-40B4-BE49-F238E27FC236}">
                <a16:creationId xmlns:a16="http://schemas.microsoft.com/office/drawing/2014/main" id="{63316AF2-DD9D-8C31-18A1-8554981126ED}"/>
              </a:ext>
            </a:extLst>
          </p:cNvPr>
          <p:cNvSpPr/>
          <p:nvPr/>
        </p:nvSpPr>
        <p:spPr>
          <a:xfrm>
            <a:off x="1031846" y="2371656"/>
            <a:ext cx="7080308" cy="1688615"/>
          </a:xfrm>
          <a:prstGeom prst="foldedCorne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原価が１円以下のものから１００円以上のものを</a:t>
            </a:r>
            <a:endParaRPr kumimoji="1" lang="en-US" altLang="ja-JP" sz="2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組み合わせて販売することで</a:t>
            </a:r>
            <a:endParaRPr kumimoji="1" lang="en-US" altLang="ja-JP" sz="2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2400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総合的な粗利率を高く</a:t>
            </a:r>
            <a:r>
              <a:rPr kumimoji="1"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している</a:t>
            </a:r>
          </a:p>
        </p:txBody>
      </p:sp>
      <p:sp>
        <p:nvSpPr>
          <p:cNvPr id="11" name="矢印: 五方向 10">
            <a:extLst>
              <a:ext uri="{FF2B5EF4-FFF2-40B4-BE49-F238E27FC236}">
                <a16:creationId xmlns:a16="http://schemas.microsoft.com/office/drawing/2014/main" id="{5A0237E3-FF24-89B6-D4DD-D9DC8E26385D}"/>
              </a:ext>
            </a:extLst>
          </p:cNvPr>
          <p:cNvSpPr/>
          <p:nvPr/>
        </p:nvSpPr>
        <p:spPr>
          <a:xfrm>
            <a:off x="704676" y="4818914"/>
            <a:ext cx="2818700" cy="989902"/>
          </a:xfrm>
          <a:prstGeom prst="homePlate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rgbClr val="0099CC"/>
                </a:solidFill>
              </a:rPr>
              <a:t>その他</a:t>
            </a:r>
            <a:endParaRPr kumimoji="1" lang="en-US" altLang="ja-JP" sz="3200" dirty="0">
              <a:solidFill>
                <a:srgbClr val="0099CC"/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CFC185D-792A-502E-E876-65A959551F14}"/>
              </a:ext>
            </a:extLst>
          </p:cNvPr>
          <p:cNvSpPr txBox="1"/>
          <p:nvPr/>
        </p:nvSpPr>
        <p:spPr>
          <a:xfrm>
            <a:off x="3902122" y="4898366"/>
            <a:ext cx="35509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zh-TW" altLang="en-US" sz="2400" dirty="0">
                <a:solidFill>
                  <a:schemeClr val="bg1"/>
                </a:solidFill>
              </a:rPr>
              <a:t>大量</a:t>
            </a:r>
            <a:r>
              <a:rPr kumimoji="1" lang="ja-JP" altLang="en-US" sz="2400" dirty="0">
                <a:solidFill>
                  <a:schemeClr val="bg1"/>
                </a:solidFill>
              </a:rPr>
              <a:t>仕入れや</a:t>
            </a:r>
            <a:r>
              <a:rPr kumimoji="1" lang="zh-TW" altLang="en-US" sz="2400" dirty="0">
                <a:solidFill>
                  <a:schemeClr val="bg1"/>
                </a:solidFill>
              </a:rPr>
              <a:t>大量販売</a:t>
            </a:r>
            <a:endParaRPr kumimoji="1" lang="en-US" altLang="zh-TW" sz="24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solidFill>
                  <a:schemeClr val="bg1"/>
                </a:solidFill>
              </a:rPr>
              <a:t>人件費や広告費の削減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104</TotalTime>
  <Words>80</Words>
  <PresentationFormat>画面に合わせる (4:3)</PresentationFormat>
  <Paragraphs>26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日本情報処理検定協会</dc:creator>
  <dcterms:created xsi:type="dcterms:W3CDTF">2022-08-17T07:58:09Z</dcterms:created>
  <dcterms:modified xsi:type="dcterms:W3CDTF">2022-11-14T02:08:16Z</dcterms:modified>
</cp:coreProperties>
</file>