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75" d="100"/>
          <a:sy n="75" d="100"/>
        </p:scale>
        <p:origin x="72" y="9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9D3268-B67A-4BAC-A10B-E475FF4273D7}" type="datetimeFigureOut">
              <a:rPr kumimoji="1" lang="ja-JP" altLang="en-US" smtClean="0"/>
              <a:t>2022/10/18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4B7958-BF9E-40BB-A236-D3F10C4CC0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42466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F3656-55E0-4EF5-AD05-B15779BD24C9}" type="datetime1">
              <a:rPr kumimoji="1" lang="ja-JP" altLang="en-US" smtClean="0"/>
              <a:t>2022/10/18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64012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81771-DADC-4622-A74D-C54E37073CCF}" type="datetime1">
              <a:rPr kumimoji="1" lang="ja-JP" altLang="en-US" smtClean="0"/>
              <a:t>2022/10/18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09914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C095D-6031-4B26-96D7-46E257498C26}" type="datetime1">
              <a:rPr kumimoji="1" lang="ja-JP" altLang="en-US" smtClean="0"/>
              <a:t>2022/10/18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57513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211C7-27C0-474C-8D63-2F1D324551F8}" type="datetime1">
              <a:rPr kumimoji="1" lang="ja-JP" altLang="en-US" smtClean="0"/>
              <a:t>2022/10/18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27144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DCACD-7C81-4A06-B10A-0CCD02D6E436}" type="datetime1">
              <a:rPr kumimoji="1" lang="ja-JP" altLang="en-US" smtClean="0"/>
              <a:t>2022/10/18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83110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0D5AD-6141-4622-A2F2-CC80D4ED3910}" type="datetime1">
              <a:rPr kumimoji="1" lang="ja-JP" altLang="en-US" smtClean="0"/>
              <a:t>2022/10/18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9564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8AA7C-0C36-4D1C-BE87-B6B9BD6383DF}" type="datetime1">
              <a:rPr kumimoji="1" lang="ja-JP" altLang="en-US" smtClean="0"/>
              <a:t>2022/10/18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24729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E1A65-52C6-4DE1-850C-BE039DCE3E28}" type="datetime1">
              <a:rPr kumimoji="1" lang="ja-JP" altLang="en-US" smtClean="0"/>
              <a:t>2022/10/18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1497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EDC08B-4437-4606-B063-31E955F23EE2}" type="datetime1">
              <a:rPr kumimoji="1" lang="ja-JP" altLang="en-US" smtClean="0"/>
              <a:t>2022/10/18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01491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BE573-64E9-4EC5-81C4-4D72ECC4EF2B}" type="datetime1">
              <a:rPr kumimoji="1" lang="ja-JP" altLang="en-US" smtClean="0"/>
              <a:t>2022/10/18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09778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1CC3F-57F7-4DFE-AE09-3CBF07D5E68B}" type="datetime1">
              <a:rPr kumimoji="1" lang="ja-JP" altLang="en-US" smtClean="0"/>
              <a:t>2022/10/18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97395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8844B7-2F2C-4E84-9239-F718AF3259D6}" type="datetime1">
              <a:rPr kumimoji="1" lang="ja-JP" altLang="en-US" smtClean="0"/>
              <a:t>2022/10/18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1352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B78E2E9-107D-4BBC-938D-F580C1E5FA7A}"/>
              </a:ext>
            </a:extLst>
          </p:cNvPr>
          <p:cNvSpPr txBox="1"/>
          <p:nvPr/>
        </p:nvSpPr>
        <p:spPr>
          <a:xfrm>
            <a:off x="203096" y="188617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dirty="0"/>
              <a:t>受験番号　名前</a:t>
            </a: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36B56E9D-914A-080C-B316-C3345A8F2D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>
                <a:solidFill>
                  <a:schemeClr val="tx1"/>
                </a:solidFill>
              </a:rPr>
              <a:t>1</a:t>
            </a:fld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9" name="八角形 8">
            <a:extLst>
              <a:ext uri="{FF2B5EF4-FFF2-40B4-BE49-F238E27FC236}">
                <a16:creationId xmlns:a16="http://schemas.microsoft.com/office/drawing/2014/main" id="{765C9120-D691-8298-0E2C-454F8E983769}"/>
              </a:ext>
            </a:extLst>
          </p:cNvPr>
          <p:cNvSpPr/>
          <p:nvPr/>
        </p:nvSpPr>
        <p:spPr>
          <a:xfrm>
            <a:off x="1094501" y="1069800"/>
            <a:ext cx="6954998" cy="2688468"/>
          </a:xfrm>
          <a:prstGeom prst="oct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32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知っておきたい</a:t>
            </a:r>
            <a:endParaRPr lang="en-US" altLang="ja-JP" sz="3200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algn="ctr"/>
            <a:endParaRPr lang="en-US" altLang="ja-JP" dirty="0"/>
          </a:p>
          <a:p>
            <a:pPr algn="ctr"/>
            <a:r>
              <a:rPr lang="ja-JP" altLang="en-US" sz="8000" dirty="0">
                <a:solidFill>
                  <a:srgbClr val="00B050"/>
                </a:solidFill>
              </a:rPr>
              <a:t>著作権</a:t>
            </a:r>
          </a:p>
        </p:txBody>
      </p:sp>
      <p:pic>
        <p:nvPicPr>
          <p:cNvPr id="13" name="図 12">
            <a:extLst>
              <a:ext uri="{FF2B5EF4-FFF2-40B4-BE49-F238E27FC236}">
                <a16:creationId xmlns:a16="http://schemas.microsoft.com/office/drawing/2014/main" id="{10A9AE3C-18EF-55FD-13B8-908B07ED4F3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4194176"/>
            <a:ext cx="3810000" cy="2162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51756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44B9E533-F453-AA2E-C000-A1CB406A1F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>
                <a:solidFill>
                  <a:schemeClr val="tx1"/>
                </a:solidFill>
              </a:rPr>
              <a:t>2</a:t>
            </a:fld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8" name="四角形: 角を丸くする 7">
            <a:extLst>
              <a:ext uri="{FF2B5EF4-FFF2-40B4-BE49-F238E27FC236}">
                <a16:creationId xmlns:a16="http://schemas.microsoft.com/office/drawing/2014/main" id="{2D223825-06E6-CE58-1CDF-7862B4B43F51}"/>
              </a:ext>
            </a:extLst>
          </p:cNvPr>
          <p:cNvSpPr/>
          <p:nvPr/>
        </p:nvSpPr>
        <p:spPr>
          <a:xfrm>
            <a:off x="453005" y="495552"/>
            <a:ext cx="4907560" cy="1031846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4400" dirty="0">
                <a:solidFill>
                  <a:srgbClr val="FFFF00"/>
                </a:solidFill>
              </a:rPr>
              <a:t>著作権法とは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06CD3A27-2214-497D-6D28-C1DCF94210B5}"/>
              </a:ext>
            </a:extLst>
          </p:cNvPr>
          <p:cNvSpPr txBox="1"/>
          <p:nvPr/>
        </p:nvSpPr>
        <p:spPr>
          <a:xfrm>
            <a:off x="453005" y="2135449"/>
            <a:ext cx="7758855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800" b="1" i="1" dirty="0">
                <a:effectLst/>
                <a:latin typeface="ＭＳ 明朝" panose="02020609040205080304" pitchFamily="17" charset="-128"/>
                <a:ea typeface="ＭＳ 明朝" panose="02020609040205080304" pitchFamily="17" charset="-128"/>
              </a:rPr>
              <a:t>作品の正しい利用を促しつつ</a:t>
            </a:r>
            <a:endParaRPr lang="en-US" altLang="ja-JP" sz="2800" b="1" i="1" dirty="0">
              <a:effectLst/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r>
              <a:rPr lang="ja-JP" altLang="en-US" sz="2800" b="1" i="1" dirty="0">
                <a:effectLst/>
                <a:latin typeface="ＭＳ 明朝" panose="02020609040205080304" pitchFamily="17" charset="-128"/>
                <a:ea typeface="ＭＳ 明朝" panose="02020609040205080304" pitchFamily="17" charset="-128"/>
              </a:rPr>
              <a:t>作った人の権利を保護し文化の発展に寄与する</a:t>
            </a:r>
            <a:endParaRPr lang="en-US" altLang="ja-JP" sz="2800" b="1" i="1" dirty="0">
              <a:effectLst/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  <p:graphicFrame>
        <p:nvGraphicFramePr>
          <p:cNvPr id="5" name="表 5">
            <a:extLst>
              <a:ext uri="{FF2B5EF4-FFF2-40B4-BE49-F238E27FC236}">
                <a16:creationId xmlns:a16="http://schemas.microsoft.com/office/drawing/2014/main" id="{70740F0B-EAAE-B046-21FA-17E350EBE29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8768565"/>
              </p:ext>
            </p:extLst>
          </p:nvPr>
        </p:nvGraphicFramePr>
        <p:xfrm>
          <a:off x="1355734" y="3607498"/>
          <a:ext cx="6432532" cy="16459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62535">
                  <a:extLst>
                    <a:ext uri="{9D8B030D-6E8A-4147-A177-3AD203B41FA5}">
                      <a16:colId xmlns:a16="http://schemas.microsoft.com/office/drawing/2014/main" val="3049934083"/>
                    </a:ext>
                  </a:extLst>
                </a:gridCol>
                <a:gridCol w="4269997">
                  <a:extLst>
                    <a:ext uri="{9D8B030D-6E8A-4147-A177-3AD203B41FA5}">
                      <a16:colId xmlns:a16="http://schemas.microsoft.com/office/drawing/2014/main" val="21586719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著作者の権利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人格的な利益を保護</a:t>
                      </a:r>
                      <a:endParaRPr kumimoji="1" lang="en-US" altLang="ja-JP" sz="2400" dirty="0"/>
                    </a:p>
                    <a:p>
                      <a:r>
                        <a:rPr kumimoji="1" lang="ja-JP" altLang="en-US" sz="2400" dirty="0"/>
                        <a:t>利用の許可・禁止</a:t>
                      </a:r>
                      <a:endParaRPr kumimoji="1" lang="en-US" altLang="ja-JP" sz="2400" dirty="0"/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0565203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伝達者の権利</a:t>
                      </a:r>
                      <a:endParaRPr kumimoji="1" lang="en-US" altLang="ja-JP" sz="2400" dirty="0"/>
                    </a:p>
                    <a:p>
                      <a:endParaRPr kumimoji="1" lang="ja-JP" altLang="en-US" sz="2400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放送事業者など伝達に重要な</a:t>
                      </a:r>
                      <a:endParaRPr kumimoji="1" lang="en-US" altLang="ja-JP" sz="2400" dirty="0"/>
                    </a:p>
                    <a:p>
                      <a:r>
                        <a:rPr kumimoji="1" lang="ja-JP" altLang="en-US" sz="2400" dirty="0"/>
                        <a:t>役割を果たす者に与えられる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7889368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07100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2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5B908B38-BB06-83EA-88EE-6D934FA3BA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>
                <a:solidFill>
                  <a:schemeClr val="tx1"/>
                </a:solidFill>
              </a:rPr>
              <a:t>3</a:t>
            </a:fld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3" name="矢印: 右 2">
            <a:extLst>
              <a:ext uri="{FF2B5EF4-FFF2-40B4-BE49-F238E27FC236}">
                <a16:creationId xmlns:a16="http://schemas.microsoft.com/office/drawing/2014/main" id="{65EF240A-F62F-8093-1A6C-07D7AC7A23A3}"/>
              </a:ext>
            </a:extLst>
          </p:cNvPr>
          <p:cNvSpPr/>
          <p:nvPr/>
        </p:nvSpPr>
        <p:spPr>
          <a:xfrm>
            <a:off x="453003" y="1826685"/>
            <a:ext cx="4815283" cy="2006600"/>
          </a:xfrm>
          <a:prstGeom prst="rightArrow">
            <a:avLst/>
          </a:prstGeom>
          <a:solidFill>
            <a:srgbClr val="00B05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>
                <a:solidFill>
                  <a:schemeClr val="bg1"/>
                </a:solidFill>
              </a:rPr>
              <a:t>著作者の了解を得ずに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38E76240-9841-1C73-CE0D-FC6DBA18F84D}"/>
              </a:ext>
            </a:extLst>
          </p:cNvPr>
          <p:cNvSpPr txBox="1"/>
          <p:nvPr/>
        </p:nvSpPr>
        <p:spPr>
          <a:xfrm>
            <a:off x="5512973" y="2137487"/>
            <a:ext cx="3097323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800" dirty="0"/>
              <a:t>ＳＮＳで公開</a:t>
            </a:r>
            <a:endParaRPr kumimoji="1" lang="en-US" altLang="ja-JP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800" dirty="0"/>
              <a:t>名前を公表</a:t>
            </a:r>
            <a:endParaRPr kumimoji="1" lang="en-US" altLang="ja-JP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800" dirty="0"/>
              <a:t>作品</a:t>
            </a:r>
            <a:r>
              <a:rPr kumimoji="1" lang="ja-JP" altLang="en-US" sz="2800"/>
              <a:t>を改変　など</a:t>
            </a:r>
            <a:endParaRPr kumimoji="1" lang="ja-JP" altLang="en-US" sz="2800" dirty="0"/>
          </a:p>
        </p:txBody>
      </p:sp>
      <p:sp>
        <p:nvSpPr>
          <p:cNvPr id="7" name="吹き出し: 四角形 6">
            <a:extLst>
              <a:ext uri="{FF2B5EF4-FFF2-40B4-BE49-F238E27FC236}">
                <a16:creationId xmlns:a16="http://schemas.microsoft.com/office/drawing/2014/main" id="{4A3E68AD-9296-51BC-AF56-1E24A3B83F91}"/>
              </a:ext>
            </a:extLst>
          </p:cNvPr>
          <p:cNvSpPr/>
          <p:nvPr/>
        </p:nvSpPr>
        <p:spPr>
          <a:xfrm>
            <a:off x="3126831" y="4464482"/>
            <a:ext cx="5564166" cy="1261320"/>
          </a:xfrm>
          <a:prstGeom prst="wedgeRectCallout">
            <a:avLst>
              <a:gd name="adj1" fmla="val -62548"/>
              <a:gd name="adj2" fmla="val -25264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/>
              <a:t>Ｗｅｂから簡単に入手可能なため</a:t>
            </a:r>
            <a:endParaRPr kumimoji="1" lang="en-US" altLang="ja-JP" sz="2400" dirty="0"/>
          </a:p>
          <a:p>
            <a:pPr algn="ctr"/>
            <a:r>
              <a:rPr kumimoji="1" lang="ja-JP" altLang="en-US" sz="2400" u="sng" dirty="0">
                <a:solidFill>
                  <a:srgbClr val="FF0000"/>
                </a:solidFill>
              </a:rPr>
              <a:t>安易に使って</a:t>
            </a:r>
            <a:r>
              <a:rPr kumimoji="1" lang="ja-JP" altLang="en-US" sz="2400" dirty="0"/>
              <a:t>しまいがち</a:t>
            </a:r>
          </a:p>
        </p:txBody>
      </p:sp>
      <p:sp>
        <p:nvSpPr>
          <p:cNvPr id="8" name="四角形: 角を丸くする 7">
            <a:extLst>
              <a:ext uri="{FF2B5EF4-FFF2-40B4-BE49-F238E27FC236}">
                <a16:creationId xmlns:a16="http://schemas.microsoft.com/office/drawing/2014/main" id="{70A4BC15-461A-3964-E9B7-84507162E55D}"/>
              </a:ext>
            </a:extLst>
          </p:cNvPr>
          <p:cNvSpPr/>
          <p:nvPr/>
        </p:nvSpPr>
        <p:spPr>
          <a:xfrm>
            <a:off x="453005" y="495552"/>
            <a:ext cx="4907560" cy="1031846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4400" dirty="0">
                <a:solidFill>
                  <a:srgbClr val="FFFF00"/>
                </a:solidFill>
              </a:rPr>
              <a:t>権利の侵害</a:t>
            </a:r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00B4AABB-8E42-4CD7-56F9-EE0BAD3018D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003" y="4390193"/>
            <a:ext cx="1905266" cy="14098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78131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3">
      <a:majorFont>
        <a:latin typeface="ＭＳ Ｐゴシック"/>
        <a:ea typeface="ＭＳ Ｐゴシック"/>
        <a:cs typeface=""/>
      </a:majorFont>
      <a:minorFont>
        <a:latin typeface="ＭＳ Ｐゴシック"/>
        <a:ea typeface="ＭＳ Ｐゴシック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模範解答用テンプレート.potx" id="{1A030B98-4D43-42CB-AAEF-FB3C65187B94}" vid="{03FC9EA6-7C56-4303-BF38-E1D32B822D9C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PR模範解答用テンプレート</Template>
  <TotalTime>502</TotalTime>
  <Words>92</Words>
  <PresentationFormat>画面に合わせる (4:3)</PresentationFormat>
  <Paragraphs>23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8" baseType="lpstr">
      <vt:lpstr>ＭＳ Ｐゴシック</vt:lpstr>
      <vt:lpstr>ＭＳ 明朝</vt:lpstr>
      <vt:lpstr>游ゴシック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Company>日本情報処理検定協会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日本情報処理検定協会</dc:creator>
  <dcterms:created xsi:type="dcterms:W3CDTF">2022-08-22T08:33:56Z</dcterms:created>
  <dcterms:modified xsi:type="dcterms:W3CDTF">2022-10-18T01:28:44Z</dcterms:modified>
</cp:coreProperties>
</file>