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78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8E35B-C57D-4BC7-B6C6-7A7D77831AF3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CCE09-827B-482E-B832-8AAA9575FA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643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B6736-C9C4-454E-9D52-876CCBA5326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4421F-674C-45DD-BCA2-4F2E2043C892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F7B35-14A4-4497-9C32-6F87A963D3F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7C9A8-E4DC-4288-BC21-1628F00A9F0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2A73-A8C8-4D67-AD5E-A9C264332F4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19B1-012A-473A-89C0-1094C72055A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88940-6DAC-48EA-8E47-7E1631353A80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10931-292D-4DCE-90BB-961A0213C640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752D8-8C28-4C74-9DC0-E62F281B04C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A45AD-00B8-4C92-8F9A-62AC397CF1E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A2A2-35E6-42A8-A50A-B1D7F28002D8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67C9-27C7-4C4D-AF53-132DA1AAB6FC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0C45C53-D8C4-956F-5B11-6F6B24EDF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8464D42-54E7-3370-0C62-CCDBA1F4FB27}"/>
              </a:ext>
            </a:extLst>
          </p:cNvPr>
          <p:cNvSpPr txBox="1"/>
          <p:nvPr/>
        </p:nvSpPr>
        <p:spPr>
          <a:xfrm>
            <a:off x="1387474" y="1627272"/>
            <a:ext cx="63690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rgbClr val="7030A0"/>
                </a:solidFill>
              </a:rPr>
              <a:t>栄養成分表示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FF4BACC-CF32-FEEA-2D5D-7A3BF52B3C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4" y="3545824"/>
            <a:ext cx="3810532" cy="245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B6280CC-E483-E5A7-FE82-2F813F3FF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C2BEBF-FDB6-54FB-EFFB-88FC8F995D5F}"/>
              </a:ext>
            </a:extLst>
          </p:cNvPr>
          <p:cNvSpPr txBox="1"/>
          <p:nvPr/>
        </p:nvSpPr>
        <p:spPr>
          <a:xfrm>
            <a:off x="456553" y="1620728"/>
            <a:ext cx="3656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１日に必要なエネルギー量</a:t>
            </a:r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91CE9B74-40D6-4A5D-2346-BF9A03224E59}"/>
              </a:ext>
            </a:extLst>
          </p:cNvPr>
          <p:cNvSpPr/>
          <p:nvPr/>
        </p:nvSpPr>
        <p:spPr>
          <a:xfrm>
            <a:off x="410762" y="400284"/>
            <a:ext cx="4115447" cy="93011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熱量</a:t>
            </a: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3637E6C7-A4F9-DA88-78C4-FA0BDACD4850}"/>
              </a:ext>
            </a:extLst>
          </p:cNvPr>
          <p:cNvSpPr/>
          <p:nvPr/>
        </p:nvSpPr>
        <p:spPr>
          <a:xfrm>
            <a:off x="410762" y="4406526"/>
            <a:ext cx="4115447" cy="93011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タンパク質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4414FEE4-A4EA-5247-A714-4885E039BB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655009"/>
              </p:ext>
            </p:extLst>
          </p:nvPr>
        </p:nvGraphicFramePr>
        <p:xfrm>
          <a:off x="3987632" y="2514267"/>
          <a:ext cx="4527718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3859">
                  <a:extLst>
                    <a:ext uri="{9D8B030D-6E8A-4147-A177-3AD203B41FA5}">
                      <a16:colId xmlns:a16="http://schemas.microsoft.com/office/drawing/2014/main" val="4090726228"/>
                    </a:ext>
                  </a:extLst>
                </a:gridCol>
                <a:gridCol w="2263859">
                  <a:extLst>
                    <a:ext uri="{9D8B030D-6E8A-4147-A177-3AD203B41FA5}">
                      <a16:colId xmlns:a16="http://schemas.microsoft.com/office/drawing/2014/main" val="23484477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男性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>
                          <a:solidFill>
                            <a:srgbClr val="0070C0"/>
                          </a:solidFill>
                        </a:rPr>
                        <a:t>女性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69848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２，６５０ｋｃａｌ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２，０００ｋｃａｌ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117234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92A3FD-FB02-5713-70AB-4F64FEEDADF4}"/>
              </a:ext>
            </a:extLst>
          </p:cNvPr>
          <p:cNvSpPr txBox="1"/>
          <p:nvPr/>
        </p:nvSpPr>
        <p:spPr>
          <a:xfrm>
            <a:off x="456553" y="5549951"/>
            <a:ext cx="6893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0" i="0" dirty="0">
                <a:effectLst/>
                <a:latin typeface="arial" panose="020B0604020202020204" pitchFamily="34" charset="0"/>
              </a:rPr>
              <a:t>１日の必要量は総エネルギーの</a:t>
            </a:r>
            <a:r>
              <a:rPr lang="ja-JP" altLang="en-US" sz="2400" b="0" i="0" u="sng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１３～２０％</a:t>
            </a:r>
            <a:r>
              <a:rPr lang="ja-JP" altLang="en-US" sz="2400" b="0" i="0" dirty="0">
                <a:effectLst/>
                <a:latin typeface="arial" panose="020B0604020202020204" pitchFamily="34" charset="0"/>
              </a:rPr>
              <a:t>が理想</a:t>
            </a:r>
            <a:endParaRPr kumimoji="1" lang="ja-JP" altLang="en-US" sz="2400" dirty="0"/>
          </a:p>
        </p:txBody>
      </p:sp>
      <p:sp>
        <p:nvSpPr>
          <p:cNvPr id="9" name="矢印: 五方向 8">
            <a:extLst>
              <a:ext uri="{FF2B5EF4-FFF2-40B4-BE49-F238E27FC236}">
                <a16:creationId xmlns:a16="http://schemas.microsoft.com/office/drawing/2014/main" id="{50D4FD37-77E6-C1E5-A2DC-00E86A05B909}"/>
              </a:ext>
            </a:extLst>
          </p:cNvPr>
          <p:cNvSpPr/>
          <p:nvPr/>
        </p:nvSpPr>
        <p:spPr>
          <a:xfrm>
            <a:off x="546100" y="2511664"/>
            <a:ext cx="3022600" cy="1036320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活動レベル：普通</a:t>
            </a:r>
            <a:endParaRPr kumimoji="1" lang="en-US" altLang="ja-JP" sz="2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0070C0"/>
                </a:solidFill>
              </a:rPr>
              <a:t>１８～２９歳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8C050E1-316B-A874-7AD0-8D1D0435D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61F8E683-7D39-FABD-B58B-43A7DEC0B450}"/>
              </a:ext>
            </a:extLst>
          </p:cNvPr>
          <p:cNvSpPr/>
          <p:nvPr/>
        </p:nvSpPr>
        <p:spPr>
          <a:xfrm>
            <a:off x="456552" y="429768"/>
            <a:ext cx="4115447" cy="93011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食塩相当量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B4D4DF8D-BC8E-793C-50D6-116DA519CD92}"/>
              </a:ext>
            </a:extLst>
          </p:cNvPr>
          <p:cNvSpPr/>
          <p:nvPr/>
        </p:nvSpPr>
        <p:spPr>
          <a:xfrm>
            <a:off x="456552" y="1953768"/>
            <a:ext cx="3645548" cy="930118"/>
          </a:xfrm>
          <a:prstGeom prst="homePlate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１日の目安</a:t>
            </a:r>
            <a:endParaRPr kumimoji="1" lang="en-US" altLang="ja-JP" sz="2800" dirty="0"/>
          </a:p>
          <a:p>
            <a:pPr algn="ctr"/>
            <a:r>
              <a:rPr kumimoji="1" lang="ja-JP" altLang="en-US" dirty="0"/>
              <a:t>１５歳以上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F13785-B470-461F-40C9-77170DED1A65}"/>
              </a:ext>
            </a:extLst>
          </p:cNvPr>
          <p:cNvSpPr txBox="1"/>
          <p:nvPr/>
        </p:nvSpPr>
        <p:spPr>
          <a:xfrm>
            <a:off x="4489868" y="1929779"/>
            <a:ext cx="27975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男性　７．５ｇ未満</a:t>
            </a:r>
            <a:endParaRPr kumimoji="1" lang="en-US" altLang="ja-JP" sz="2800" dirty="0"/>
          </a:p>
          <a:p>
            <a:r>
              <a:rPr kumimoji="1" lang="ja-JP" altLang="en-US" sz="2800" dirty="0"/>
              <a:t>女性　６．５ｇ未満</a:t>
            </a:r>
          </a:p>
        </p:txBody>
      </p:sp>
      <p:sp>
        <p:nvSpPr>
          <p:cNvPr id="11" name="六角形 10">
            <a:extLst>
              <a:ext uri="{FF2B5EF4-FFF2-40B4-BE49-F238E27FC236}">
                <a16:creationId xmlns:a16="http://schemas.microsoft.com/office/drawing/2014/main" id="{567456D5-846D-360A-6861-F467437489F8}"/>
              </a:ext>
            </a:extLst>
          </p:cNvPr>
          <p:cNvSpPr/>
          <p:nvPr/>
        </p:nvSpPr>
        <p:spPr>
          <a:xfrm>
            <a:off x="456553" y="3436092"/>
            <a:ext cx="4115447" cy="930118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</a:rPr>
              <a:t>脂質・炭水化物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927372-2F48-9D05-8A57-C3BF94259C29}"/>
              </a:ext>
            </a:extLst>
          </p:cNvPr>
          <p:cNvSpPr txBox="1"/>
          <p:nvPr/>
        </p:nvSpPr>
        <p:spPr>
          <a:xfrm>
            <a:off x="456552" y="4811612"/>
            <a:ext cx="80666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  <a:latin typeface="+mn-ea"/>
              </a:rPr>
              <a:t>油の使用量は大さじ１～２程度を目安に</a:t>
            </a:r>
            <a:endParaRPr kumimoji="1" lang="en-US" altLang="ja-JP" sz="2400" dirty="0">
              <a:solidFill>
                <a:srgbClr val="0070C0"/>
              </a:solidFill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solidFill>
                  <a:srgbClr val="0070C0"/>
                </a:solidFill>
                <a:latin typeface="+mn-ea"/>
              </a:rPr>
              <a:t>炭水化物の摂取基準量は総エネルギーの５０～６５％程度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434</TotalTime>
  <Words>83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arial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2022-08-08T05:23:47Z</dcterms:created>
  <dcterms:modified xsi:type="dcterms:W3CDTF">2022-10-17T09:45:09Z</dcterms:modified>
</cp:coreProperties>
</file>