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99FF"/>
    <a:srgbClr val="9900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EA1D0-9382-4B86-AAB2-BFCC13F4B7BF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E6AA6-C223-40FE-9EE8-FF4B73F31A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5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16644-A9D8-479C-B88F-CAAC48C78913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A8FA4-8242-474F-846A-D7E81B781606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1BE1-20EF-4606-9534-A03F002729AF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2650B-68E1-4FC5-89BB-6FDB201417FC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B72B7-AE25-444B-856E-DFCCD086F77A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D632-AE59-4388-9EF4-74D76CBCBACD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7CFA-2AB5-4C27-937C-ED666070FCE9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603BD-D13E-430B-B75F-36BE3CE90AB0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4330-23B0-4B9A-AC62-76C23BB604A2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D937-79BA-4250-BD6F-55470620AFB5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EEC0-812E-40A1-B833-EEF6A4C6DFB4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EFC5C-5478-40C6-B42A-6E9B3CB7FAD6}" type="datetime1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7697732-C6FC-8CAF-CE22-962DE7318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12F3420-51D1-94B7-5C18-CFD5895D1238}"/>
              </a:ext>
            </a:extLst>
          </p:cNvPr>
          <p:cNvSpPr txBox="1"/>
          <p:nvPr/>
        </p:nvSpPr>
        <p:spPr>
          <a:xfrm>
            <a:off x="558701" y="1339899"/>
            <a:ext cx="632737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レポートの書き方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47F0464-541D-8B65-254F-FFD6C73CBA6C}"/>
              </a:ext>
            </a:extLst>
          </p:cNvPr>
          <p:cNvSpPr txBox="1"/>
          <p:nvPr/>
        </p:nvSpPr>
        <p:spPr>
          <a:xfrm>
            <a:off x="5340570" y="453278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/>
              <a:t>学生支援課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B55A812-A9EE-EE7B-1508-8F2739081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94" y="3355557"/>
            <a:ext cx="3810532" cy="300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BC86F4-AA68-965C-57CA-D9D86E30A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7D6A7DB2-C53C-E0E6-6C3C-4EA629D906CA}"/>
              </a:ext>
            </a:extLst>
          </p:cNvPr>
          <p:cNvSpPr/>
          <p:nvPr/>
        </p:nvSpPr>
        <p:spPr>
          <a:xfrm>
            <a:off x="413359" y="538619"/>
            <a:ext cx="4847573" cy="964504"/>
          </a:xfrm>
          <a:prstGeom prst="homePlate">
            <a:avLst/>
          </a:prstGeom>
          <a:solidFill>
            <a:srgbClr val="0066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レポートを書く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EC9BF89D-84FC-E353-BDD2-FD2D1B3A8C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705706"/>
              </p:ext>
            </p:extLst>
          </p:nvPr>
        </p:nvGraphicFramePr>
        <p:xfrm>
          <a:off x="1705138" y="2123668"/>
          <a:ext cx="5733724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4290">
                  <a:extLst>
                    <a:ext uri="{9D8B030D-6E8A-4147-A177-3AD203B41FA5}">
                      <a16:colId xmlns:a16="http://schemas.microsoft.com/office/drawing/2014/main" val="1773311701"/>
                    </a:ext>
                  </a:extLst>
                </a:gridCol>
                <a:gridCol w="3719434">
                  <a:extLst>
                    <a:ext uri="{9D8B030D-6E8A-4147-A177-3AD203B41FA5}">
                      <a16:colId xmlns:a16="http://schemas.microsoft.com/office/drawing/2014/main" val="218725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テーマ設定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課題理解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論理を組み立てる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40596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文献調査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情報の収集・整理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00449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執筆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アウトラインの作成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引用・参考文献を記載</a:t>
                      </a:r>
                      <a:endParaRPr kumimoji="1"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42255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推こう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繰り返し練り直す</a:t>
                      </a:r>
                      <a:endParaRPr kumimoji="1"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625023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1FE16AA-6882-C976-1877-C1391AD50690}"/>
              </a:ext>
            </a:extLst>
          </p:cNvPr>
          <p:cNvSpPr txBox="1"/>
          <p:nvPr/>
        </p:nvSpPr>
        <p:spPr>
          <a:xfrm>
            <a:off x="413359" y="5441439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根拠に基づいた</a:t>
            </a:r>
            <a:r>
              <a:rPr kumimoji="1" lang="ja-JP" altLang="en-US" sz="28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説得力のある文章を書こう！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EFFC752-4826-C6DA-E782-C1E884F2F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C6797A14-9BEC-1DE8-C33C-A8750E602445}"/>
              </a:ext>
            </a:extLst>
          </p:cNvPr>
          <p:cNvSpPr/>
          <p:nvPr/>
        </p:nvSpPr>
        <p:spPr>
          <a:xfrm>
            <a:off x="413359" y="538619"/>
            <a:ext cx="4847573" cy="964504"/>
          </a:xfrm>
          <a:prstGeom prst="homePlate">
            <a:avLst/>
          </a:prstGeom>
          <a:solidFill>
            <a:srgbClr val="0066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文章の構成</a:t>
            </a: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910E2FEE-47EC-1420-896C-09CA583F537B}"/>
              </a:ext>
            </a:extLst>
          </p:cNvPr>
          <p:cNvSpPr/>
          <p:nvPr/>
        </p:nvSpPr>
        <p:spPr>
          <a:xfrm>
            <a:off x="413359" y="2041741"/>
            <a:ext cx="2342367" cy="2292263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序論</a:t>
            </a:r>
            <a:endParaRPr kumimoji="1" lang="en-US" altLang="ja-JP" sz="2800" u="sng" dirty="0"/>
          </a:p>
          <a:p>
            <a:pPr algn="ctr"/>
            <a:r>
              <a:rPr kumimoji="1" lang="ja-JP" altLang="en-US" sz="2000" dirty="0"/>
              <a:t>問題提起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意見提示</a:t>
            </a:r>
          </a:p>
        </p:txBody>
      </p:sp>
      <p:sp>
        <p:nvSpPr>
          <p:cNvPr id="5" name="四角形: メモ 4">
            <a:extLst>
              <a:ext uri="{FF2B5EF4-FFF2-40B4-BE49-F238E27FC236}">
                <a16:creationId xmlns:a16="http://schemas.microsoft.com/office/drawing/2014/main" id="{FBB7C777-7072-B6AD-32C6-DE44B9C3FB84}"/>
              </a:ext>
            </a:extLst>
          </p:cNvPr>
          <p:cNvSpPr/>
          <p:nvPr/>
        </p:nvSpPr>
        <p:spPr>
          <a:xfrm>
            <a:off x="3400817" y="2041742"/>
            <a:ext cx="2342367" cy="2292263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/>
              <a:t>本論</a:t>
            </a:r>
            <a:endParaRPr kumimoji="1" lang="en-US" altLang="ja-JP" sz="2800" u="sng" dirty="0"/>
          </a:p>
          <a:p>
            <a:pPr algn="ctr"/>
            <a:r>
              <a:rPr kumimoji="1" lang="ja-JP" altLang="en-US" sz="2000" dirty="0"/>
              <a:t>理由・根拠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論証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17778641-B905-E51B-9D95-25AAE911C7BC}"/>
              </a:ext>
            </a:extLst>
          </p:cNvPr>
          <p:cNvSpPr/>
          <p:nvPr/>
        </p:nvSpPr>
        <p:spPr>
          <a:xfrm>
            <a:off x="6388273" y="2041741"/>
            <a:ext cx="2342367" cy="2292263"/>
          </a:xfrm>
          <a:prstGeom prst="foldedCorner">
            <a:avLst/>
          </a:prstGeom>
          <a:solidFill>
            <a:srgbClr val="00B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chemeClr val="bg1"/>
                </a:solidFill>
              </a:rPr>
              <a:t>結論</a:t>
            </a:r>
            <a:endParaRPr kumimoji="1" lang="en-US" altLang="ja-JP" sz="28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まとめ</a:t>
            </a:r>
            <a:endParaRPr kumimoji="1" lang="en-US" altLang="ja-JP" sz="20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解決策提示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A50DE9-F7AD-8E61-170F-DB4E9C984EB5}"/>
              </a:ext>
            </a:extLst>
          </p:cNvPr>
          <p:cNvSpPr txBox="1"/>
          <p:nvPr/>
        </p:nvSpPr>
        <p:spPr>
          <a:xfrm>
            <a:off x="3428197" y="5074361"/>
            <a:ext cx="4320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出典を明示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引用は必要最小限に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本文と引用した部分を明確に区別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F107F298-5C2E-A17B-47E6-EEBCBDD3E399}"/>
              </a:ext>
            </a:extLst>
          </p:cNvPr>
          <p:cNvSpPr/>
          <p:nvPr/>
        </p:nvSpPr>
        <p:spPr>
          <a:xfrm>
            <a:off x="413358" y="4942547"/>
            <a:ext cx="2868461" cy="127929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引用について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202</TotalTime>
  <Words>89</Words>
  <PresentationFormat>画面に合わせる 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2022-08-17T04:36:48Z</dcterms:created>
  <dcterms:modified xsi:type="dcterms:W3CDTF">2022-11-24T01:30:16Z</dcterms:modified>
</cp:coreProperties>
</file>