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dirty="0"/>
              <a:t>１８歳・１９歳の消費者トラブル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相談件数（当該年齢平均値）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2017年</c:v>
                </c:pt>
                <c:pt idx="1">
                  <c:v>2018年</c:v>
                </c:pt>
                <c:pt idx="2">
                  <c:v>2019年</c:v>
                </c:pt>
                <c:pt idx="3">
                  <c:v>2020年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4181</c:v>
                </c:pt>
                <c:pt idx="1">
                  <c:v>4057</c:v>
                </c:pt>
                <c:pt idx="2">
                  <c:v>5225</c:v>
                </c:pt>
                <c:pt idx="3">
                  <c:v>5689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4E5-496C-BE48-4AF7B00E63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5648543"/>
        <c:axId val="415650207"/>
      </c:lineChart>
      <c:catAx>
        <c:axId val="4156485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5650207"/>
        <c:crosses val="autoZero"/>
        <c:auto val="1"/>
        <c:lblAlgn val="ctr"/>
        <c:lblOffset val="100"/>
        <c:noMultiLvlLbl val="0"/>
      </c:catAx>
      <c:valAx>
        <c:axId val="4156502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56485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D1F4-345B-4E92-9123-747ED04CDE86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4BF331-5807-430E-BF75-DE5715FCC1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0702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1764C-5835-4A7E-B9D3-EBF28D2126DD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BCA1-C256-4A97-BE98-883DEE4B398C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01125-7309-4E2B-80F0-F78C279F0062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83F7B-3728-4D7D-A2BC-08EDC4C3252D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F9AD9-3305-4EC8-9DD0-9DDBB369DE6B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DB52-779D-4BD1-B15F-E022A2A1EC4E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FE28-68E8-4E27-9850-D6FE12981B09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3FF5-8976-4E55-9484-AACA5999AB8E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233A-AF63-4380-BCC4-6D27AC1E3764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C5C40-52DF-4D77-A0D7-6004210E4FB3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20D1A-411E-4D33-B530-21883FE0A00F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D6347-080F-47D6-999B-EDDB0CE82F31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1" i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09CD230-5E2D-A159-8CD9-90D16202B548}"/>
              </a:ext>
            </a:extLst>
          </p:cNvPr>
          <p:cNvSpPr/>
          <p:nvPr userDrawn="1"/>
        </p:nvSpPr>
        <p:spPr>
          <a:xfrm>
            <a:off x="7174523" y="318294"/>
            <a:ext cx="1637567" cy="36274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i="1" dirty="0"/>
              <a:t>生徒会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FB196DBC-8EC6-A15F-7D57-E12E303224BA}"/>
              </a:ext>
            </a:extLst>
          </p:cNvPr>
          <p:cNvSpPr/>
          <p:nvPr/>
        </p:nvSpPr>
        <p:spPr>
          <a:xfrm>
            <a:off x="398764" y="3934436"/>
            <a:ext cx="2791795" cy="1798149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000" i="1" dirty="0">
                <a:solidFill>
                  <a:srgbClr val="FFC000"/>
                </a:solidFill>
              </a:rPr>
              <a:t>約１４０年ぶりの</a:t>
            </a:r>
            <a:endParaRPr kumimoji="1" lang="en-US" altLang="ja-JP" sz="2000" i="1" dirty="0">
              <a:solidFill>
                <a:srgbClr val="FFC000"/>
              </a:solidFill>
            </a:endParaRPr>
          </a:p>
          <a:p>
            <a:r>
              <a:rPr kumimoji="1" lang="ja-JP" altLang="en-US" sz="2000" i="1" dirty="0">
                <a:solidFill>
                  <a:srgbClr val="FFC000"/>
                </a:solidFill>
              </a:rPr>
              <a:t>見直し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3E2C8A82-CA3A-EF36-EA80-6AD501354FA6}"/>
              </a:ext>
            </a:extLst>
          </p:cNvPr>
          <p:cNvSpPr/>
          <p:nvPr/>
        </p:nvSpPr>
        <p:spPr>
          <a:xfrm>
            <a:off x="5953443" y="3934436"/>
            <a:ext cx="2791795" cy="1798149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2000" i="1" dirty="0">
                <a:solidFill>
                  <a:srgbClr val="FFC000"/>
                </a:solidFill>
              </a:rPr>
              <a:t>１８歳の誕生日</a:t>
            </a:r>
            <a:endParaRPr kumimoji="1" lang="en-US" altLang="ja-JP" sz="2000" i="1" dirty="0">
              <a:solidFill>
                <a:srgbClr val="FFC000"/>
              </a:solidFill>
            </a:endParaRPr>
          </a:p>
          <a:p>
            <a:pPr algn="r"/>
            <a:r>
              <a:rPr kumimoji="1" lang="ja-JP" altLang="en-US" sz="2000" i="1" dirty="0">
                <a:solidFill>
                  <a:srgbClr val="FFC000"/>
                </a:solidFill>
              </a:rPr>
              <a:t>から成年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5DA6630-333A-6353-2338-6092EB0FF26C}"/>
              </a:ext>
            </a:extLst>
          </p:cNvPr>
          <p:cNvSpPr txBox="1"/>
          <p:nvPr/>
        </p:nvSpPr>
        <p:spPr>
          <a:xfrm>
            <a:off x="1181489" y="1695120"/>
            <a:ext cx="67810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dirty="0">
                <a:solidFill>
                  <a:srgbClr val="0070C0"/>
                </a:solidFill>
              </a:rPr>
              <a:t>１８歳</a:t>
            </a:r>
            <a:r>
              <a:rPr kumimoji="1" lang="ja-JP" altLang="en-US" sz="5400" dirty="0">
                <a:solidFill>
                  <a:srgbClr val="0070C0"/>
                </a:solidFill>
              </a:rPr>
              <a:t>から成年です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F60A4C44-03D3-EBF9-CF7B-D8BFE9F4D3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471" y="3553715"/>
            <a:ext cx="4001058" cy="226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467510B-74B9-7EA2-BC44-4DB2547B9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9ED77D5E-6D91-5E33-6C8E-5793636C75A8}"/>
              </a:ext>
            </a:extLst>
          </p:cNvPr>
          <p:cNvSpPr/>
          <p:nvPr/>
        </p:nvSpPr>
        <p:spPr>
          <a:xfrm>
            <a:off x="478171" y="402670"/>
            <a:ext cx="4697836" cy="939569"/>
          </a:xfrm>
          <a:prstGeom prst="bevel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FF66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トラブルに注意！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5C02EB13-0B47-A037-F145-9009B5A86A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1930678"/>
              </p:ext>
            </p:extLst>
          </p:nvPr>
        </p:nvGraphicFramePr>
        <p:xfrm>
          <a:off x="1439998" y="1749337"/>
          <a:ext cx="6264005" cy="2386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B50BCA20-F356-E30D-A5BE-176E7DE027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070250"/>
              </p:ext>
            </p:extLst>
          </p:nvPr>
        </p:nvGraphicFramePr>
        <p:xfrm>
          <a:off x="478171" y="4542870"/>
          <a:ext cx="5008229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4885">
                  <a:extLst>
                    <a:ext uri="{9D8B030D-6E8A-4147-A177-3AD203B41FA5}">
                      <a16:colId xmlns:a16="http://schemas.microsoft.com/office/drawing/2014/main" val="4014883202"/>
                    </a:ext>
                  </a:extLst>
                </a:gridCol>
                <a:gridCol w="3133344">
                  <a:extLst>
                    <a:ext uri="{9D8B030D-6E8A-4147-A177-3AD203B41FA5}">
                      <a16:colId xmlns:a16="http://schemas.microsoft.com/office/drawing/2014/main" val="2229472655"/>
                    </a:ext>
                  </a:extLst>
                </a:gridCol>
              </a:tblGrid>
              <a:tr h="370840">
                <a:tc rowSpan="4"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トラブル事例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転売チケット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2608545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美容・もうけ話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6934595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新生活関連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2878536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借金・クレジットカード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7508572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8053A9-CCEB-3B97-6724-FADE8B2E4F8D}"/>
              </a:ext>
            </a:extLst>
          </p:cNvPr>
          <p:cNvSpPr txBox="1"/>
          <p:nvPr/>
        </p:nvSpPr>
        <p:spPr>
          <a:xfrm>
            <a:off x="5712577" y="4981407"/>
            <a:ext cx="3119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solidFill>
                  <a:srgbClr val="FF0000"/>
                </a:solidFill>
              </a:rPr>
              <a:t>軽い気持ちで</a:t>
            </a:r>
            <a:r>
              <a:rPr kumimoji="1" lang="ja-JP" altLang="en-US" sz="2000" u="sng" dirty="0">
                <a:solidFill>
                  <a:srgbClr val="FF0000"/>
                </a:solidFill>
              </a:rPr>
              <a:t>契約</a:t>
            </a:r>
            <a:r>
              <a:rPr kumimoji="1" lang="ja-JP" altLang="en-US" sz="2000" dirty="0">
                <a:solidFill>
                  <a:srgbClr val="FF0000"/>
                </a:solidFill>
              </a:rPr>
              <a:t>しない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u="sng" dirty="0">
                <a:solidFill>
                  <a:srgbClr val="FF0000"/>
                </a:solidFill>
              </a:rPr>
              <a:t>うまい話</a:t>
            </a:r>
            <a:r>
              <a:rPr kumimoji="1" lang="ja-JP" altLang="en-US" sz="2000" dirty="0">
                <a:solidFill>
                  <a:srgbClr val="FF0000"/>
                </a:solidFill>
              </a:rPr>
              <a:t>に飛び付かない</a:t>
            </a:r>
            <a:endParaRPr kumimoji="1" lang="en-US" altLang="ja-JP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6" grpId="1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FF499E2-3844-EFD7-3FCB-30A4CF739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88AB98F5-B25C-8E3E-8E6C-103500ACBECB}"/>
              </a:ext>
            </a:extLst>
          </p:cNvPr>
          <p:cNvSpPr/>
          <p:nvPr/>
        </p:nvSpPr>
        <p:spPr>
          <a:xfrm>
            <a:off x="478171" y="402670"/>
            <a:ext cx="4697836" cy="939569"/>
          </a:xfrm>
          <a:prstGeom prst="bevel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FF66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できないこと</a:t>
            </a:r>
          </a:p>
        </p:txBody>
      </p:sp>
      <p:sp>
        <p:nvSpPr>
          <p:cNvPr id="6" name="波線 5">
            <a:extLst>
              <a:ext uri="{FF2B5EF4-FFF2-40B4-BE49-F238E27FC236}">
                <a16:creationId xmlns:a16="http://schemas.microsoft.com/office/drawing/2014/main" id="{C655DC73-B919-E135-9FBF-E22958C6AF61}"/>
              </a:ext>
            </a:extLst>
          </p:cNvPr>
          <p:cNvSpPr/>
          <p:nvPr/>
        </p:nvSpPr>
        <p:spPr>
          <a:xfrm>
            <a:off x="523906" y="1808140"/>
            <a:ext cx="5557360" cy="1304695"/>
          </a:xfrm>
          <a:prstGeom prst="wav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お酒を飲む「飲酒」</a:t>
            </a:r>
          </a:p>
        </p:txBody>
      </p:sp>
      <p:sp>
        <p:nvSpPr>
          <p:cNvPr id="7" name="波線 6">
            <a:extLst>
              <a:ext uri="{FF2B5EF4-FFF2-40B4-BE49-F238E27FC236}">
                <a16:creationId xmlns:a16="http://schemas.microsoft.com/office/drawing/2014/main" id="{8ACEED6A-DFC2-7816-D304-CA6CBAFD88BE}"/>
              </a:ext>
            </a:extLst>
          </p:cNvPr>
          <p:cNvSpPr/>
          <p:nvPr/>
        </p:nvSpPr>
        <p:spPr>
          <a:xfrm>
            <a:off x="523906" y="3010671"/>
            <a:ext cx="5557360" cy="1304695"/>
          </a:xfrm>
          <a:prstGeom prst="wav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たばこを吸う「喫煙」</a:t>
            </a:r>
          </a:p>
        </p:txBody>
      </p:sp>
      <p:sp>
        <p:nvSpPr>
          <p:cNvPr id="8" name="波線 7">
            <a:extLst>
              <a:ext uri="{FF2B5EF4-FFF2-40B4-BE49-F238E27FC236}">
                <a16:creationId xmlns:a16="http://schemas.microsoft.com/office/drawing/2014/main" id="{9E7868CD-82A0-FBEF-A3D4-6C470E22A4F3}"/>
              </a:ext>
            </a:extLst>
          </p:cNvPr>
          <p:cNvSpPr/>
          <p:nvPr/>
        </p:nvSpPr>
        <p:spPr>
          <a:xfrm>
            <a:off x="502895" y="4213202"/>
            <a:ext cx="5557360" cy="1304695"/>
          </a:xfrm>
          <a:prstGeom prst="wav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競馬など「公営ギャンブル」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E906C4D-7B2B-FE9F-4029-12A4BDCF9DE7}"/>
              </a:ext>
            </a:extLst>
          </p:cNvPr>
          <p:cNvSpPr/>
          <p:nvPr/>
        </p:nvSpPr>
        <p:spPr>
          <a:xfrm>
            <a:off x="1479647" y="5586910"/>
            <a:ext cx="61847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すべて２０歳になってから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9BDF2B02-D1B0-A6EC-0922-F767DED87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108" y="1624402"/>
            <a:ext cx="1905266" cy="381053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8917A50-84EB-8AF6-2D68-1C8309D9A0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2488877"/>
            <a:ext cx="2381582" cy="238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CFA8216-27D1-185F-1E1F-D84346AA3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3CD47130-6499-B0E6-93B7-0F6202E86084}"/>
              </a:ext>
            </a:extLst>
          </p:cNvPr>
          <p:cNvSpPr/>
          <p:nvPr/>
        </p:nvSpPr>
        <p:spPr>
          <a:xfrm>
            <a:off x="478171" y="402670"/>
            <a:ext cx="4697836" cy="939569"/>
          </a:xfrm>
          <a:prstGeom prst="bevel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FF66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できること</a:t>
            </a: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7BA25FFF-1FA4-04AF-9F8E-35D8388502EF}"/>
              </a:ext>
            </a:extLst>
          </p:cNvPr>
          <p:cNvSpPr/>
          <p:nvPr/>
        </p:nvSpPr>
        <p:spPr>
          <a:xfrm>
            <a:off x="1617784" y="1495973"/>
            <a:ext cx="5908432" cy="1406769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00B050"/>
                </a:solidFill>
              </a:rPr>
              <a:t>契約</a:t>
            </a:r>
            <a:endParaRPr kumimoji="1" lang="en-US" altLang="ja-JP" sz="2400" b="1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dirty="0"/>
              <a:t>携帯電話・ローンなど</a:t>
            </a:r>
          </a:p>
        </p:txBody>
      </p:sp>
      <p:sp>
        <p:nvSpPr>
          <p:cNvPr id="5" name="四角形: メモ 4">
            <a:extLst>
              <a:ext uri="{FF2B5EF4-FFF2-40B4-BE49-F238E27FC236}">
                <a16:creationId xmlns:a16="http://schemas.microsoft.com/office/drawing/2014/main" id="{70FF0B82-2621-27C8-DFB5-D166DB291EAC}"/>
              </a:ext>
            </a:extLst>
          </p:cNvPr>
          <p:cNvSpPr/>
          <p:nvPr/>
        </p:nvSpPr>
        <p:spPr>
          <a:xfrm>
            <a:off x="1736480" y="3259115"/>
            <a:ext cx="5802924" cy="1406769"/>
          </a:xfrm>
          <a:prstGeom prst="foldedCorner">
            <a:avLst>
              <a:gd name="adj" fmla="val 22917"/>
            </a:avLst>
          </a:prstGeom>
          <a:solidFill>
            <a:schemeClr val="accent6">
              <a:lumMod val="40000"/>
              <a:lumOff val="60000"/>
            </a:schemeClr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00B050"/>
                </a:solidFill>
              </a:rPr>
              <a:t>結婚</a:t>
            </a:r>
            <a:endParaRPr kumimoji="1" lang="en-US" altLang="ja-JP" sz="2400" b="1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dirty="0"/>
              <a:t>女性の婚姻開始年齢引き上げ</a:t>
            </a:r>
          </a:p>
        </p:txBody>
      </p:sp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BAFE1860-9456-A89C-AD1C-CB45EF4665F2}"/>
              </a:ext>
            </a:extLst>
          </p:cNvPr>
          <p:cNvSpPr/>
          <p:nvPr/>
        </p:nvSpPr>
        <p:spPr>
          <a:xfrm>
            <a:off x="1723292" y="5048561"/>
            <a:ext cx="5802924" cy="1406769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00B050"/>
                </a:solidFill>
              </a:rPr>
              <a:t>取得</a:t>
            </a:r>
            <a:endParaRPr kumimoji="1" lang="en-US" altLang="ja-JP" sz="2400" b="1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dirty="0"/>
              <a:t>１０年有効パスポート・国家資格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247</TotalTime>
  <Words>98</Words>
  <PresentationFormat>画面に合わせる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2022-09-30T02:10:05Z</dcterms:created>
  <dcterms:modified xsi:type="dcterms:W3CDTF">2023-01-10T03:57:56Z</dcterms:modified>
</cp:coreProperties>
</file>