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CCFF99"/>
    <a:srgbClr val="66FFCC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売上推移（万）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ティーバッグ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2014年</c:v>
                </c:pt>
                <c:pt idx="1">
                  <c:v>2018年</c:v>
                </c:pt>
                <c:pt idx="2">
                  <c:v>2022年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6859</c:v>
                </c:pt>
                <c:pt idx="1">
                  <c:v>6374</c:v>
                </c:pt>
                <c:pt idx="2">
                  <c:v>4189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1A-4962-B3CE-FE648CD7ED1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茶葉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lt1"/>
              </a:solidFill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2014年</c:v>
                </c:pt>
                <c:pt idx="1">
                  <c:v>2018年</c:v>
                </c:pt>
                <c:pt idx="2">
                  <c:v>2022年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7549</c:v>
                </c:pt>
                <c:pt idx="1">
                  <c:v>5897</c:v>
                </c:pt>
                <c:pt idx="2">
                  <c:v>5789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1A-4962-B3CE-FE648CD7ED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88281807"/>
        <c:axId val="188295119"/>
      </c:barChart>
      <c:catAx>
        <c:axId val="1882818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8295119"/>
        <c:crosses val="autoZero"/>
        <c:auto val="1"/>
        <c:lblAlgn val="ctr"/>
        <c:lblOffset val="100"/>
        <c:noMultiLvlLbl val="0"/>
      </c:catAx>
      <c:valAx>
        <c:axId val="1882951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82818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36FA6-F25D-4EF8-B47D-3B605C671E08}" type="datetimeFigureOut">
              <a:rPr kumimoji="1" lang="ja-JP" altLang="en-US" smtClean="0"/>
              <a:t>2022/12/5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780B7-3082-42D4-AB39-C7FDEDF339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17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D722E-4C3B-4969-BE1B-C04620BECA5D}" type="datetime1">
              <a:rPr kumimoji="1" lang="ja-JP" altLang="en-US" smtClean="0"/>
              <a:t>2022/12/5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F296-338F-4B06-B24E-E24E71ABF953}" type="datetime1">
              <a:rPr kumimoji="1" lang="ja-JP" altLang="en-US" smtClean="0"/>
              <a:t>2022/12/5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37199-6B1B-49D9-8531-C9BC512F35E4}" type="datetime1">
              <a:rPr kumimoji="1" lang="ja-JP" altLang="en-US" smtClean="0"/>
              <a:t>2022/12/5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AFC6A-4065-4F5D-A1E9-B569C6A806E4}" type="datetime1">
              <a:rPr kumimoji="1" lang="ja-JP" altLang="en-US" smtClean="0"/>
              <a:t>2022/12/5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98BBA-11B5-47A6-A2C6-EAB0CFE6B8C8}" type="datetime1">
              <a:rPr kumimoji="1" lang="ja-JP" altLang="en-US" smtClean="0"/>
              <a:t>2022/12/5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7646B-7F9A-4722-A6CB-3416D2C98329}" type="datetime1">
              <a:rPr kumimoji="1" lang="ja-JP" altLang="en-US" smtClean="0"/>
              <a:t>2022/12/5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E8B5-3BF5-46E4-85C0-7A53A57E980C}" type="datetime1">
              <a:rPr kumimoji="1" lang="ja-JP" altLang="en-US" smtClean="0"/>
              <a:t>2022/12/5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07B3-2BFE-42BB-B904-D5D7BE1AB069}" type="datetime1">
              <a:rPr kumimoji="1" lang="ja-JP" altLang="en-US" smtClean="0"/>
              <a:t>2022/12/5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8581F-403B-4DF9-AB16-ABF522D85206}" type="datetime1">
              <a:rPr kumimoji="1" lang="ja-JP" altLang="en-US" smtClean="0"/>
              <a:t>2022/12/5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5ED52-643D-4673-BDF4-9C64A4A83175}" type="datetime1">
              <a:rPr kumimoji="1" lang="ja-JP" altLang="en-US" smtClean="0"/>
              <a:t>2022/12/5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664F-0809-4BCC-994B-9872A0208496}" type="datetime1">
              <a:rPr kumimoji="1" lang="ja-JP" altLang="en-US" smtClean="0"/>
              <a:t>2022/12/5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E1562-CDF5-4A9D-B9A1-B15CEF2FDAB6}" type="datetime1">
              <a:rPr kumimoji="1" lang="ja-JP" altLang="en-US" smtClean="0"/>
              <a:t>2022/12/5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i="1">
                <a:solidFill>
                  <a:srgbClr val="0070C0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10" name="図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B3B50666-F54E-5D5B-2191-6730E8CDA9A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420" y="6315044"/>
            <a:ext cx="1143160" cy="44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C86DBCF-5844-2D15-A105-89BDD9A4A97D}"/>
              </a:ext>
            </a:extLst>
          </p:cNvPr>
          <p:cNvSpPr txBox="1"/>
          <p:nvPr/>
        </p:nvSpPr>
        <p:spPr>
          <a:xfrm>
            <a:off x="678557" y="4326968"/>
            <a:ext cx="4621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茶葉</a:t>
            </a:r>
            <a:r>
              <a:rPr kumimoji="1" lang="ja-JP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サブスクリプション</a:t>
            </a:r>
          </a:p>
        </p:txBody>
      </p:sp>
      <p:sp>
        <p:nvSpPr>
          <p:cNvPr id="5" name="小波 4">
            <a:extLst>
              <a:ext uri="{FF2B5EF4-FFF2-40B4-BE49-F238E27FC236}">
                <a16:creationId xmlns:a16="http://schemas.microsoft.com/office/drawing/2014/main" id="{5DE77D93-5C62-0C5D-0073-BC9186431EEE}"/>
              </a:ext>
            </a:extLst>
          </p:cNvPr>
          <p:cNvSpPr/>
          <p:nvPr/>
        </p:nvSpPr>
        <p:spPr>
          <a:xfrm>
            <a:off x="0" y="1054365"/>
            <a:ext cx="7357145" cy="2229853"/>
          </a:xfrm>
          <a:prstGeom prst="doubleWav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8800" dirty="0">
                <a:solidFill>
                  <a:schemeClr val="bg1"/>
                </a:solidFill>
              </a:rPr>
              <a:t>ＣＨＡＮＴＯ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B3F32CB-D1F8-0597-415A-9F0101AF9970}"/>
              </a:ext>
            </a:extLst>
          </p:cNvPr>
          <p:cNvSpPr/>
          <p:nvPr/>
        </p:nvSpPr>
        <p:spPr>
          <a:xfrm>
            <a:off x="678557" y="3613233"/>
            <a:ext cx="373852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専用ボトルセット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4BAC3CE-F198-634D-7960-9624EDB67B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512" y="3613233"/>
            <a:ext cx="1905266" cy="285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6E9BBA4-FC73-D6A4-3DB4-16A82711C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5" name="リボン: 上に曲がる 4">
            <a:extLst>
              <a:ext uri="{FF2B5EF4-FFF2-40B4-BE49-F238E27FC236}">
                <a16:creationId xmlns:a16="http://schemas.microsoft.com/office/drawing/2014/main" id="{B7E9441D-CA74-19DC-BFFD-82BB2CAA87E0}"/>
              </a:ext>
            </a:extLst>
          </p:cNvPr>
          <p:cNvSpPr/>
          <p:nvPr/>
        </p:nvSpPr>
        <p:spPr>
          <a:xfrm>
            <a:off x="1241572" y="385894"/>
            <a:ext cx="6660856" cy="889233"/>
          </a:xfrm>
          <a:prstGeom prst="ribbon2">
            <a:avLst>
              <a:gd name="adj1" fmla="val 16667"/>
              <a:gd name="adj2" fmla="val 6153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顧客動向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53EDD5-F415-3DB1-F38C-7E6276E7C785}"/>
              </a:ext>
            </a:extLst>
          </p:cNvPr>
          <p:cNvSpPr txBox="1"/>
          <p:nvPr/>
        </p:nvSpPr>
        <p:spPr>
          <a:xfrm>
            <a:off x="2104471" y="4749799"/>
            <a:ext cx="40655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ティーバッグでは物足りない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急須でいれるのが面倒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茶葉だと飲みきれない</a:t>
            </a:r>
          </a:p>
        </p:txBody>
      </p:sp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D2B06A84-D50B-0C8B-D182-6926392B12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8188994"/>
              </p:ext>
            </p:extLst>
          </p:nvPr>
        </p:nvGraphicFramePr>
        <p:xfrm>
          <a:off x="1518043" y="1512702"/>
          <a:ext cx="6107914" cy="27493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スクロール: 縦 9">
            <a:extLst>
              <a:ext uri="{FF2B5EF4-FFF2-40B4-BE49-F238E27FC236}">
                <a16:creationId xmlns:a16="http://schemas.microsoft.com/office/drawing/2014/main" id="{8EA9EFF9-F452-B664-8DA0-0B5A6A3C7F16}"/>
              </a:ext>
            </a:extLst>
          </p:cNvPr>
          <p:cNvSpPr/>
          <p:nvPr/>
        </p:nvSpPr>
        <p:spPr>
          <a:xfrm>
            <a:off x="584200" y="4559299"/>
            <a:ext cx="1177488" cy="1689101"/>
          </a:xfrm>
          <a:prstGeom prst="verticalScroll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ご意見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EF856078-1815-EFD1-3AD1-370DCE16A4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2791" y="4365348"/>
            <a:ext cx="1428949" cy="1991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Graphic spid="9" grpId="1">
        <p:bldAsOne/>
      </p:bldGraphic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リボン: 上に曲がる 7">
            <a:extLst>
              <a:ext uri="{FF2B5EF4-FFF2-40B4-BE49-F238E27FC236}">
                <a16:creationId xmlns:a16="http://schemas.microsoft.com/office/drawing/2014/main" id="{226F43E9-9781-7615-938C-02D5E34A48A7}"/>
              </a:ext>
            </a:extLst>
          </p:cNvPr>
          <p:cNvSpPr/>
          <p:nvPr/>
        </p:nvSpPr>
        <p:spPr>
          <a:xfrm>
            <a:off x="1241572" y="385894"/>
            <a:ext cx="6660856" cy="889233"/>
          </a:xfrm>
          <a:prstGeom prst="ribbon2">
            <a:avLst>
              <a:gd name="adj1" fmla="val 16667"/>
              <a:gd name="adj2" fmla="val 6153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提案プラン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18DAA20-DFDD-DAAD-E1EC-531437EA1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加算記号 4">
            <a:extLst>
              <a:ext uri="{FF2B5EF4-FFF2-40B4-BE49-F238E27FC236}">
                <a16:creationId xmlns:a16="http://schemas.microsoft.com/office/drawing/2014/main" id="{206D3973-7762-F8E3-3453-2F9201A9FA16}"/>
              </a:ext>
            </a:extLst>
          </p:cNvPr>
          <p:cNvSpPr/>
          <p:nvPr/>
        </p:nvSpPr>
        <p:spPr>
          <a:xfrm>
            <a:off x="4084154" y="3055188"/>
            <a:ext cx="975691" cy="753006"/>
          </a:xfrm>
          <a:prstGeom prst="mathPlus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B5BE0134-E8F8-045D-BEDB-4704FD4A92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061869"/>
              </p:ext>
            </p:extLst>
          </p:nvPr>
        </p:nvGraphicFramePr>
        <p:xfrm>
          <a:off x="1524000" y="4041084"/>
          <a:ext cx="6096000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44468307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0799180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261844665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月額料金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内容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5124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種類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量／１種類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685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１，８００円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１種類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５０ｇ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590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２，５００円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１０種類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１０ｇ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2987823"/>
                  </a:ext>
                </a:extLst>
              </a:tr>
            </a:tbl>
          </a:graphicData>
        </a:graphic>
      </p:graphicFrame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0C2B2448-4DA2-ECAD-691D-9F31C1CB8B17}"/>
              </a:ext>
            </a:extLst>
          </p:cNvPr>
          <p:cNvSpPr/>
          <p:nvPr/>
        </p:nvSpPr>
        <p:spPr>
          <a:xfrm>
            <a:off x="4084155" y="1677851"/>
            <a:ext cx="4431195" cy="11078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kumimoji="1" lang="ja-JP" altLang="en-US" sz="2800" u="sng" dirty="0">
                <a:solidFill>
                  <a:srgbClr val="7030A0"/>
                </a:solidFill>
              </a:rPr>
              <a:t>７５０ｍｌ専用ボトル</a:t>
            </a:r>
            <a:endParaRPr kumimoji="1" lang="en-US" altLang="ja-JP" sz="2800" u="sng" dirty="0">
              <a:solidFill>
                <a:srgbClr val="7030A0"/>
              </a:solidFill>
            </a:endParaRPr>
          </a:p>
          <a:p>
            <a:pPr algn="r"/>
            <a:r>
              <a:rPr kumimoji="1" lang="ja-JP" altLang="en-US" sz="2800" dirty="0">
                <a:solidFill>
                  <a:srgbClr val="7030A0"/>
                </a:solidFill>
              </a:rPr>
              <a:t>茶こし付きで急須不要</a:t>
            </a:r>
          </a:p>
        </p:txBody>
      </p:sp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B8FAD282-F649-46AB-E61C-BB5318D3B3FF}"/>
              </a:ext>
            </a:extLst>
          </p:cNvPr>
          <p:cNvSpPr/>
          <p:nvPr/>
        </p:nvSpPr>
        <p:spPr>
          <a:xfrm>
            <a:off x="515196" y="1677851"/>
            <a:ext cx="3828204" cy="1107871"/>
          </a:xfrm>
          <a:prstGeom prst="homePlate">
            <a:avLst/>
          </a:prstGeom>
          <a:solidFill>
            <a:srgbClr val="CCFFCC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初回プレゼント</a:t>
            </a:r>
            <a:endParaRPr kumimoji="1" lang="en-US" altLang="ja-JP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B06EA67-AFC6-F96F-85D8-F9DE0A53D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4" name="六角形 3">
            <a:extLst>
              <a:ext uri="{FF2B5EF4-FFF2-40B4-BE49-F238E27FC236}">
                <a16:creationId xmlns:a16="http://schemas.microsoft.com/office/drawing/2014/main" id="{5680AF94-8E59-E126-7081-7D16BB571761}"/>
              </a:ext>
            </a:extLst>
          </p:cNvPr>
          <p:cNvSpPr/>
          <p:nvPr/>
        </p:nvSpPr>
        <p:spPr>
          <a:xfrm>
            <a:off x="486561" y="1812021"/>
            <a:ext cx="4798502" cy="1107347"/>
          </a:xfrm>
          <a:prstGeom prst="hexagon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抹茶プラス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dirty="0"/>
              <a:t>抹茶４０ｇ：５００円</a:t>
            </a:r>
          </a:p>
        </p:txBody>
      </p:sp>
      <p:sp>
        <p:nvSpPr>
          <p:cNvPr id="5" name="八角形 4">
            <a:extLst>
              <a:ext uri="{FF2B5EF4-FFF2-40B4-BE49-F238E27FC236}">
                <a16:creationId xmlns:a16="http://schemas.microsoft.com/office/drawing/2014/main" id="{2E978933-545E-E34E-EF2B-E641826CA913}"/>
              </a:ext>
            </a:extLst>
          </p:cNvPr>
          <p:cNvSpPr/>
          <p:nvPr/>
        </p:nvSpPr>
        <p:spPr>
          <a:xfrm>
            <a:off x="2172749" y="3341338"/>
            <a:ext cx="4798502" cy="1107347"/>
          </a:xfrm>
          <a:prstGeom prst="octagon">
            <a:avLst/>
          </a:prstGeom>
          <a:solidFill>
            <a:srgbClr val="66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和菓子プラス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dirty="0"/>
              <a:t>季節ごとの菓子４個：６００円</a:t>
            </a:r>
          </a:p>
        </p:txBody>
      </p:sp>
      <p:sp>
        <p:nvSpPr>
          <p:cNvPr id="6" name="六角形 5">
            <a:extLst>
              <a:ext uri="{FF2B5EF4-FFF2-40B4-BE49-F238E27FC236}">
                <a16:creationId xmlns:a16="http://schemas.microsoft.com/office/drawing/2014/main" id="{E2C8A105-89FB-D6C9-D741-803BDA1FEB3F}"/>
              </a:ext>
            </a:extLst>
          </p:cNvPr>
          <p:cNvSpPr/>
          <p:nvPr/>
        </p:nvSpPr>
        <p:spPr>
          <a:xfrm>
            <a:off x="3811320" y="4870655"/>
            <a:ext cx="4798502" cy="1107347"/>
          </a:xfrm>
          <a:prstGeom prst="hexagon">
            <a:avLst/>
          </a:prstGeom>
          <a:solidFill>
            <a:srgbClr val="CC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ティーバッグプラス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dirty="0"/>
              <a:t>おすすめ１０袋：５００円</a:t>
            </a:r>
          </a:p>
        </p:txBody>
      </p:sp>
      <p:sp>
        <p:nvSpPr>
          <p:cNvPr id="7" name="リボン: 上に曲がる 6">
            <a:extLst>
              <a:ext uri="{FF2B5EF4-FFF2-40B4-BE49-F238E27FC236}">
                <a16:creationId xmlns:a16="http://schemas.microsoft.com/office/drawing/2014/main" id="{644D64D2-087C-19F4-9EAB-EF8D891ED8A9}"/>
              </a:ext>
            </a:extLst>
          </p:cNvPr>
          <p:cNvSpPr/>
          <p:nvPr/>
        </p:nvSpPr>
        <p:spPr>
          <a:xfrm>
            <a:off x="1241572" y="385894"/>
            <a:ext cx="6660856" cy="889233"/>
          </a:xfrm>
          <a:prstGeom prst="ribbon2">
            <a:avLst>
              <a:gd name="adj1" fmla="val 16667"/>
              <a:gd name="adj2" fmla="val 6153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オプション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260</TotalTime>
  <Words>85</Words>
  <PresentationFormat>画面に合わせる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2022-09-30T06:55:53Z</dcterms:created>
  <dcterms:modified xsi:type="dcterms:W3CDTF">2022-12-05T00:32:24Z</dcterms:modified>
</cp:coreProperties>
</file>