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平均寿命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男性</c:v>
                </c:pt>
                <c:pt idx="1">
                  <c:v>女性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80.98</c:v>
                </c:pt>
                <c:pt idx="1">
                  <c:v>87.14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7F-452E-8FB3-E869CF5191B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健康寿命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男性</c:v>
                </c:pt>
                <c:pt idx="1">
                  <c:v>女性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72.14</c:v>
                </c:pt>
                <c:pt idx="1">
                  <c:v>74.790000000000006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7F-452E-8FB3-E869CF5191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9187712"/>
        <c:axId val="1989188128"/>
      </c:barChart>
      <c:catAx>
        <c:axId val="1989187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9188128"/>
        <c:crosses val="autoZero"/>
        <c:auto val="1"/>
        <c:lblAlgn val="ctr"/>
        <c:lblOffset val="100"/>
        <c:noMultiLvlLbl val="0"/>
      </c:catAx>
      <c:valAx>
        <c:axId val="198918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9187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8D7CE-6086-41E0-9D89-C5FCB34FC405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807FE-FCE0-4C51-B831-22E1A558DD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6102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23D7-8140-429F-B34B-A3DA2CA93B84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5B306-28E3-4D9D-BD3B-7B1B1D2EDFDE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64152-0F7B-4526-958F-20E790E3AE89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09BE4-F4DD-45B1-8953-A6D43A22E92F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668ED-99F6-4386-B0DE-23A7FA924FFF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AD6B-D8A5-4766-B8FB-6ABE940CE478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194B-70AF-428E-AA32-A26EA35B766B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EBD6-FF3C-4C30-8258-BF65F91C439D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9234-82C8-4306-826F-05D3391E434D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D0CC4-3D7C-4A4F-ACE3-4E62990166A9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DF18-745A-4069-9E3F-3BD7AA052080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16503-8674-4BC6-BDFA-F04C3C1E35B1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9BFFE4D-BCE3-E0CA-4CCD-8F7306398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70D95C-A0AB-CABB-7610-04F95054C313}"/>
              </a:ext>
            </a:extLst>
          </p:cNvPr>
          <p:cNvSpPr/>
          <p:nvPr/>
        </p:nvSpPr>
        <p:spPr>
          <a:xfrm>
            <a:off x="0" y="1612110"/>
            <a:ext cx="6567055" cy="247300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5400" dirty="0">
                <a:solidFill>
                  <a:schemeClr val="bg1"/>
                </a:solidFill>
              </a:rPr>
              <a:t>食生活を見直そう</a:t>
            </a:r>
            <a:endParaRPr kumimoji="1" lang="en-US" altLang="ja-JP" sz="54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77619FE-E6A6-C77A-BE4A-316137048D2F}"/>
              </a:ext>
            </a:extLst>
          </p:cNvPr>
          <p:cNvSpPr txBox="1"/>
          <p:nvPr/>
        </p:nvSpPr>
        <p:spPr>
          <a:xfrm>
            <a:off x="2227448" y="4561850"/>
            <a:ext cx="46891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rgbClr val="0070C0"/>
                </a:solidFill>
              </a:rPr>
              <a:t>栄養が偏る</a:t>
            </a:r>
            <a:endParaRPr kumimoji="1" lang="en-US" altLang="ja-JP" sz="32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rgbClr val="0070C0"/>
                </a:solidFill>
              </a:rPr>
              <a:t>食事時間が不規則</a:t>
            </a:r>
            <a:endParaRPr kumimoji="1" lang="en-US" altLang="ja-JP" sz="32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rgbClr val="0070C0"/>
                </a:solidFill>
              </a:rPr>
              <a:t>サプリメントに頼りすぎる</a:t>
            </a:r>
            <a:endParaRPr kumimoji="1" lang="en-US" altLang="ja-JP" sz="3200" dirty="0">
              <a:solidFill>
                <a:srgbClr val="0070C0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4BDBDA0-6D50-820B-CA94-77CD1E2E2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552" y="1958737"/>
            <a:ext cx="1714739" cy="193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1E10334-C3E6-6372-D869-A65249D41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六角形 3">
            <a:extLst>
              <a:ext uri="{FF2B5EF4-FFF2-40B4-BE49-F238E27FC236}">
                <a16:creationId xmlns:a16="http://schemas.microsoft.com/office/drawing/2014/main" id="{9E999B0F-0A72-4D8B-9098-E571D73B09CC}"/>
              </a:ext>
            </a:extLst>
          </p:cNvPr>
          <p:cNvSpPr/>
          <p:nvPr/>
        </p:nvSpPr>
        <p:spPr>
          <a:xfrm>
            <a:off x="418976" y="439387"/>
            <a:ext cx="6115792" cy="950026"/>
          </a:xfrm>
          <a:prstGeom prst="hexagon">
            <a:avLst/>
          </a:prstGeom>
          <a:ln w="76200"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0070C0"/>
                </a:solidFill>
                <a:latin typeface="+mn-ea"/>
              </a:rPr>
              <a:t>栄養は過剰も不足もＮＧ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1DB7C9B-F27A-4431-80B7-AC924EC30ABB}"/>
              </a:ext>
            </a:extLst>
          </p:cNvPr>
          <p:cNvSpPr txBox="1"/>
          <p:nvPr/>
        </p:nvSpPr>
        <p:spPr>
          <a:xfrm>
            <a:off x="2007837" y="1672500"/>
            <a:ext cx="51283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i="1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食生活の乱れ</a:t>
            </a:r>
            <a:r>
              <a:rPr kumimoji="1" lang="ja-JP" altLang="en-US" sz="32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は</a:t>
            </a:r>
            <a:endParaRPr kumimoji="1" lang="en-US" altLang="ja-JP" sz="3200" b="1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32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生活習慣病につながります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4FEBCD25-D572-084F-D119-8F6BA829BC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696063"/>
              </p:ext>
            </p:extLst>
          </p:nvPr>
        </p:nvGraphicFramePr>
        <p:xfrm>
          <a:off x="1326394" y="3333763"/>
          <a:ext cx="649121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4815">
                  <a:extLst>
                    <a:ext uri="{9D8B030D-6E8A-4147-A177-3AD203B41FA5}">
                      <a16:colId xmlns:a16="http://schemas.microsoft.com/office/drawing/2014/main" val="1122927736"/>
                    </a:ext>
                  </a:extLst>
                </a:gridCol>
                <a:gridCol w="2040255">
                  <a:extLst>
                    <a:ext uri="{9D8B030D-6E8A-4147-A177-3AD203B41FA5}">
                      <a16:colId xmlns:a16="http://schemas.microsoft.com/office/drawing/2014/main" val="2653346933"/>
                    </a:ext>
                  </a:extLst>
                </a:gridCol>
                <a:gridCol w="2956143">
                  <a:extLst>
                    <a:ext uri="{9D8B030D-6E8A-4147-A177-3AD203B41FA5}">
                      <a16:colId xmlns:a16="http://schemas.microsoft.com/office/drawing/2014/main" val="3684411142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lang="ja-JP" altLang="en-US" sz="2400" dirty="0">
                          <a:solidFill>
                            <a:schemeClr val="bg1"/>
                          </a:solidFill>
                        </a:rPr>
                        <a:t>過剰摂取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エネルギー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肥満、糖尿病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5570896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脂肪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45112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食塩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高血圧、脳卒中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4835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400" dirty="0">
                          <a:solidFill>
                            <a:schemeClr val="bg1"/>
                          </a:solidFill>
                        </a:rPr>
                        <a:t>不足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ビタミン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ミネラル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食物繊維など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がん、骨粗しょう症、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貧血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063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六角形 8">
            <a:extLst>
              <a:ext uri="{FF2B5EF4-FFF2-40B4-BE49-F238E27FC236}">
                <a16:creationId xmlns:a16="http://schemas.microsoft.com/office/drawing/2014/main" id="{EEB28E9E-9787-2CD2-FFAA-EA2C7BED491A}"/>
              </a:ext>
            </a:extLst>
          </p:cNvPr>
          <p:cNvSpPr/>
          <p:nvPr/>
        </p:nvSpPr>
        <p:spPr>
          <a:xfrm>
            <a:off x="418976" y="439387"/>
            <a:ext cx="6115792" cy="950026"/>
          </a:xfrm>
          <a:prstGeom prst="hexagon">
            <a:avLst/>
          </a:prstGeom>
          <a:ln w="76200"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0070C0"/>
                </a:solidFill>
                <a:latin typeface="+mn-ea"/>
              </a:rPr>
              <a:t>健康寿命を延ばそう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F8FD0C2-17D9-8F89-B332-F22C7C62F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CA2C4FF3-3A94-40A1-2DC8-19D287CFC9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5693377"/>
              </p:ext>
            </p:extLst>
          </p:nvPr>
        </p:nvGraphicFramePr>
        <p:xfrm>
          <a:off x="418976" y="2452662"/>
          <a:ext cx="5039638" cy="2468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7D3C01D8-1D7B-6273-B021-6C32CBB23A58}"/>
              </a:ext>
            </a:extLst>
          </p:cNvPr>
          <p:cNvSpPr/>
          <p:nvPr/>
        </p:nvSpPr>
        <p:spPr>
          <a:xfrm>
            <a:off x="5897215" y="2633307"/>
            <a:ext cx="2442575" cy="8778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女性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約１２年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8D1748E-FB8C-1CD8-A0B8-7231C3363986}"/>
              </a:ext>
            </a:extLst>
          </p:cNvPr>
          <p:cNvSpPr/>
          <p:nvPr/>
        </p:nvSpPr>
        <p:spPr>
          <a:xfrm>
            <a:off x="5897214" y="3750241"/>
            <a:ext cx="2442575" cy="8778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男性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約９年</a:t>
            </a:r>
          </a:p>
        </p:txBody>
      </p:sp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E0BE2388-4F95-91BB-7F16-5A849FB162C9}"/>
              </a:ext>
            </a:extLst>
          </p:cNvPr>
          <p:cNvSpPr/>
          <p:nvPr/>
        </p:nvSpPr>
        <p:spPr>
          <a:xfrm>
            <a:off x="418976" y="5205057"/>
            <a:ext cx="5039638" cy="995653"/>
          </a:xfrm>
          <a:prstGeom prst="wedgeRectCallout">
            <a:avLst>
              <a:gd name="adj1" fmla="val 58106"/>
              <a:gd name="adj2" fmla="val -20990"/>
            </a:avLst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普段の食事を見直してみよう！</a:t>
            </a:r>
          </a:p>
        </p:txBody>
      </p:sp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CE546754-D093-23CC-337E-02C800A75A66}"/>
              </a:ext>
            </a:extLst>
          </p:cNvPr>
          <p:cNvSpPr/>
          <p:nvPr/>
        </p:nvSpPr>
        <p:spPr>
          <a:xfrm>
            <a:off x="2131621" y="1652943"/>
            <a:ext cx="4880759" cy="716834"/>
          </a:xfrm>
          <a:prstGeom prst="bevel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2400" dirty="0">
                <a:solidFill>
                  <a:schemeClr val="tx1"/>
                </a:solidFill>
              </a:rPr>
              <a:t>平均寿命と健康寿命の差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1E52A66-DE6C-8A39-4066-4A5D8ABFBB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220" y="4955332"/>
            <a:ext cx="1428949" cy="143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  <p:bldP spid="8" grpId="0" animBg="1"/>
      <p:bldP spid="12" grpId="0" animBg="1"/>
      <p:bldP spid="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315</TotalTime>
  <Words>84</Words>
  <PresentationFormat>画面に合わせる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2022-09-12T07:42:19Z</dcterms:created>
  <dcterms:modified xsi:type="dcterms:W3CDTF">2023-01-10T03:51:21Z</dcterms:modified>
</cp:coreProperties>
</file>