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99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アナログレコード生産量の推移</a:t>
            </a:r>
          </a:p>
        </c:rich>
      </c:tx>
      <c:layout>
        <c:manualLayout>
          <c:xMode val="edge"/>
          <c:yMode val="edge"/>
          <c:x val="0.21557434658696317"/>
          <c:y val="2.99313582041185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千枚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2009年</c:v>
                </c:pt>
                <c:pt idx="1">
                  <c:v>2013年</c:v>
                </c:pt>
                <c:pt idx="2">
                  <c:v>2017年</c:v>
                </c:pt>
                <c:pt idx="3">
                  <c:v>2021年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102</c:v>
                </c:pt>
                <c:pt idx="1">
                  <c:v>268</c:v>
                </c:pt>
                <c:pt idx="2">
                  <c:v>1063</c:v>
                </c:pt>
                <c:pt idx="3">
                  <c:v>1907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53-40E4-8925-C5831F39B2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22213424"/>
        <c:axId val="721034224"/>
      </c:barChart>
      <c:catAx>
        <c:axId val="622213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21034224"/>
        <c:crosses val="autoZero"/>
        <c:auto val="1"/>
        <c:lblAlgn val="ctr"/>
        <c:lblOffset val="100"/>
        <c:noMultiLvlLbl val="0"/>
      </c:catAx>
      <c:valAx>
        <c:axId val="721034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22213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6886C-9CA0-4ECB-806D-43CF29EE9704}" type="datetimeFigureOut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241E6-8E48-4E3D-BBAF-2F76ED9289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1116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99661-DDA9-4501-824B-28D155401D8A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3AB1A-BA2D-4258-86C3-5E42A7868BD5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911E-C331-4890-9E8C-4C28989DEAB0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A7BC-7EC3-40A5-AB75-3258E0632A16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A427-5F4B-4596-A4DB-4F33970CB6FF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D9482-3E1A-480D-818F-13DF66F3F8A7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63298-A3F0-4191-A73D-8C3D7D429786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98A6-1A24-4A8E-B22A-E47F16EAC17C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7779B-EF21-47C3-9987-DC1D1B19D6A8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1421-88ED-48DA-89EF-2691A7BFE4CA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923AD-4258-45EE-B558-1CBE6BF240C5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www.goukaku.ne.jp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9014A-3810-482A-98B4-2D7886A81283}" type="datetime1">
              <a:rPr kumimoji="1" lang="ja-JP" altLang="en-US" smtClean="0"/>
              <a:t>2022/11/25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i="1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15" name="図 14">
            <a:hlinkClick r:id="rId14"/>
            <a:extLst>
              <a:ext uri="{FF2B5EF4-FFF2-40B4-BE49-F238E27FC236}">
                <a16:creationId xmlns:a16="http://schemas.microsoft.com/office/drawing/2014/main" id="{FCD55059-349A-E518-2358-82849BE9D71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523" y="136524"/>
            <a:ext cx="1905266" cy="771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AF677674-3E8F-7503-8200-438C3F055F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43" y="794251"/>
            <a:ext cx="4286848" cy="4305901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6" name="吹き出し: 円形 5">
            <a:extLst>
              <a:ext uri="{FF2B5EF4-FFF2-40B4-BE49-F238E27FC236}">
                <a16:creationId xmlns:a16="http://schemas.microsoft.com/office/drawing/2014/main" id="{29617176-B54E-4F7E-AA9D-5934552CE21B}"/>
              </a:ext>
            </a:extLst>
          </p:cNvPr>
          <p:cNvSpPr/>
          <p:nvPr/>
        </p:nvSpPr>
        <p:spPr>
          <a:xfrm>
            <a:off x="2855167" y="3052353"/>
            <a:ext cx="5838993" cy="3121572"/>
          </a:xfrm>
          <a:prstGeom prst="wedgeEllipseCallout">
            <a:avLst>
              <a:gd name="adj1" fmla="val -49490"/>
              <a:gd name="adj2" fmla="val -52146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0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レコード</a:t>
            </a:r>
            <a:r>
              <a:rPr kumimoji="1" lang="ja-JP" altLang="en-US" sz="60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を</a:t>
            </a:r>
            <a:endParaRPr kumimoji="1" lang="en-US" altLang="ja-JP" sz="6000" b="1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6000" b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聴こう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A3B0600-A3BE-DFFE-4AA9-0852F47F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DE6A90F-E3CC-829F-442B-756300B024F6}"/>
              </a:ext>
            </a:extLst>
          </p:cNvPr>
          <p:cNvSpPr txBox="1"/>
          <p:nvPr/>
        </p:nvSpPr>
        <p:spPr>
          <a:xfrm>
            <a:off x="394281" y="360726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音楽媒体の変化</a:t>
            </a:r>
          </a:p>
        </p:txBody>
      </p:sp>
      <p:sp>
        <p:nvSpPr>
          <p:cNvPr id="4" name="吹き出し: 右矢印 3">
            <a:extLst>
              <a:ext uri="{FF2B5EF4-FFF2-40B4-BE49-F238E27FC236}">
                <a16:creationId xmlns:a16="http://schemas.microsoft.com/office/drawing/2014/main" id="{1C52CCE1-6BEA-A317-9109-4C8B8A0C0A19}"/>
              </a:ext>
            </a:extLst>
          </p:cNvPr>
          <p:cNvSpPr/>
          <p:nvPr/>
        </p:nvSpPr>
        <p:spPr>
          <a:xfrm>
            <a:off x="528506" y="1392572"/>
            <a:ext cx="3976382" cy="989901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2361"/>
            </a:avLst>
          </a:prstGeom>
          <a:solidFill>
            <a:srgbClr val="CC99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bg1"/>
                </a:solidFill>
              </a:rPr>
              <a:t>ＣＤなどのメディア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97AF95D-1F9E-CC2E-03DA-91D82E01C0F4}"/>
              </a:ext>
            </a:extLst>
          </p:cNvPr>
          <p:cNvSpPr/>
          <p:nvPr/>
        </p:nvSpPr>
        <p:spPr>
          <a:xfrm>
            <a:off x="4723002" y="1392572"/>
            <a:ext cx="3624044" cy="989901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bg1"/>
                </a:solidFill>
              </a:rPr>
              <a:t>ダウンロード配信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r>
              <a:rPr kumimoji="1" lang="ja-JP" altLang="en-US" sz="2400" dirty="0">
                <a:solidFill>
                  <a:schemeClr val="bg1"/>
                </a:solidFill>
              </a:rPr>
              <a:t>ストリーミングサービス</a:t>
            </a:r>
          </a:p>
        </p:txBody>
      </p:sp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55072CF6-CC45-6C74-6C09-9F1D64B331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9966016"/>
              </p:ext>
            </p:extLst>
          </p:nvPr>
        </p:nvGraphicFramePr>
        <p:xfrm>
          <a:off x="1699353" y="3810526"/>
          <a:ext cx="5745294" cy="254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70912BD-F764-136A-B68C-892CBBE9B1A7}"/>
              </a:ext>
            </a:extLst>
          </p:cNvPr>
          <p:cNvSpPr/>
          <p:nvPr/>
        </p:nvSpPr>
        <p:spPr>
          <a:xfrm>
            <a:off x="1223968" y="2831456"/>
            <a:ext cx="66960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近年アナログ需要が拡大傾向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2" animBg="1"/>
      <p:bldP spid="5" grpId="0" animBg="1"/>
      <p:bldGraphic spid="9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FF3C002-3F84-F126-29A0-A12692319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C5A05C-821C-2B56-A2FB-43E1B1B68189}"/>
              </a:ext>
            </a:extLst>
          </p:cNvPr>
          <p:cNvSpPr txBox="1"/>
          <p:nvPr/>
        </p:nvSpPr>
        <p:spPr>
          <a:xfrm>
            <a:off x="394281" y="360726"/>
            <a:ext cx="34259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レコードの魅力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DDA33D8-03AC-DD47-7BCE-9BE72C313E01}"/>
              </a:ext>
            </a:extLst>
          </p:cNvPr>
          <p:cNvSpPr txBox="1"/>
          <p:nvPr/>
        </p:nvSpPr>
        <p:spPr>
          <a:xfrm>
            <a:off x="394281" y="1600200"/>
            <a:ext cx="41665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独特の音質</a:t>
            </a:r>
            <a:endParaRPr kumimoji="1" lang="en-US" altLang="ja-JP" sz="3200" i="1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ジャケットの芸術性</a:t>
            </a:r>
            <a:endParaRPr kumimoji="1" lang="en-US" altLang="ja-JP" sz="3200" i="1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手間をかける楽しさ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02BF092D-709A-0C60-73DB-203D06972A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195509"/>
              </p:ext>
            </p:extLst>
          </p:nvPr>
        </p:nvGraphicFramePr>
        <p:xfrm>
          <a:off x="394281" y="3968735"/>
          <a:ext cx="4764833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7535">
                  <a:extLst>
                    <a:ext uri="{9D8B030D-6E8A-4147-A177-3AD203B41FA5}">
                      <a16:colId xmlns:a16="http://schemas.microsoft.com/office/drawing/2014/main" val="2324809379"/>
                    </a:ext>
                  </a:extLst>
                </a:gridCol>
                <a:gridCol w="2407298">
                  <a:extLst>
                    <a:ext uri="{9D8B030D-6E8A-4147-A177-3AD203B41FA5}">
                      <a16:colId xmlns:a16="http://schemas.microsoft.com/office/drawing/2014/main" val="432193427"/>
                    </a:ext>
                  </a:extLst>
                </a:gridCol>
              </a:tblGrid>
              <a:tr h="370840">
                <a:tc rowSpan="5">
                  <a:txBody>
                    <a:bodyPr/>
                    <a:lstStyle/>
                    <a:p>
                      <a:r>
                        <a:rPr kumimoji="1" lang="ja-JP" altLang="en-US" sz="2000" dirty="0"/>
                        <a:t>基本アイテム紹介</a:t>
                      </a:r>
                      <a:endParaRPr kumimoji="1" lang="en-US" altLang="ja-JP" sz="2000" dirty="0"/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レコードプレーヤー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531542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カートリッジ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63060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フォノイコライザー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91151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アンプ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96113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スピーカー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877958"/>
                  </a:ext>
                </a:extLst>
              </a:tr>
            </a:tbl>
          </a:graphicData>
        </a:graphic>
      </p:graphicFrame>
      <p:sp>
        <p:nvSpPr>
          <p:cNvPr id="8" name="小波 7">
            <a:extLst>
              <a:ext uri="{FF2B5EF4-FFF2-40B4-BE49-F238E27FC236}">
                <a16:creationId xmlns:a16="http://schemas.microsoft.com/office/drawing/2014/main" id="{42931BAC-167A-C3A5-9285-FAF060738E0A}"/>
              </a:ext>
            </a:extLst>
          </p:cNvPr>
          <p:cNvSpPr/>
          <p:nvPr/>
        </p:nvSpPr>
        <p:spPr>
          <a:xfrm>
            <a:off x="5523722" y="3968735"/>
            <a:ext cx="2991628" cy="1981200"/>
          </a:xfrm>
          <a:prstGeom prst="doubleWave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一体型もあり</a:t>
            </a:r>
            <a:endParaRPr kumimoji="1" lang="en-US" altLang="ja-JP" sz="2400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こだわりに合わせて</a:t>
            </a:r>
            <a:endParaRPr kumimoji="1" lang="en-US" altLang="ja-JP" sz="2400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機器を選べる</a:t>
            </a:r>
            <a:endParaRPr kumimoji="1" lang="en-US" altLang="ja-JP" sz="2400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FB70C84D-4AC6-0369-63E4-92345553C3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251" y="1546851"/>
            <a:ext cx="2667372" cy="190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8660A90-4C59-C89E-AE02-905679773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732376-470B-A832-28D0-CE41AD580B42}"/>
              </a:ext>
            </a:extLst>
          </p:cNvPr>
          <p:cNvSpPr txBox="1"/>
          <p:nvPr/>
        </p:nvSpPr>
        <p:spPr>
          <a:xfrm>
            <a:off x="394281" y="360726"/>
            <a:ext cx="37208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試聴会のご案内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71EA9D96-0519-6335-988C-475323BB5D71}"/>
              </a:ext>
            </a:extLst>
          </p:cNvPr>
          <p:cNvSpPr/>
          <p:nvPr/>
        </p:nvSpPr>
        <p:spPr>
          <a:xfrm>
            <a:off x="394281" y="1543050"/>
            <a:ext cx="5410200" cy="12573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7030A0"/>
                </a:solidFill>
              </a:rPr>
              <a:t>日にち</a:t>
            </a:r>
            <a:endParaRPr kumimoji="1" lang="en-US" altLang="ja-JP" sz="2400" u="sng" dirty="0">
              <a:solidFill>
                <a:srgbClr val="7030A0"/>
              </a:solidFill>
            </a:endParaRPr>
          </a:p>
          <a:p>
            <a:pPr algn="ctr"/>
            <a:r>
              <a:rPr kumimoji="1" lang="ja-JP" altLang="en-US" dirty="0"/>
              <a:t>７月１１日・７月２３日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41AB3361-6448-16A7-B20E-E0C8ED2A0F49}"/>
              </a:ext>
            </a:extLst>
          </p:cNvPr>
          <p:cNvSpPr/>
          <p:nvPr/>
        </p:nvSpPr>
        <p:spPr>
          <a:xfrm>
            <a:off x="1866900" y="3179309"/>
            <a:ext cx="5410200" cy="12573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7030A0"/>
                </a:solidFill>
              </a:rPr>
              <a:t>時間・場所</a:t>
            </a:r>
            <a:endParaRPr kumimoji="1" lang="en-US" altLang="ja-JP" sz="2400" u="sng" dirty="0">
              <a:solidFill>
                <a:srgbClr val="7030A0"/>
              </a:solidFill>
            </a:endParaRPr>
          </a:p>
          <a:p>
            <a:pPr algn="ctr"/>
            <a:r>
              <a:rPr kumimoji="1" lang="ja-JP" altLang="en-US" dirty="0"/>
              <a:t>１５時～１６時・カナミ電機４Ｆ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B262D3CC-7941-405B-FFD0-0ADD0DDE2F0D}"/>
              </a:ext>
            </a:extLst>
          </p:cNvPr>
          <p:cNvSpPr/>
          <p:nvPr/>
        </p:nvSpPr>
        <p:spPr>
          <a:xfrm>
            <a:off x="3289533" y="4815569"/>
            <a:ext cx="5410200" cy="1257300"/>
          </a:xfrm>
          <a:prstGeom prst="foldedCorner">
            <a:avLst/>
          </a:prstGeom>
          <a:solidFill>
            <a:schemeClr val="accent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7030A0"/>
                </a:solidFill>
              </a:rPr>
              <a:t>内容</a:t>
            </a:r>
            <a:endParaRPr kumimoji="1" lang="en-US" altLang="ja-JP" sz="2400" u="sng" dirty="0">
              <a:solidFill>
                <a:srgbClr val="7030A0"/>
              </a:solidFill>
            </a:endParaRPr>
          </a:p>
          <a:p>
            <a:pPr algn="ctr"/>
            <a:r>
              <a:rPr kumimoji="1" lang="ja-JP" altLang="en-US" dirty="0"/>
              <a:t>音と操作を楽しむ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309</TotalTime>
  <Words>86</Words>
  <PresentationFormat>画面に合わせる (4:3)</PresentationFormat>
  <Paragraphs>32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2022-09-22T08:00:18Z</dcterms:created>
  <dcterms:modified xsi:type="dcterms:W3CDTF">2022-11-25T01:02:34Z</dcterms:modified>
</cp:coreProperties>
</file>