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相談件数の推移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相談件数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Sheet1!$B$1:$D$1</c:f>
              <c:strCache>
                <c:ptCount val="3"/>
                <c:pt idx="0">
                  <c:v>2018年</c:v>
                </c:pt>
                <c:pt idx="1">
                  <c:v>2019年</c:v>
                </c:pt>
                <c:pt idx="2">
                  <c:v>2020年</c:v>
                </c:pt>
              </c:strCache>
            </c:strRef>
          </c:cat>
          <c:val>
            <c:numRef>
              <c:f>Sheet1!$B$2:$D$2</c:f>
              <c:numCache>
                <c:formatCode>#,##0_);[Red]\(#,##0\)</c:formatCode>
                <c:ptCount val="3"/>
                <c:pt idx="0">
                  <c:v>5294</c:v>
                </c:pt>
                <c:pt idx="1">
                  <c:v>5854</c:v>
                </c:pt>
                <c:pt idx="2">
                  <c:v>10488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3E9-4B9E-B2F6-2007C794A3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7753967"/>
        <c:axId val="507755215"/>
      </c:lineChart>
      <c:catAx>
        <c:axId val="5077539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7755215"/>
        <c:crosses val="autoZero"/>
        <c:auto val="1"/>
        <c:lblAlgn val="ctr"/>
        <c:lblOffset val="100"/>
        <c:noMultiLvlLbl val="0"/>
      </c:catAx>
      <c:valAx>
        <c:axId val="5077552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77539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0088A-32DE-4151-9E54-BA4BF0D7070C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CD9C3-488C-4B20-B69E-0C22551A2C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109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05477-FFCB-45C5-92F8-04E2D54B60B1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B250-F0B3-4759-8B87-9F6FF9F8651C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122B-9C59-4133-BD44-8D8B6EB5E9EC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F6B8-4F2B-4C78-8AC6-8D243402CA17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217E7-F5CF-4F32-AF34-0CD1BB1FB41F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E3BC-FC61-4D4A-A3FE-B607FA4B4DF6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A283-94D7-4250-B8B9-7595461D32C5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C9F7-7E7E-4168-8696-FDF4F65A2B75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FDA8B-CE2E-4347-8AA6-4D040F3436D7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B97B-7499-4E38-988E-3404BF48693F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DB05-F87D-4D43-B14F-D6E87096D129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902E5-4AED-48D4-A984-8224C396FD4D}" type="datetime1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04A538D-4C7C-73ED-9FAF-23C28697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F4E73700-E68B-376A-5AFC-A2C2FE64C8E5}"/>
              </a:ext>
            </a:extLst>
          </p:cNvPr>
          <p:cNvSpPr/>
          <p:nvPr/>
        </p:nvSpPr>
        <p:spPr>
          <a:xfrm>
            <a:off x="1039660" y="1081372"/>
            <a:ext cx="7064680" cy="2701487"/>
          </a:xfrm>
          <a:prstGeom prst="horizontalScroll">
            <a:avLst/>
          </a:prstGeom>
          <a:solidFill>
            <a:srgbClr val="0070C0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偽ＳＭＳに要注意！</a:t>
            </a: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ADC85FF0-35D4-7B14-3A90-42FBB97DB721}"/>
              </a:ext>
            </a:extLst>
          </p:cNvPr>
          <p:cNvSpPr/>
          <p:nvPr/>
        </p:nvSpPr>
        <p:spPr>
          <a:xfrm>
            <a:off x="4054853" y="4501845"/>
            <a:ext cx="3569105" cy="1723589"/>
          </a:xfrm>
          <a:prstGeom prst="wedgeRoundRectCallout">
            <a:avLst>
              <a:gd name="adj1" fmla="val -65164"/>
              <a:gd name="adj2" fmla="val -28554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荷物のお届けにあがりましたが</a:t>
            </a:r>
            <a:endParaRPr kumimoji="1" lang="en-US" altLang="ja-JP" dirty="0"/>
          </a:p>
          <a:p>
            <a:r>
              <a:rPr kumimoji="1" lang="ja-JP" altLang="en-US" dirty="0"/>
              <a:t>不在のため持ち帰りました。</a:t>
            </a:r>
            <a:endParaRPr kumimoji="1" lang="en-US" altLang="ja-JP" dirty="0"/>
          </a:p>
          <a:p>
            <a:r>
              <a:rPr kumimoji="1" lang="en-US" altLang="ja-JP" u="sng" dirty="0">
                <a:solidFill>
                  <a:srgbClr val="0070C0"/>
                </a:solidFill>
              </a:rPr>
              <a:t>http://</a:t>
            </a:r>
            <a:r>
              <a:rPr kumimoji="1" lang="ja-JP" altLang="en-US" u="sng" dirty="0">
                <a:solidFill>
                  <a:srgbClr val="0070C0"/>
                </a:solidFill>
              </a:rPr>
              <a:t>～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442D0C2E-BFA1-9669-7DAB-D80AC60E6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895" y="4108137"/>
            <a:ext cx="1581371" cy="224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吹き出し: 下矢印 12">
            <a:extLst>
              <a:ext uri="{FF2B5EF4-FFF2-40B4-BE49-F238E27FC236}">
                <a16:creationId xmlns:a16="http://schemas.microsoft.com/office/drawing/2014/main" id="{E1C8A8F6-B4D1-AD5F-59E9-D476C539F5EC}"/>
              </a:ext>
            </a:extLst>
          </p:cNvPr>
          <p:cNvSpPr/>
          <p:nvPr/>
        </p:nvSpPr>
        <p:spPr>
          <a:xfrm>
            <a:off x="4781665" y="3577022"/>
            <a:ext cx="3879153" cy="1397615"/>
          </a:xfrm>
          <a:prstGeom prst="downArrowCallout">
            <a:avLst/>
          </a:prstGeom>
          <a:solidFill>
            <a:srgbClr val="CC99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ＵＲＬをタップ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3FF5061-2FF3-6FEF-552B-FDDD71D53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646D18B-4C7B-3CF9-B16E-8922E68CE3D6}"/>
              </a:ext>
            </a:extLst>
          </p:cNvPr>
          <p:cNvSpPr txBox="1"/>
          <p:nvPr/>
        </p:nvSpPr>
        <p:spPr>
          <a:xfrm>
            <a:off x="1717693" y="518882"/>
            <a:ext cx="5708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0070C0"/>
                </a:solidFill>
              </a:rPr>
              <a:t>ＳＭＳを利用した詐欺が急増</a:t>
            </a:r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F6BCB93C-A8F2-D965-6A28-3828C6A758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681980"/>
              </p:ext>
            </p:extLst>
          </p:nvPr>
        </p:nvGraphicFramePr>
        <p:xfrm>
          <a:off x="405987" y="1869407"/>
          <a:ext cx="4011787" cy="4047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吹き出し: 下矢印 8">
            <a:extLst>
              <a:ext uri="{FF2B5EF4-FFF2-40B4-BE49-F238E27FC236}">
                <a16:creationId xmlns:a16="http://schemas.microsoft.com/office/drawing/2014/main" id="{2540DB74-9AA4-DED2-D9C9-5C0997FECCED}"/>
              </a:ext>
            </a:extLst>
          </p:cNvPr>
          <p:cNvSpPr/>
          <p:nvPr/>
        </p:nvSpPr>
        <p:spPr>
          <a:xfrm>
            <a:off x="4781665" y="1883363"/>
            <a:ext cx="3879153" cy="1397615"/>
          </a:xfrm>
          <a:prstGeom prst="downArrowCallou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宅配便業者などを</a:t>
            </a:r>
            <a:endParaRPr kumimoji="1" lang="en-US" altLang="ja-JP" sz="24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装うメッセージ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7D45669-F033-C97B-F0F1-1ABBC5C0B68B}"/>
              </a:ext>
            </a:extLst>
          </p:cNvPr>
          <p:cNvSpPr/>
          <p:nvPr/>
        </p:nvSpPr>
        <p:spPr>
          <a:xfrm>
            <a:off x="4781666" y="5189637"/>
            <a:ext cx="3879153" cy="7697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偽サイトへ誘導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Graphic spid="8" grpId="0">
        <p:bldAsOne/>
      </p:bldGraphic>
      <p:bldP spid="9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9798B5-95E8-4EA9-97D3-A158305BDE9E}"/>
              </a:ext>
            </a:extLst>
          </p:cNvPr>
          <p:cNvSpPr txBox="1"/>
          <p:nvPr/>
        </p:nvSpPr>
        <p:spPr>
          <a:xfrm>
            <a:off x="2247485" y="518882"/>
            <a:ext cx="4649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0070C0"/>
                </a:solidFill>
              </a:rPr>
              <a:t>被害に遭わないために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69F665E-5FF9-2C2E-2AC8-0ED8482C8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C4694E8-AA71-993D-AC62-1EA8B26AF970}"/>
              </a:ext>
            </a:extLst>
          </p:cNvPr>
          <p:cNvSpPr txBox="1"/>
          <p:nvPr/>
        </p:nvSpPr>
        <p:spPr>
          <a:xfrm>
            <a:off x="1443580" y="3112323"/>
            <a:ext cx="62568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rgbClr val="FF0000"/>
                </a:solidFill>
              </a:rPr>
              <a:t>本文中のＵＲＬからアクセスしない</a:t>
            </a:r>
            <a:endParaRPr kumimoji="1" lang="en-US" altLang="ja-JP" sz="32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rgbClr val="FF0000"/>
                </a:solidFill>
              </a:rPr>
              <a:t>アプリは公式ストアから</a:t>
            </a: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E06408A8-E7C4-06AD-D6F5-8F5880D155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077081"/>
              </p:ext>
            </p:extLst>
          </p:nvPr>
        </p:nvGraphicFramePr>
        <p:xfrm>
          <a:off x="1356986" y="1552877"/>
          <a:ext cx="6430028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1343">
                  <a:extLst>
                    <a:ext uri="{9D8B030D-6E8A-4147-A177-3AD203B41FA5}">
                      <a16:colId xmlns:a16="http://schemas.microsoft.com/office/drawing/2014/main" val="3816170522"/>
                    </a:ext>
                  </a:extLst>
                </a:gridCol>
                <a:gridCol w="3778685">
                  <a:extLst>
                    <a:ext uri="{9D8B030D-6E8A-4147-A177-3AD203B41FA5}">
                      <a16:colId xmlns:a16="http://schemas.microsoft.com/office/drawing/2014/main" val="3049530296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r>
                        <a:rPr kumimoji="1" lang="ja-JP" altLang="en-US" sz="2400" i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どんな</a:t>
                      </a:r>
                      <a:r>
                        <a:rPr kumimoji="1" lang="ja-JP" altLang="en-US" sz="2400" i="1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被害</a:t>
                      </a:r>
                      <a:r>
                        <a:rPr kumimoji="1" lang="ja-JP" altLang="en-US" sz="2400" i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が？</a:t>
                      </a:r>
                      <a:endParaRPr kumimoji="1" lang="en-US" altLang="ja-JP" sz="2400" i="1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i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個人情報の流出</a:t>
                      </a:r>
                      <a:endParaRPr kumimoji="1" lang="en-US" altLang="ja-JP" sz="2400" i="1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7807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i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身に覚えのない請求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52259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i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勝手にアカウント登録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705582"/>
                  </a:ext>
                </a:extLst>
              </a:tr>
            </a:tbl>
          </a:graphicData>
        </a:graphic>
      </p:graphicFrame>
      <p:pic>
        <p:nvPicPr>
          <p:cNvPr id="4" name="図 3">
            <a:extLst>
              <a:ext uri="{FF2B5EF4-FFF2-40B4-BE49-F238E27FC236}">
                <a16:creationId xmlns:a16="http://schemas.microsoft.com/office/drawing/2014/main" id="{9D4622C1-6F20-DF75-ED51-4CC79FDF6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367" y="4314470"/>
            <a:ext cx="1905266" cy="254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419</TotalTime>
  <Words>81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2022-09-13T03:53:29Z</dcterms:created>
  <dcterms:modified xsi:type="dcterms:W3CDTF">2023-01-10T03:50:47Z</dcterms:modified>
</cp:coreProperties>
</file>