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dirty="0"/>
              <a:t>リピート</a:t>
            </a:r>
            <a:r>
              <a:rPr lang="ja-JP" altLang="en-US" dirty="0"/>
              <a:t>購入者数</a:t>
            </a:r>
            <a:r>
              <a:rPr lang="ja-JP" dirty="0"/>
              <a:t>の推移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リピート購入者数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2007年</c:v>
                </c:pt>
                <c:pt idx="1">
                  <c:v>2012年</c:v>
                </c:pt>
                <c:pt idx="2">
                  <c:v>2017年</c:v>
                </c:pt>
                <c:pt idx="3">
                  <c:v>2022年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2158</c:v>
                </c:pt>
                <c:pt idx="1">
                  <c:v>3482</c:v>
                </c:pt>
                <c:pt idx="2">
                  <c:v>4191</c:v>
                </c:pt>
                <c:pt idx="3">
                  <c:v>5987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AD7-4467-AF57-71A7DD9F7F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2651455"/>
        <c:axId val="572659359"/>
      </c:lineChart>
      <c:catAx>
        <c:axId val="572651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72659359"/>
        <c:crosses val="autoZero"/>
        <c:auto val="1"/>
        <c:lblAlgn val="ctr"/>
        <c:lblOffset val="100"/>
        <c:noMultiLvlLbl val="0"/>
      </c:catAx>
      <c:valAx>
        <c:axId val="5726593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726514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62A83B5-0D57-0889-14D5-2AE9A0E6E3DB}"/>
              </a:ext>
            </a:extLst>
          </p:cNvPr>
          <p:cNvSpPr txBox="1"/>
          <p:nvPr userDrawn="1"/>
        </p:nvSpPr>
        <p:spPr>
          <a:xfrm>
            <a:off x="3838466" y="6356351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>
                <a:solidFill>
                  <a:srgbClr val="0070C0"/>
                </a:solidFill>
              </a:rPr>
              <a:t>天然研究所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29FFF59-B28F-AC8C-0AAE-3C074593584D}"/>
              </a:ext>
            </a:extLst>
          </p:cNvPr>
          <p:cNvSpPr/>
          <p:nvPr/>
        </p:nvSpPr>
        <p:spPr>
          <a:xfrm>
            <a:off x="970694" y="1687175"/>
            <a:ext cx="720261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7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森の恵みシリーズ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6F75C23-15C5-9FE6-43A4-63F4602242F4}"/>
              </a:ext>
            </a:extLst>
          </p:cNvPr>
          <p:cNvSpPr txBox="1"/>
          <p:nvPr/>
        </p:nvSpPr>
        <p:spPr>
          <a:xfrm>
            <a:off x="694015" y="1040844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u="sng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ナチュラルソープ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C4ABDDF-6D05-CA98-A068-2F8836556A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28" y="3153300"/>
            <a:ext cx="5715000" cy="283845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38B39C06-2D07-4496-7118-DB1EE0CC49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447" y="3733421"/>
            <a:ext cx="3819525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2F302A0-A6B4-E338-D6E9-8F5941B64283}"/>
              </a:ext>
            </a:extLst>
          </p:cNvPr>
          <p:cNvSpPr txBox="1"/>
          <p:nvPr/>
        </p:nvSpPr>
        <p:spPr>
          <a:xfrm>
            <a:off x="3727858" y="281354"/>
            <a:ext cx="16882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特　長</a:t>
            </a:r>
          </a:p>
        </p:txBody>
      </p:sp>
      <p:sp>
        <p:nvSpPr>
          <p:cNvPr id="5" name="星: 16 pt 4">
            <a:extLst>
              <a:ext uri="{FF2B5EF4-FFF2-40B4-BE49-F238E27FC236}">
                <a16:creationId xmlns:a16="http://schemas.microsoft.com/office/drawing/2014/main" id="{F1687253-4838-C0A9-5059-DF07A8FFE0F7}"/>
              </a:ext>
            </a:extLst>
          </p:cNvPr>
          <p:cNvSpPr/>
          <p:nvPr/>
        </p:nvSpPr>
        <p:spPr>
          <a:xfrm>
            <a:off x="4736986" y="3640822"/>
            <a:ext cx="3785225" cy="2206853"/>
          </a:xfrm>
          <a:prstGeom prst="star16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/>
              <a:t>みかんエキス</a:t>
            </a:r>
            <a:endParaRPr kumimoji="1" lang="en-US" altLang="ja-JP" sz="2400" b="1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B45BEC-E217-3AA5-80E2-6621720FD55C}"/>
              </a:ext>
            </a:extLst>
          </p:cNvPr>
          <p:cNvSpPr txBox="1"/>
          <p:nvPr/>
        </p:nvSpPr>
        <p:spPr>
          <a:xfrm>
            <a:off x="621792" y="1203942"/>
            <a:ext cx="67762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i="0" dirty="0">
                <a:solidFill>
                  <a:srgbClr val="251E1C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</a:rPr>
              <a:t>着色料、添加物不使用</a:t>
            </a:r>
            <a:endParaRPr lang="en-US" altLang="ja-JP" sz="3200" b="1" i="0" dirty="0">
              <a:solidFill>
                <a:srgbClr val="251E1C"/>
              </a:solidFill>
              <a:effectLst/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3200" b="1" i="0" dirty="0">
                <a:solidFill>
                  <a:srgbClr val="251E1C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</a:rPr>
              <a:t>体に優しいこだわりの固形せっけん</a:t>
            </a:r>
            <a:endParaRPr kumimoji="1" lang="ja-JP" altLang="en-US" sz="3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FBA7843-B036-2C59-3FC0-EE11CDCF86A4}"/>
              </a:ext>
            </a:extLst>
          </p:cNvPr>
          <p:cNvSpPr txBox="1"/>
          <p:nvPr/>
        </p:nvSpPr>
        <p:spPr>
          <a:xfrm>
            <a:off x="2557667" y="2425242"/>
            <a:ext cx="40286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00B0F0"/>
                </a:solidFill>
              </a:rPr>
              <a:t>ほのかなシトラスの香り</a:t>
            </a:r>
            <a:endParaRPr kumimoji="1" lang="en-US" altLang="ja-JP" sz="2800" dirty="0">
              <a:solidFill>
                <a:srgbClr val="00B0F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00B0F0"/>
                </a:solidFill>
              </a:rPr>
              <a:t>クリーミーな泡立ち</a:t>
            </a:r>
            <a:endParaRPr kumimoji="1" lang="en-US" altLang="ja-JP" sz="2800" dirty="0">
              <a:solidFill>
                <a:srgbClr val="00B0F0"/>
              </a:solidFill>
            </a:endParaRPr>
          </a:p>
        </p:txBody>
      </p:sp>
      <p:sp>
        <p:nvSpPr>
          <p:cNvPr id="9" name="星: 16 pt 8">
            <a:extLst>
              <a:ext uri="{FF2B5EF4-FFF2-40B4-BE49-F238E27FC236}">
                <a16:creationId xmlns:a16="http://schemas.microsoft.com/office/drawing/2014/main" id="{F1B16025-58F1-1BBC-F589-8BEA83C44698}"/>
              </a:ext>
            </a:extLst>
          </p:cNvPr>
          <p:cNvSpPr/>
          <p:nvPr/>
        </p:nvSpPr>
        <p:spPr>
          <a:xfrm>
            <a:off x="621791" y="3640822"/>
            <a:ext cx="3785225" cy="2206853"/>
          </a:xfrm>
          <a:prstGeom prst="star16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/>
              <a:t>１０種の</a:t>
            </a:r>
            <a:endParaRPr kumimoji="1" lang="en-US" altLang="ja-JP" sz="2400" b="1" dirty="0"/>
          </a:p>
          <a:p>
            <a:pPr algn="ctr"/>
            <a:r>
              <a:rPr kumimoji="1" lang="ja-JP" altLang="en-US" sz="2400" b="1" dirty="0"/>
              <a:t>ハーブエキス</a:t>
            </a:r>
            <a:endParaRPr kumimoji="1" lang="en-US" altLang="ja-JP" sz="2400" b="1" dirty="0"/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6B5EE14-E4D6-6742-EF82-796D95B3A9BF}"/>
              </a:ext>
            </a:extLst>
          </p:cNvPr>
          <p:cNvSpPr txBox="1"/>
          <p:nvPr/>
        </p:nvSpPr>
        <p:spPr>
          <a:xfrm>
            <a:off x="2891093" y="281354"/>
            <a:ext cx="33618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愛される理由</a:t>
            </a:r>
          </a:p>
        </p:txBody>
      </p:sp>
      <p:sp>
        <p:nvSpPr>
          <p:cNvPr id="7" name="吹き出し: 円形 6">
            <a:extLst>
              <a:ext uri="{FF2B5EF4-FFF2-40B4-BE49-F238E27FC236}">
                <a16:creationId xmlns:a16="http://schemas.microsoft.com/office/drawing/2014/main" id="{CB5CACE3-4BE6-4D31-4F0C-FA29E31AB026}"/>
              </a:ext>
            </a:extLst>
          </p:cNvPr>
          <p:cNvSpPr/>
          <p:nvPr/>
        </p:nvSpPr>
        <p:spPr>
          <a:xfrm>
            <a:off x="371976" y="3736239"/>
            <a:ext cx="3002400" cy="1511808"/>
          </a:xfrm>
          <a:prstGeom prst="wedgeEllipseCallout">
            <a:avLst>
              <a:gd name="adj1" fmla="val 33893"/>
              <a:gd name="adj2" fmla="val 60141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一度使うと</a:t>
            </a:r>
            <a:endParaRPr kumimoji="1" lang="en-US" altLang="ja-JP" sz="20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0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手放せない</a:t>
            </a:r>
          </a:p>
        </p:txBody>
      </p:sp>
      <p:sp>
        <p:nvSpPr>
          <p:cNvPr id="8" name="吹き出し: 円形 7">
            <a:extLst>
              <a:ext uri="{FF2B5EF4-FFF2-40B4-BE49-F238E27FC236}">
                <a16:creationId xmlns:a16="http://schemas.microsoft.com/office/drawing/2014/main" id="{B54C37AF-9C2A-611A-25B5-E9D2A45B1B23}"/>
              </a:ext>
            </a:extLst>
          </p:cNvPr>
          <p:cNvSpPr/>
          <p:nvPr/>
        </p:nvSpPr>
        <p:spPr>
          <a:xfrm>
            <a:off x="5769626" y="3809280"/>
            <a:ext cx="3002029" cy="1511808"/>
          </a:xfrm>
          <a:prstGeom prst="wedgeEllipseCallout">
            <a:avLst>
              <a:gd name="adj1" fmla="val -35882"/>
              <a:gd name="adj2" fmla="val 6441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肌に優しくて</a:t>
            </a:r>
            <a:endParaRPr kumimoji="1" lang="en-US" altLang="ja-JP" sz="20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0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ずっと使いたい</a:t>
            </a:r>
            <a:endParaRPr kumimoji="1" lang="en-US" altLang="ja-JP" sz="20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D7D7C363-399D-649D-0924-CBCA10AA44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5608481"/>
              </p:ext>
            </p:extLst>
          </p:nvPr>
        </p:nvGraphicFramePr>
        <p:xfrm>
          <a:off x="1365946" y="1183159"/>
          <a:ext cx="6412108" cy="2418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図 2">
            <a:extLst>
              <a:ext uri="{FF2B5EF4-FFF2-40B4-BE49-F238E27FC236}">
                <a16:creationId xmlns:a16="http://schemas.microsoft.com/office/drawing/2014/main" id="{130BC250-97CD-F63D-0228-B57A573E33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374" y="4811288"/>
            <a:ext cx="2381582" cy="114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吹き出し: 左矢印 4">
            <a:extLst>
              <a:ext uri="{FF2B5EF4-FFF2-40B4-BE49-F238E27FC236}">
                <a16:creationId xmlns:a16="http://schemas.microsoft.com/office/drawing/2014/main" id="{F076C693-D635-3976-8243-D1EF6BB797AF}"/>
              </a:ext>
            </a:extLst>
          </p:cNvPr>
          <p:cNvSpPr/>
          <p:nvPr/>
        </p:nvSpPr>
        <p:spPr>
          <a:xfrm>
            <a:off x="4242816" y="4354541"/>
            <a:ext cx="4420590" cy="1987468"/>
          </a:xfrm>
          <a:prstGeom prst="leftArrowCallou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tx1"/>
                </a:solidFill>
              </a:rPr>
              <a:t>まずは</a:t>
            </a:r>
            <a:endParaRPr kumimoji="1" lang="en-US" altLang="ja-JP" sz="2800" dirty="0">
              <a:solidFill>
                <a:schemeClr val="tx1"/>
              </a:solidFill>
            </a:endParaRPr>
          </a:p>
          <a:p>
            <a:r>
              <a:rPr kumimoji="1" lang="ja-JP" altLang="en-US" sz="2800" dirty="0">
                <a:solidFill>
                  <a:schemeClr val="bg1"/>
                </a:solidFill>
              </a:rPr>
              <a:t>お試し</a:t>
            </a:r>
            <a:r>
              <a:rPr kumimoji="1" lang="ja-JP" altLang="en-US" sz="2800" dirty="0">
                <a:solidFill>
                  <a:schemeClr val="tx1"/>
                </a:solidFill>
              </a:rPr>
              <a:t>ください！</a:t>
            </a:r>
          </a:p>
        </p:txBody>
      </p:sp>
      <p:sp>
        <p:nvSpPr>
          <p:cNvPr id="8" name="リボン: 上に曲がる 7">
            <a:extLst>
              <a:ext uri="{FF2B5EF4-FFF2-40B4-BE49-F238E27FC236}">
                <a16:creationId xmlns:a16="http://schemas.microsoft.com/office/drawing/2014/main" id="{124A5F49-D20A-3873-4C2C-DA013463683C}"/>
              </a:ext>
            </a:extLst>
          </p:cNvPr>
          <p:cNvSpPr/>
          <p:nvPr/>
        </p:nvSpPr>
        <p:spPr>
          <a:xfrm>
            <a:off x="542922" y="4413615"/>
            <a:ext cx="3498209" cy="637564"/>
          </a:xfrm>
          <a:prstGeom prst="ribbon2">
            <a:avLst>
              <a:gd name="adj1" fmla="val 16667"/>
              <a:gd name="adj2" fmla="val 6390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rgbClr val="00B050"/>
                </a:solidFill>
              </a:rPr>
              <a:t>無料トライアル</a:t>
            </a:r>
            <a:endParaRPr kumimoji="1" lang="en-US" altLang="ja-JP" sz="2000" dirty="0">
              <a:solidFill>
                <a:srgbClr val="00B05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66243EB-8A6C-EE85-808E-9EFD4D510CBC}"/>
              </a:ext>
            </a:extLst>
          </p:cNvPr>
          <p:cNvSpPr txBox="1"/>
          <p:nvPr/>
        </p:nvSpPr>
        <p:spPr>
          <a:xfrm>
            <a:off x="3351159" y="281354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商品説明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7326887B-9AF8-5B37-D2A1-B50E686343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884358"/>
              </p:ext>
            </p:extLst>
          </p:nvPr>
        </p:nvGraphicFramePr>
        <p:xfrm>
          <a:off x="811371" y="1605388"/>
          <a:ext cx="7521258" cy="2194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43405">
                  <a:extLst>
                    <a:ext uri="{9D8B030D-6E8A-4147-A177-3AD203B41FA5}">
                      <a16:colId xmlns:a16="http://schemas.microsoft.com/office/drawing/2014/main" val="2677189587"/>
                    </a:ext>
                  </a:extLst>
                </a:gridCol>
                <a:gridCol w="1706880">
                  <a:extLst>
                    <a:ext uri="{9D8B030D-6E8A-4147-A177-3AD203B41FA5}">
                      <a16:colId xmlns:a16="http://schemas.microsoft.com/office/drawing/2014/main" val="3115315734"/>
                    </a:ext>
                  </a:extLst>
                </a:gridCol>
                <a:gridCol w="2267268">
                  <a:extLst>
                    <a:ext uri="{9D8B030D-6E8A-4147-A177-3AD203B41FA5}">
                      <a16:colId xmlns:a16="http://schemas.microsoft.com/office/drawing/2014/main" val="4177435960"/>
                    </a:ext>
                  </a:extLst>
                </a:gridCol>
                <a:gridCol w="1703705">
                  <a:extLst>
                    <a:ext uri="{9D8B030D-6E8A-4147-A177-3AD203B41FA5}">
                      <a16:colId xmlns:a16="http://schemas.microsoft.com/office/drawing/2014/main" val="35369173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分類</a:t>
                      </a:r>
                      <a:endParaRPr kumimoji="1" lang="en-US" altLang="ja-JP" sz="2400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洗い上がり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特長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価格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8301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ノーマル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さっぱり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洗浄力が強い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５００円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9996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ケア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さっぱり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角質汚れに強く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低刺激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８００円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756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ビューティー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しっとり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肌の透明感ＵＰ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１，２００円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772915"/>
                  </a:ext>
                </a:extLst>
              </a:tr>
            </a:tbl>
          </a:graphicData>
        </a:graphic>
      </p:graphicFrame>
      <p:pic>
        <p:nvPicPr>
          <p:cNvPr id="10" name="図 9">
            <a:extLst>
              <a:ext uri="{FF2B5EF4-FFF2-40B4-BE49-F238E27FC236}">
                <a16:creationId xmlns:a16="http://schemas.microsoft.com/office/drawing/2014/main" id="{B6C74353-5D60-8D51-45A3-4DD9C07463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551" y="5183378"/>
            <a:ext cx="1428949" cy="145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567</TotalTime>
  <Words>83</Words>
  <PresentationFormat>画面に合わせる (4:3)</PresentationFormat>
  <Paragraphs>38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2022-10-03T08:09:06Z</dcterms:created>
  <dcterms:modified xsi:type="dcterms:W3CDTF">2022-12-16T06:18:31Z</dcterms:modified>
</cp:coreProperties>
</file>