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7C80"/>
    <a:srgbClr val="CC99FF"/>
    <a:srgbClr val="0066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オンライン講座の導入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FAD-4091-98BC-D2A2BF9C8B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FAD-4091-98BC-D2A2BF9C8B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FAD-4091-98BC-D2A2BF9C8B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FAD-4091-98BC-D2A2BF9C8B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希望する</c:v>
                </c:pt>
                <c:pt idx="1">
                  <c:v>あれば検討する</c:v>
                </c:pt>
                <c:pt idx="2">
                  <c:v>希望しない</c:v>
                </c:pt>
                <c:pt idx="3">
                  <c:v>どちらともいえない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129</c:v>
                </c:pt>
                <c:pt idx="1">
                  <c:v>63</c:v>
                </c:pt>
                <c:pt idx="2">
                  <c:v>48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2B-4C27-9E3B-17F76E6F1B8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3FDBE-58BD-4E85-9197-1E7253877AC7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013DD-FDB0-4CAC-A8D3-3B7EB79F39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989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782D-9BC6-4EDB-8CF7-E12ED6B72DB4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BF7D-7E5C-4E28-ACF2-3593974B7B0B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BBAF-15D0-45C3-89F8-3A73551DCBBF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409AE-AEA0-4313-868A-9EA84ED9D3BC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B63F-226F-4D85-B116-5C0239ABFA65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84565-F186-424F-8C31-34E7473A7827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5B0E3-ABE8-4C81-A02C-275797500192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6029F-0347-40E6-A755-65B4F2907EED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53BC-0C4E-4424-925C-DE5CA17489B9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1823-1D02-4D3E-9AEA-B613FEE6CE49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9CBF-11A7-48DE-9515-58339BCE0935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4A6F-9A30-46C0-83E6-ED41E1D384C6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06640DA-BE42-1592-D2EE-EF5FAB41962C}"/>
              </a:ext>
            </a:extLst>
          </p:cNvPr>
          <p:cNvSpPr/>
          <p:nvPr userDrawn="1"/>
        </p:nvSpPr>
        <p:spPr>
          <a:xfrm>
            <a:off x="6556868" y="136524"/>
            <a:ext cx="24144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カルチャーマナビ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70D7BD9E-39B9-2C38-BE5A-90090B4CC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838" y="1052181"/>
            <a:ext cx="5906324" cy="475363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BDCFE5-F705-3450-7D87-F93849F3E8BB}"/>
              </a:ext>
            </a:extLst>
          </p:cNvPr>
          <p:cNvSpPr/>
          <p:nvPr/>
        </p:nvSpPr>
        <p:spPr>
          <a:xfrm>
            <a:off x="2380343" y="2193790"/>
            <a:ext cx="6763657" cy="1190171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オンライン講座</a:t>
            </a:r>
            <a:endParaRPr kumimoji="1" lang="en-US" altLang="ja-JP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2BCF051-EFFB-2702-64DB-D46545107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69" y="3474040"/>
            <a:ext cx="2514951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プロが選ぶ！おすすめのオンライン講座プラットフォーム9選 | NOVEL株式会社">
            <a:extLst>
              <a:ext uri="{FF2B5EF4-FFF2-40B4-BE49-F238E27FC236}">
                <a16:creationId xmlns:a16="http://schemas.microsoft.com/office/drawing/2014/main" id="{BD938317-5535-03B5-94EC-B30567F6F9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C299D2-6CA3-61D7-EE8A-81B8592CF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80FB8D58-2F19-49D7-6281-811E92B146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0780991"/>
              </p:ext>
            </p:extLst>
          </p:nvPr>
        </p:nvGraphicFramePr>
        <p:xfrm>
          <a:off x="461393" y="1271167"/>
          <a:ext cx="4899171" cy="3485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矢印: 下 8">
            <a:extLst>
              <a:ext uri="{FF2B5EF4-FFF2-40B4-BE49-F238E27FC236}">
                <a16:creationId xmlns:a16="http://schemas.microsoft.com/office/drawing/2014/main" id="{CB0ABEA4-050F-4C6D-D7EC-08DC19303447}"/>
              </a:ext>
            </a:extLst>
          </p:cNvPr>
          <p:cNvSpPr/>
          <p:nvPr/>
        </p:nvSpPr>
        <p:spPr>
          <a:xfrm>
            <a:off x="5478011" y="1426128"/>
            <a:ext cx="3204597" cy="964734"/>
          </a:xfrm>
          <a:prstGeom prst="downArrow">
            <a:avLst>
              <a:gd name="adj1" fmla="val 66413"/>
              <a:gd name="adj2" fmla="val 61304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希望する理由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ED457B-1B54-BC7A-CD77-BECA50832D59}"/>
              </a:ext>
            </a:extLst>
          </p:cNvPr>
          <p:cNvSpPr txBox="1"/>
          <p:nvPr/>
        </p:nvSpPr>
        <p:spPr>
          <a:xfrm>
            <a:off x="4329589" y="5272236"/>
            <a:ext cx="4185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66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やり方が分からない</a:t>
            </a:r>
            <a:endParaRPr kumimoji="1" lang="en-US" altLang="ja-JP" sz="2400" b="1" dirty="0">
              <a:solidFill>
                <a:srgbClr val="0066FF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b="1" dirty="0">
                <a:solidFill>
                  <a:srgbClr val="0066FF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意思の疎通が取れるか不安</a:t>
            </a:r>
            <a:endParaRPr kumimoji="1" lang="en-US" altLang="ja-JP" sz="2400" b="1" dirty="0">
              <a:solidFill>
                <a:srgbClr val="0066FF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ACCE92DD-A30A-AFDA-5F12-A508B6D641E3}"/>
              </a:ext>
            </a:extLst>
          </p:cNvPr>
          <p:cNvSpPr/>
          <p:nvPr/>
        </p:nvSpPr>
        <p:spPr>
          <a:xfrm>
            <a:off x="5561639" y="2527463"/>
            <a:ext cx="3037340" cy="14982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移動時間を省略したい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オンラインにして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コマ数を増やしてほしい</a:t>
            </a:r>
            <a:endParaRPr kumimoji="1" lang="en-US" altLang="ja-JP" sz="2000" dirty="0"/>
          </a:p>
        </p:txBody>
      </p:sp>
      <p:sp>
        <p:nvSpPr>
          <p:cNvPr id="12" name="星: 24 pt 11">
            <a:extLst>
              <a:ext uri="{FF2B5EF4-FFF2-40B4-BE49-F238E27FC236}">
                <a16:creationId xmlns:a16="http://schemas.microsoft.com/office/drawing/2014/main" id="{D3973DC9-EB0B-39EF-D29D-CD8C0D096C9C}"/>
              </a:ext>
            </a:extLst>
          </p:cNvPr>
          <p:cNvSpPr/>
          <p:nvPr/>
        </p:nvSpPr>
        <p:spPr>
          <a:xfrm>
            <a:off x="461393" y="4861420"/>
            <a:ext cx="3733101" cy="1652631"/>
          </a:xfrm>
          <a:prstGeom prst="star24">
            <a:avLst/>
          </a:prstGeom>
          <a:blipFill dpi="0" rotWithShape="1">
            <a:blip r:embed="rId3"/>
            <a:srcRect/>
            <a:stretch>
              <a:fillRect/>
            </a:stretch>
          </a:blip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希望しない人は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苦手意識</a:t>
            </a:r>
            <a:r>
              <a:rPr kumimoji="1" lang="ja-JP" altLang="en-US" sz="2000" dirty="0"/>
              <a:t>が強い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DDAF55-22EC-A60A-ADAE-A2C9979003C1}"/>
              </a:ext>
            </a:extLst>
          </p:cNvPr>
          <p:cNvSpPr txBox="1"/>
          <p:nvPr/>
        </p:nvSpPr>
        <p:spPr>
          <a:xfrm>
            <a:off x="394282" y="343949"/>
            <a:ext cx="5083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u="sng" dirty="0"/>
              <a:t>受講者アンケート結果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3F47A0C-629E-DF89-D874-1733818B3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ED1AA62-4F35-FAD2-042C-29CBFF0904BD}"/>
              </a:ext>
            </a:extLst>
          </p:cNvPr>
          <p:cNvSpPr txBox="1"/>
          <p:nvPr/>
        </p:nvSpPr>
        <p:spPr>
          <a:xfrm>
            <a:off x="394282" y="343949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実施案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5F0F8A36-231A-26E6-9A8E-D04481100FF6}"/>
              </a:ext>
            </a:extLst>
          </p:cNvPr>
          <p:cNvSpPr/>
          <p:nvPr/>
        </p:nvSpPr>
        <p:spPr>
          <a:xfrm>
            <a:off x="4850721" y="1189728"/>
            <a:ext cx="3169329" cy="1559533"/>
          </a:xfrm>
          <a:prstGeom prst="foldedCorner">
            <a:avLst/>
          </a:prstGeom>
          <a:solidFill>
            <a:srgbClr val="00B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６：３０～８：３０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</a:rPr>
              <a:t>１９：００～２１：００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A70E2ED1-0C18-D445-E958-6776D6F6C4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65076"/>
              </p:ext>
            </p:extLst>
          </p:nvPr>
        </p:nvGraphicFramePr>
        <p:xfrm>
          <a:off x="502251" y="3476649"/>
          <a:ext cx="4069749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3094">
                  <a:extLst>
                    <a:ext uri="{9D8B030D-6E8A-4147-A177-3AD203B41FA5}">
                      <a16:colId xmlns:a16="http://schemas.microsoft.com/office/drawing/2014/main" val="4016249741"/>
                    </a:ext>
                  </a:extLst>
                </a:gridCol>
                <a:gridCol w="1655338">
                  <a:extLst>
                    <a:ext uri="{9D8B030D-6E8A-4147-A177-3AD203B41FA5}">
                      <a16:colId xmlns:a16="http://schemas.microsoft.com/office/drawing/2014/main" val="3271294776"/>
                    </a:ext>
                  </a:extLst>
                </a:gridCol>
                <a:gridCol w="1801317">
                  <a:extLst>
                    <a:ext uri="{9D8B030D-6E8A-4147-A177-3AD203B41FA5}">
                      <a16:colId xmlns:a16="http://schemas.microsoft.com/office/drawing/2014/main" val="3238481576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講座一覧</a:t>
                      </a:r>
                    </a:p>
                  </a:txBody>
                  <a:tcPr vert="eaVert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趣味教養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英会話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99473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俳句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43087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健康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ヨガ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53827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ピラティス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223812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8B74EC7-4F85-BAAE-69A4-01330B0150C6}"/>
              </a:ext>
            </a:extLst>
          </p:cNvPr>
          <p:cNvSpPr txBox="1"/>
          <p:nvPr/>
        </p:nvSpPr>
        <p:spPr>
          <a:xfrm>
            <a:off x="1966159" y="5810250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苦手な方へは手厚いサポートを</a:t>
            </a:r>
            <a:endParaRPr kumimoji="1" lang="ja-JP" altLang="en-US" sz="2800" u="sng" dirty="0">
              <a:solidFill>
                <a:srgbClr val="FF0000"/>
              </a:solidFill>
            </a:endParaRPr>
          </a:p>
        </p:txBody>
      </p:sp>
      <p:sp>
        <p:nvSpPr>
          <p:cNvPr id="10" name="矢印: 五方向 9">
            <a:extLst>
              <a:ext uri="{FF2B5EF4-FFF2-40B4-BE49-F238E27FC236}">
                <a16:creationId xmlns:a16="http://schemas.microsoft.com/office/drawing/2014/main" id="{9D19F5EC-985B-D67B-6B74-562F890DA785}"/>
              </a:ext>
            </a:extLst>
          </p:cNvPr>
          <p:cNvSpPr/>
          <p:nvPr/>
        </p:nvSpPr>
        <p:spPr>
          <a:xfrm>
            <a:off x="416606" y="1402758"/>
            <a:ext cx="3876675" cy="1133475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早朝・夜の部追加</a:t>
            </a:r>
            <a:endParaRPr kumimoji="1" lang="en-US" altLang="ja-JP" sz="2800" dirty="0">
              <a:solidFill>
                <a:schemeClr val="bg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8977EE08-D5C5-2D8D-BA5D-5C27AF2F8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797" y="3176442"/>
            <a:ext cx="3238952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80BFD1F-3595-059F-3DD8-26762F445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D557037-DEC1-3A24-F5FD-C1AC8B674B14}"/>
              </a:ext>
            </a:extLst>
          </p:cNvPr>
          <p:cNvSpPr txBox="1"/>
          <p:nvPr/>
        </p:nvSpPr>
        <p:spPr>
          <a:xfrm>
            <a:off x="394282" y="343949"/>
            <a:ext cx="2526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/>
              <a:t>サポート案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62DBF67-2128-B35B-09DF-B842282BE6F7}"/>
              </a:ext>
            </a:extLst>
          </p:cNvPr>
          <p:cNvSpPr/>
          <p:nvPr/>
        </p:nvSpPr>
        <p:spPr>
          <a:xfrm>
            <a:off x="1258348" y="3565319"/>
            <a:ext cx="3179428" cy="25250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7C80"/>
                </a:solidFill>
              </a:rPr>
              <a:t>質問チャット</a:t>
            </a:r>
            <a:endParaRPr kumimoji="1" lang="en-US" altLang="ja-JP" sz="2400" i="1" dirty="0">
              <a:solidFill>
                <a:srgbClr val="FF7C80"/>
              </a:solidFill>
            </a:endParaRPr>
          </a:p>
          <a:p>
            <a:pPr algn="ctr"/>
            <a:r>
              <a:rPr kumimoji="1" lang="ja-JP" altLang="en-US" dirty="0"/>
              <a:t>講師が直接対応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3E5A4C-D55E-4A52-BF67-5851B29EB6C0}"/>
              </a:ext>
            </a:extLst>
          </p:cNvPr>
          <p:cNvSpPr/>
          <p:nvPr/>
        </p:nvSpPr>
        <p:spPr>
          <a:xfrm>
            <a:off x="1258348" y="1342240"/>
            <a:ext cx="6627304" cy="19178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7C80"/>
                </a:solidFill>
              </a:rPr>
              <a:t>初回講座は対面</a:t>
            </a:r>
            <a:endParaRPr kumimoji="1" lang="en-US" altLang="ja-JP" sz="2400" i="1" dirty="0">
              <a:solidFill>
                <a:srgbClr val="FF7C80"/>
              </a:solidFill>
            </a:endParaRPr>
          </a:p>
          <a:p>
            <a:pPr algn="ctr"/>
            <a:r>
              <a:rPr kumimoji="1" lang="ja-JP" altLang="en-US" dirty="0"/>
              <a:t>受講方法や操作方法などを説明</a:t>
            </a:r>
            <a:endParaRPr kumimoji="1" lang="en-US" altLang="ja-JP" dirty="0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305E022-9807-8EA5-1BFF-86DFC98E0BB5}"/>
              </a:ext>
            </a:extLst>
          </p:cNvPr>
          <p:cNvSpPr/>
          <p:nvPr/>
        </p:nvSpPr>
        <p:spPr>
          <a:xfrm>
            <a:off x="4706224" y="3565319"/>
            <a:ext cx="3179428" cy="252508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7C80"/>
                </a:solidFill>
              </a:rPr>
              <a:t>サポート窓口</a:t>
            </a:r>
            <a:endParaRPr kumimoji="1" lang="en-US" altLang="ja-JP" sz="2400" i="1" dirty="0">
              <a:solidFill>
                <a:srgbClr val="FF7C80"/>
              </a:solidFill>
            </a:endParaRPr>
          </a:p>
          <a:p>
            <a:pPr algn="ctr"/>
            <a:r>
              <a:rPr kumimoji="1" lang="ja-JP" altLang="en-US" dirty="0"/>
              <a:t>操作面の不安を軽減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361</TotalTime>
  <Words>107</Words>
  <PresentationFormat>画面に合わせる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2022-10-03T03:36:08Z</dcterms:created>
  <dcterms:modified xsi:type="dcterms:W3CDTF">2022-12-02T05:12:50Z</dcterms:modified>
</cp:coreProperties>
</file>