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66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好きな品種は？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票数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1A9-4395-ABD1-E66D9D5CAA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1A9-4395-ABD1-E66D9D5CAAF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1A9-4395-ABD1-E66D9D5CAAF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1A9-4395-ABD1-E66D9D5CAAF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1A9-4395-ABD1-E66D9D5CAAF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1A9-4395-ABD1-E66D9D5CAA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コシヒカリ</c:v>
                </c:pt>
                <c:pt idx="1">
                  <c:v>あきたこまち</c:v>
                </c:pt>
                <c:pt idx="2">
                  <c:v>ゆめぴりか</c:v>
                </c:pt>
                <c:pt idx="3">
                  <c:v>ひとめぼれ</c:v>
                </c:pt>
                <c:pt idx="4">
                  <c:v>ななつぼし</c:v>
                </c:pt>
                <c:pt idx="5">
                  <c:v>その他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108</c:v>
                </c:pt>
                <c:pt idx="1">
                  <c:v>65</c:v>
                </c:pt>
                <c:pt idx="2">
                  <c:v>41</c:v>
                </c:pt>
                <c:pt idx="3">
                  <c:v>25</c:v>
                </c:pt>
                <c:pt idx="4">
                  <c:v>16</c:v>
                </c:pt>
                <c:pt idx="5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60-4250-B589-ED52C39078C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30A2AD8-DF27-74F4-BC7B-7594A34342D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230190"/>
            <a:ext cx="1400370" cy="54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E176F7-1F3A-6993-0841-BF757028D541}"/>
              </a:ext>
            </a:extLst>
          </p:cNvPr>
          <p:cNvSpPr/>
          <p:nvPr/>
        </p:nvSpPr>
        <p:spPr>
          <a:xfrm>
            <a:off x="533569" y="1541206"/>
            <a:ext cx="42514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新ブランド米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834E18-5DBA-9F1D-A3DB-181A90EF750B}"/>
              </a:ext>
            </a:extLst>
          </p:cNvPr>
          <p:cNvSpPr txBox="1"/>
          <p:nvPr/>
        </p:nvSpPr>
        <p:spPr>
          <a:xfrm>
            <a:off x="2793533" y="2743201"/>
            <a:ext cx="58753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応援キャンペーン</a:t>
            </a: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369B0F70-A771-ABFB-9EC9-7567FB9953CE}"/>
              </a:ext>
            </a:extLst>
          </p:cNvPr>
          <p:cNvSpPr/>
          <p:nvPr/>
        </p:nvSpPr>
        <p:spPr>
          <a:xfrm>
            <a:off x="704675" y="4672668"/>
            <a:ext cx="4723002" cy="1124125"/>
          </a:xfrm>
          <a:prstGeom prst="wedgeRoundRectCallout">
            <a:avLst>
              <a:gd name="adj1" fmla="val 66544"/>
              <a:gd name="adj2" fmla="val -24813"/>
              <a:gd name="adj3" fmla="val 16667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/>
              <a:t>いろいろな</a:t>
            </a:r>
            <a:r>
              <a:rPr kumimoji="1" lang="ja-JP" altLang="en-US" sz="2400" i="1" dirty="0"/>
              <a:t>お米を食べてみよう♪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070FB8B-92BC-9788-CF97-A4FC9FCA1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837" y="4153491"/>
            <a:ext cx="2438740" cy="216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1C03A0-A698-47CD-8223-3275BABCEBCB}"/>
              </a:ext>
            </a:extLst>
          </p:cNvPr>
          <p:cNvSpPr txBox="1"/>
          <p:nvPr/>
        </p:nvSpPr>
        <p:spPr>
          <a:xfrm>
            <a:off x="2684305" y="268448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食べ慣れた品種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5878246F-D224-29D6-42A1-2203CF2647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1270115"/>
              </p:ext>
            </p:extLst>
          </p:nvPr>
        </p:nvGraphicFramePr>
        <p:xfrm>
          <a:off x="682134" y="1312876"/>
          <a:ext cx="3772421" cy="2839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68950C8F-096B-82FD-BA97-0C7BBE958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12300"/>
              </p:ext>
            </p:extLst>
          </p:nvPr>
        </p:nvGraphicFramePr>
        <p:xfrm>
          <a:off x="4904590" y="1741996"/>
          <a:ext cx="3772420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9107">
                  <a:extLst>
                    <a:ext uri="{9D8B030D-6E8A-4147-A177-3AD203B41FA5}">
                      <a16:colId xmlns:a16="http://schemas.microsoft.com/office/drawing/2014/main" val="3501030879"/>
                    </a:ext>
                  </a:extLst>
                </a:gridCol>
                <a:gridCol w="1645392">
                  <a:extLst>
                    <a:ext uri="{9D8B030D-6E8A-4147-A177-3AD203B41FA5}">
                      <a16:colId xmlns:a16="http://schemas.microsoft.com/office/drawing/2014/main" val="2842493968"/>
                    </a:ext>
                  </a:extLst>
                </a:gridCol>
                <a:gridCol w="1277921">
                  <a:extLst>
                    <a:ext uri="{9D8B030D-6E8A-4147-A177-3AD203B41FA5}">
                      <a16:colId xmlns:a16="http://schemas.microsoft.com/office/drawing/2014/main" val="3996918229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solidFill>
                            <a:schemeClr val="bg1"/>
                          </a:solidFill>
                        </a:rPr>
                        <a:t>作付割合ランキング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368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１位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コシヒカリ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３３．５％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870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２位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ひとめぼれ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８．８％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44521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３位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ヒノヒカリ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８．３％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57868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４位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あきたこまち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/>
                        <a:t>６．９％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73187"/>
                  </a:ext>
                </a:extLst>
              </a:tr>
            </a:tbl>
          </a:graphicData>
        </a:graphic>
      </p:graphicFrame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11634FA3-CFB1-3B12-8BBC-7A4E132CF304}"/>
              </a:ext>
            </a:extLst>
          </p:cNvPr>
          <p:cNvSpPr/>
          <p:nvPr/>
        </p:nvSpPr>
        <p:spPr>
          <a:xfrm>
            <a:off x="1589714" y="4471332"/>
            <a:ext cx="5964573" cy="1803633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人気のある品種のほとんどは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２０年以上前</a:t>
            </a:r>
            <a:r>
              <a:rPr kumimoji="1" lang="ja-JP" altLang="en-US" sz="2800" dirty="0"/>
              <a:t>に登録されたもの</a:t>
            </a:r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226298-7281-C76B-E489-D640EA9FA74F}"/>
              </a:ext>
            </a:extLst>
          </p:cNvPr>
          <p:cNvSpPr txBox="1"/>
          <p:nvPr/>
        </p:nvSpPr>
        <p:spPr>
          <a:xfrm>
            <a:off x="2164133" y="268448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新ブランド米の現況</a:t>
            </a:r>
          </a:p>
        </p:txBody>
      </p:sp>
      <p:sp>
        <p:nvSpPr>
          <p:cNvPr id="4" name="四角形: 角度付き 3">
            <a:extLst>
              <a:ext uri="{FF2B5EF4-FFF2-40B4-BE49-F238E27FC236}">
                <a16:creationId xmlns:a16="http://schemas.microsoft.com/office/drawing/2014/main" id="{67468CBF-751E-90DC-FDDF-B45D08C9E24D}"/>
              </a:ext>
            </a:extLst>
          </p:cNvPr>
          <p:cNvSpPr/>
          <p:nvPr/>
        </p:nvSpPr>
        <p:spPr>
          <a:xfrm>
            <a:off x="1316736" y="1529437"/>
            <a:ext cx="6510528" cy="2209570"/>
          </a:xfrm>
          <a:prstGeom prst="bevel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chemeClr val="bg1"/>
                </a:solidFill>
              </a:rPr>
              <a:t>毎年新しいお米が登場</a:t>
            </a:r>
            <a:endParaRPr kumimoji="1" lang="en-US" altLang="ja-JP" sz="24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令和３年の登録数</a:t>
            </a:r>
            <a:r>
              <a:rPr kumimoji="1" lang="ja-JP" altLang="en-US" sz="4000" dirty="0">
                <a:solidFill>
                  <a:schemeClr val="bg1"/>
                </a:solidFill>
              </a:rPr>
              <a:t>２０</a:t>
            </a:r>
            <a:r>
              <a:rPr kumimoji="1" lang="ja-JP" altLang="en-US" sz="2400" dirty="0">
                <a:solidFill>
                  <a:schemeClr val="bg1"/>
                </a:solidFill>
              </a:rPr>
              <a:t>種類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568A6046-4567-206B-D1A8-67B3EB9560F4}"/>
              </a:ext>
            </a:extLst>
          </p:cNvPr>
          <p:cNvSpPr/>
          <p:nvPr/>
        </p:nvSpPr>
        <p:spPr>
          <a:xfrm>
            <a:off x="682752" y="4199620"/>
            <a:ext cx="1758444" cy="220957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品種改良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44C1FB6-3161-9892-19C0-988C55511019}"/>
              </a:ext>
            </a:extLst>
          </p:cNvPr>
          <p:cNvSpPr txBox="1"/>
          <p:nvPr/>
        </p:nvSpPr>
        <p:spPr>
          <a:xfrm>
            <a:off x="2793534" y="4592286"/>
            <a:ext cx="40639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食味の良さ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病害虫に強い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高温耐性を持つ　など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EAF82CC-F6B0-F48F-F16B-047AF0DE973E}"/>
              </a:ext>
            </a:extLst>
          </p:cNvPr>
          <p:cNvSpPr txBox="1"/>
          <p:nvPr/>
        </p:nvSpPr>
        <p:spPr>
          <a:xfrm>
            <a:off x="2421415" y="268448"/>
            <a:ext cx="4301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応援キャンペーン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7783F7C-996F-0F3A-2FE7-EA2D718C56E6}"/>
              </a:ext>
            </a:extLst>
          </p:cNvPr>
          <p:cNvSpPr/>
          <p:nvPr/>
        </p:nvSpPr>
        <p:spPr>
          <a:xfrm>
            <a:off x="608203" y="1519761"/>
            <a:ext cx="5482204" cy="1736521"/>
          </a:xfrm>
          <a:prstGeom prst="roundRect">
            <a:avLst/>
          </a:prstGeom>
          <a:solidFill>
            <a:srgbClr val="CCFF99"/>
          </a:solidFill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新ブランド米</a:t>
            </a:r>
            <a:endParaRPr kumimoji="1" lang="en-US" altLang="ja-JP" sz="3200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3200" dirty="0"/>
              <a:t>食べて生産者を応援しよう！</a:t>
            </a:r>
          </a:p>
        </p:txBody>
      </p:sp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EDD910C1-581B-F946-7591-50923F88A9E7}"/>
              </a:ext>
            </a:extLst>
          </p:cNvPr>
          <p:cNvSpPr/>
          <p:nvPr/>
        </p:nvSpPr>
        <p:spPr>
          <a:xfrm>
            <a:off x="608203" y="4093828"/>
            <a:ext cx="3480718" cy="1635853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新ブランド米６種類</a:t>
            </a:r>
          </a:p>
        </p:txBody>
      </p:sp>
      <p:sp>
        <p:nvSpPr>
          <p:cNvPr id="6" name="星: 16 pt 5">
            <a:extLst>
              <a:ext uri="{FF2B5EF4-FFF2-40B4-BE49-F238E27FC236}">
                <a16:creationId xmlns:a16="http://schemas.microsoft.com/office/drawing/2014/main" id="{416C71F8-DDCD-F919-0868-ECA759414899}"/>
              </a:ext>
            </a:extLst>
          </p:cNvPr>
          <p:cNvSpPr/>
          <p:nvPr/>
        </p:nvSpPr>
        <p:spPr>
          <a:xfrm>
            <a:off x="4279578" y="3993160"/>
            <a:ext cx="4256220" cy="1736521"/>
          </a:xfrm>
          <a:prstGeom prst="star16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１０ｋｇご購入で</a:t>
            </a: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２０％オフ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EFE38C9-12FE-E7B2-AF73-AF6EF70F3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31" y="1449677"/>
            <a:ext cx="1905266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97</Words>
  <PresentationFormat>画面に合わせる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2022-09-22T03:35:53Z</dcterms:created>
  <dcterms:modified xsi:type="dcterms:W3CDTF">2022-11-25T00:50:36Z</dcterms:modified>
</cp:coreProperties>
</file>