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試験運用結果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歩行者事故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運用前</c:v>
                </c:pt>
                <c:pt idx="1">
                  <c:v>運用後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2F-48AE-8AA1-1F1D9345203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車両事故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運用前</c:v>
                </c:pt>
                <c:pt idx="1">
                  <c:v>運用後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148</c:v>
                </c:pt>
                <c:pt idx="1">
                  <c:v>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2F-48AE-8AA1-1F1D934520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51452191"/>
        <c:axId val="751433471"/>
      </c:barChart>
      <c:catAx>
        <c:axId val="75145219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51433471"/>
        <c:crosses val="autoZero"/>
        <c:auto val="1"/>
        <c:lblAlgn val="ctr"/>
        <c:lblOffset val="100"/>
        <c:noMultiLvlLbl val="0"/>
      </c:catAx>
      <c:valAx>
        <c:axId val="75143347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514521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73EF5-1E74-4400-9797-1911C8F50B10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A27B0-7008-4CCC-8A12-78A3736E93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232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20" name="図 19">
            <a:hlinkClick r:id="rId14"/>
            <a:extLst>
              <a:ext uri="{FF2B5EF4-FFF2-40B4-BE49-F238E27FC236}">
                <a16:creationId xmlns:a16="http://schemas.microsoft.com/office/drawing/2014/main" id="{F3E1C2C1-DEAA-439C-CEC0-7F810E9F179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3" y="5984824"/>
            <a:ext cx="1428949" cy="74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2FE8F1-0772-239C-5FFB-610C8885D2B8}"/>
              </a:ext>
            </a:extLst>
          </p:cNvPr>
          <p:cNvSpPr/>
          <p:nvPr/>
        </p:nvSpPr>
        <p:spPr>
          <a:xfrm>
            <a:off x="1430757" y="1910322"/>
            <a:ext cx="62824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歩行者分離信号とは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C6183029-CD07-D176-78EB-EF491BB80841}"/>
              </a:ext>
            </a:extLst>
          </p:cNvPr>
          <p:cNvSpPr/>
          <p:nvPr/>
        </p:nvSpPr>
        <p:spPr>
          <a:xfrm>
            <a:off x="1216997" y="3530600"/>
            <a:ext cx="6710006" cy="1833465"/>
          </a:xfrm>
          <a:prstGeom prst="foldedCorner">
            <a:avLst>
              <a:gd name="adj" fmla="val 31812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b="1" i="0" dirty="0">
                <a:solidFill>
                  <a:srgbClr val="000000"/>
                </a:solidFill>
                <a:effectLst/>
                <a:latin typeface="+mn-ea"/>
              </a:rPr>
              <a:t>右左折する車両と歩行者が交錯しないよう</a:t>
            </a:r>
            <a:endParaRPr lang="en-US" altLang="ja-JP" sz="2800" b="1" i="0" dirty="0">
              <a:solidFill>
                <a:srgbClr val="000000"/>
              </a:solidFill>
              <a:effectLst/>
              <a:latin typeface="+mn-ea"/>
            </a:endParaRPr>
          </a:p>
          <a:p>
            <a:r>
              <a:rPr kumimoji="1" lang="ja-JP" altLang="en-US" sz="2800" b="1" u="sng" dirty="0">
                <a:solidFill>
                  <a:srgbClr val="FF0000"/>
                </a:solidFill>
                <a:latin typeface="+mn-ea"/>
              </a:rPr>
              <a:t>通行を分離する</a:t>
            </a:r>
            <a:r>
              <a:rPr kumimoji="1" lang="ja-JP" altLang="en-US" sz="2800" b="1" dirty="0">
                <a:latin typeface="+mn-ea"/>
              </a:rPr>
              <a:t>方式の信号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角形 1">
            <a:extLst>
              <a:ext uri="{FF2B5EF4-FFF2-40B4-BE49-F238E27FC236}">
                <a16:creationId xmlns:a16="http://schemas.microsoft.com/office/drawing/2014/main" id="{514E3758-9549-F890-1831-2B9EB9FECE7B}"/>
              </a:ext>
            </a:extLst>
          </p:cNvPr>
          <p:cNvSpPr/>
          <p:nvPr/>
        </p:nvSpPr>
        <p:spPr>
          <a:xfrm>
            <a:off x="1766207" y="317241"/>
            <a:ext cx="5611586" cy="107975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FFFF00"/>
                </a:solidFill>
              </a:rPr>
              <a:t>通常信号との違い</a:t>
            </a:r>
          </a:p>
        </p:txBody>
      </p:sp>
      <p:sp>
        <p:nvSpPr>
          <p:cNvPr id="12" name="ブローチ 11">
            <a:extLst>
              <a:ext uri="{FF2B5EF4-FFF2-40B4-BE49-F238E27FC236}">
                <a16:creationId xmlns:a16="http://schemas.microsoft.com/office/drawing/2014/main" id="{3C8F63FB-F1E9-2214-0DD9-E8F3528A27A7}"/>
              </a:ext>
            </a:extLst>
          </p:cNvPr>
          <p:cNvSpPr/>
          <p:nvPr/>
        </p:nvSpPr>
        <p:spPr>
          <a:xfrm>
            <a:off x="522514" y="1682750"/>
            <a:ext cx="3517900" cy="749300"/>
          </a:xfrm>
          <a:prstGeom prst="plaqu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/>
              <a:t>通常</a:t>
            </a:r>
          </a:p>
        </p:txBody>
      </p:sp>
      <p:sp>
        <p:nvSpPr>
          <p:cNvPr id="49" name="ブローチ 48">
            <a:extLst>
              <a:ext uri="{FF2B5EF4-FFF2-40B4-BE49-F238E27FC236}">
                <a16:creationId xmlns:a16="http://schemas.microsoft.com/office/drawing/2014/main" id="{FE392C57-4DAE-10C6-1915-20A2787A3A62}"/>
              </a:ext>
            </a:extLst>
          </p:cNvPr>
          <p:cNvSpPr/>
          <p:nvPr/>
        </p:nvSpPr>
        <p:spPr>
          <a:xfrm>
            <a:off x="5103586" y="1682750"/>
            <a:ext cx="3517900" cy="749300"/>
          </a:xfrm>
          <a:prstGeom prst="plaqu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/>
              <a:t>歩車分離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006DFF8-75E3-E264-172C-8A73A18F0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14" y="2717800"/>
            <a:ext cx="2857899" cy="286742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918F1B9-FF6A-260A-4ED9-F8CCFB8AB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589" y="2727326"/>
            <a:ext cx="2857899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角形 1">
            <a:extLst>
              <a:ext uri="{FF2B5EF4-FFF2-40B4-BE49-F238E27FC236}">
                <a16:creationId xmlns:a16="http://schemas.microsoft.com/office/drawing/2014/main" id="{8F860641-C8AC-456B-17D4-4DD28CDDD6CC}"/>
              </a:ext>
            </a:extLst>
          </p:cNvPr>
          <p:cNvSpPr/>
          <p:nvPr/>
        </p:nvSpPr>
        <p:spPr>
          <a:xfrm>
            <a:off x="1765800" y="317241"/>
            <a:ext cx="5612400" cy="107975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FFFF00"/>
                </a:solidFill>
              </a:rPr>
              <a:t>対人事故の防止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A7B705E2-DE66-6D69-3CA2-45C9B27F64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9397431"/>
              </p:ext>
            </p:extLst>
          </p:nvPr>
        </p:nvGraphicFramePr>
        <p:xfrm>
          <a:off x="3641013" y="1778000"/>
          <a:ext cx="4956888" cy="227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表 2">
            <a:extLst>
              <a:ext uri="{FF2B5EF4-FFF2-40B4-BE49-F238E27FC236}">
                <a16:creationId xmlns:a16="http://schemas.microsoft.com/office/drawing/2014/main" id="{A2DCE0C5-20AC-8FD8-9C2B-9DDE225ECF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843048"/>
              </p:ext>
            </p:extLst>
          </p:nvPr>
        </p:nvGraphicFramePr>
        <p:xfrm>
          <a:off x="2093556" y="4343400"/>
          <a:ext cx="4956888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5460">
                  <a:extLst>
                    <a:ext uri="{9D8B030D-6E8A-4147-A177-3AD203B41FA5}">
                      <a16:colId xmlns:a16="http://schemas.microsoft.com/office/drawing/2014/main" val="1077627623"/>
                    </a:ext>
                  </a:extLst>
                </a:gridCol>
                <a:gridCol w="3551428">
                  <a:extLst>
                    <a:ext uri="{9D8B030D-6E8A-4147-A177-3AD203B41FA5}">
                      <a16:colId xmlns:a16="http://schemas.microsoft.com/office/drawing/2014/main" val="315097534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solidFill>
                            <a:srgbClr val="FF0000"/>
                          </a:solidFill>
                        </a:rPr>
                        <a:t>メリットとデメリット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57097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/>
                        <a:t>メリット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歩行者の安全性が高まる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8036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車両の右左折がスムーズに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578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/>
                        <a:t>デメリット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待ち時間の増加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2647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渋滞発生の恐れ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202217"/>
                  </a:ext>
                </a:extLst>
              </a:tr>
            </a:tbl>
          </a:graphicData>
        </a:graphic>
      </p:graphicFrame>
      <p:sp>
        <p:nvSpPr>
          <p:cNvPr id="9" name="矢印: 五方向 8">
            <a:extLst>
              <a:ext uri="{FF2B5EF4-FFF2-40B4-BE49-F238E27FC236}">
                <a16:creationId xmlns:a16="http://schemas.microsoft.com/office/drawing/2014/main" id="{399EFC96-AE90-A08A-1C9B-93C841260376}"/>
              </a:ext>
            </a:extLst>
          </p:cNvPr>
          <p:cNvSpPr/>
          <p:nvPr/>
        </p:nvSpPr>
        <p:spPr>
          <a:xfrm>
            <a:off x="522515" y="1917700"/>
            <a:ext cx="2754086" cy="2019300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２００２年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全国１００か所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試験運用実施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DC2E853-62AC-4B86-0BC4-E8C20AC40F29}"/>
              </a:ext>
            </a:extLst>
          </p:cNvPr>
          <p:cNvSpPr/>
          <p:nvPr/>
        </p:nvSpPr>
        <p:spPr>
          <a:xfrm>
            <a:off x="522513" y="3498979"/>
            <a:ext cx="839755" cy="23326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3200" dirty="0">
                <a:solidFill>
                  <a:srgbClr val="0070C0"/>
                </a:solidFill>
              </a:rPr>
              <a:t>歩車分離式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1F4B5FD1-EFF0-64D1-16C5-47F8C19AA764}"/>
              </a:ext>
            </a:extLst>
          </p:cNvPr>
          <p:cNvSpPr/>
          <p:nvPr/>
        </p:nvSpPr>
        <p:spPr>
          <a:xfrm>
            <a:off x="2674001" y="4032508"/>
            <a:ext cx="5947486" cy="1265594"/>
          </a:xfrm>
          <a:prstGeom prst="wedgeRoundRectCallout">
            <a:avLst>
              <a:gd name="adj1" fmla="val -66125"/>
              <a:gd name="adj2" fmla="val -1182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信号付近にこんな補助板があるよ！</a:t>
            </a:r>
            <a:endParaRPr kumimoji="1" lang="en-US" altLang="ja-JP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斜め横断はしないように注意しよう！</a:t>
            </a:r>
            <a:endParaRPr kumimoji="1" lang="en-US" altLang="ja-JP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六角形 4">
            <a:extLst>
              <a:ext uri="{FF2B5EF4-FFF2-40B4-BE49-F238E27FC236}">
                <a16:creationId xmlns:a16="http://schemas.microsoft.com/office/drawing/2014/main" id="{F6563D15-CD36-843B-51C3-B854B18F2BE5}"/>
              </a:ext>
            </a:extLst>
          </p:cNvPr>
          <p:cNvSpPr/>
          <p:nvPr/>
        </p:nvSpPr>
        <p:spPr>
          <a:xfrm>
            <a:off x="1765800" y="317241"/>
            <a:ext cx="5612400" cy="107975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>
                <a:solidFill>
                  <a:srgbClr val="FFFF00"/>
                </a:solidFill>
              </a:rPr>
              <a:t>現状と注意点</a:t>
            </a:r>
            <a:endParaRPr kumimoji="1" lang="ja-JP" altLang="en-US" sz="4000" dirty="0">
              <a:solidFill>
                <a:srgbClr val="FFFF00"/>
              </a:solidFill>
            </a:endParaRPr>
          </a:p>
        </p:txBody>
      </p:sp>
      <p:sp>
        <p:nvSpPr>
          <p:cNvPr id="6" name="矢印: 右 5">
            <a:extLst>
              <a:ext uri="{FF2B5EF4-FFF2-40B4-BE49-F238E27FC236}">
                <a16:creationId xmlns:a16="http://schemas.microsoft.com/office/drawing/2014/main" id="{970E8C12-AC0F-AD1D-CB3B-98D928954C7A}"/>
              </a:ext>
            </a:extLst>
          </p:cNvPr>
          <p:cNvSpPr/>
          <p:nvPr/>
        </p:nvSpPr>
        <p:spPr>
          <a:xfrm>
            <a:off x="522514" y="1625600"/>
            <a:ext cx="3962400" cy="1873379"/>
          </a:xfrm>
          <a:prstGeom prst="rightArrow">
            <a:avLst>
              <a:gd name="adj1" fmla="val 61643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rgbClr val="00B050"/>
                </a:solidFill>
              </a:rPr>
              <a:t>全国設置数</a:t>
            </a:r>
            <a:endParaRPr kumimoji="1" lang="en-US" altLang="ja-JP" sz="3200" dirty="0">
              <a:solidFill>
                <a:srgbClr val="00B050"/>
              </a:solidFill>
            </a:endParaRPr>
          </a:p>
          <a:p>
            <a:r>
              <a:rPr kumimoji="1" lang="ja-JP" altLang="en-US" sz="3200" dirty="0">
                <a:solidFill>
                  <a:srgbClr val="00B050"/>
                </a:solidFill>
              </a:rPr>
              <a:t>２０２２年３月時点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15E615E-5239-9B33-BB3F-960CCB8BB7B7}"/>
              </a:ext>
            </a:extLst>
          </p:cNvPr>
          <p:cNvSpPr/>
          <p:nvPr/>
        </p:nvSpPr>
        <p:spPr>
          <a:xfrm>
            <a:off x="4659088" y="1689100"/>
            <a:ext cx="3962398" cy="180987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00B050"/>
                </a:solidFill>
              </a:rPr>
              <a:t>１０，０３０基</a:t>
            </a:r>
            <a:endParaRPr kumimoji="1" lang="en-US" altLang="ja-JP" sz="3200" dirty="0">
              <a:solidFill>
                <a:srgbClr val="00B05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00B050"/>
                </a:solidFill>
              </a:rPr>
              <a:t>全体の約４．８％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221</TotalTime>
  <Words>105</Words>
  <PresentationFormat>画面に合わせる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2022-09-30T04:47:06Z</dcterms:created>
  <dcterms:modified xsi:type="dcterms:W3CDTF">2022-11-11T03:34:24Z</dcterms:modified>
</cp:coreProperties>
</file>