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A94"/>
    <a:srgbClr val="FFFF99"/>
    <a:srgbClr val="FF505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別の学年の子と触れ合える</c:v>
                </c:pt>
                <c:pt idx="1">
                  <c:v>規則正しい生活が身に付く</c:v>
                </c:pt>
                <c:pt idx="2">
                  <c:v>四季折々のイベントが充実</c:v>
                </c:pt>
                <c:pt idx="3">
                  <c:v>その他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92</c:v>
                </c:pt>
                <c:pt idx="1">
                  <c:v>68</c:v>
                </c:pt>
                <c:pt idx="2">
                  <c:v>59</c:v>
                </c:pt>
                <c:pt idx="3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F2-4DB6-8F6B-240275A4CB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5700879"/>
        <c:axId val="1165698799"/>
      </c:barChart>
      <c:catAx>
        <c:axId val="116570087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65698799"/>
        <c:crosses val="autoZero"/>
        <c:auto val="1"/>
        <c:lblAlgn val="ctr"/>
        <c:lblOffset val="100"/>
        <c:noMultiLvlLbl val="0"/>
      </c:catAx>
      <c:valAx>
        <c:axId val="116569879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65700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5C3FDDF-4008-80C2-AE3E-1BF9E596D4B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627" y="136524"/>
            <a:ext cx="1428949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六角形 2">
            <a:extLst>
              <a:ext uri="{FF2B5EF4-FFF2-40B4-BE49-F238E27FC236}">
                <a16:creationId xmlns:a16="http://schemas.microsoft.com/office/drawing/2014/main" id="{B68703AF-DA85-815A-699F-4EF9A9F54270}"/>
              </a:ext>
            </a:extLst>
          </p:cNvPr>
          <p:cNvSpPr/>
          <p:nvPr/>
        </p:nvSpPr>
        <p:spPr>
          <a:xfrm>
            <a:off x="1902452" y="1398816"/>
            <a:ext cx="5339096" cy="867169"/>
          </a:xfrm>
          <a:prstGeom prst="hexagon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アフタースクール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05E0603-CBE7-D14E-1E84-57370B9AB4A9}"/>
              </a:ext>
            </a:extLst>
          </p:cNvPr>
          <p:cNvSpPr/>
          <p:nvPr/>
        </p:nvSpPr>
        <p:spPr>
          <a:xfrm>
            <a:off x="1442778" y="2385975"/>
            <a:ext cx="62584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7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わいわいキッズ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57E4131-61D2-FC96-78B9-B48D3AC093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788" y="3784066"/>
            <a:ext cx="3048425" cy="30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ブローチ 1">
            <a:extLst>
              <a:ext uri="{FF2B5EF4-FFF2-40B4-BE49-F238E27FC236}">
                <a16:creationId xmlns:a16="http://schemas.microsoft.com/office/drawing/2014/main" id="{3A7DAD3E-AE49-5842-CDB1-5A3AED7C1D6A}"/>
              </a:ext>
            </a:extLst>
          </p:cNvPr>
          <p:cNvSpPr/>
          <p:nvPr/>
        </p:nvSpPr>
        <p:spPr>
          <a:xfrm>
            <a:off x="345218" y="331596"/>
            <a:ext cx="6729984" cy="1188720"/>
          </a:xfrm>
          <a:prstGeom prst="plaque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充実の学童保育サービス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530C5C9-B854-8388-4697-8EB3EE405AA3}"/>
              </a:ext>
            </a:extLst>
          </p:cNvPr>
          <p:cNvSpPr/>
          <p:nvPr/>
        </p:nvSpPr>
        <p:spPr>
          <a:xfrm>
            <a:off x="4661186" y="2048256"/>
            <a:ext cx="3915886" cy="1572768"/>
          </a:xfrm>
          <a:prstGeom prst="roundRect">
            <a:avLst/>
          </a:prstGeom>
          <a:solidFill>
            <a:srgbClr val="FEEA9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2400" dirty="0"/>
              <a:t>最長２０時まで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03EB020D-9686-9C91-4A62-6BCB034A6C65}"/>
              </a:ext>
            </a:extLst>
          </p:cNvPr>
          <p:cNvSpPr/>
          <p:nvPr/>
        </p:nvSpPr>
        <p:spPr>
          <a:xfrm>
            <a:off x="345218" y="2048256"/>
            <a:ext cx="3915886" cy="1572768"/>
          </a:xfrm>
          <a:prstGeom prst="roundRect">
            <a:avLst/>
          </a:prstGeom>
          <a:solidFill>
            <a:srgbClr val="FEEA9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2400" dirty="0"/>
              <a:t>バス送迎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170E8EA-AE8B-40B0-B227-CC92D8096226}"/>
              </a:ext>
            </a:extLst>
          </p:cNvPr>
          <p:cNvSpPr/>
          <p:nvPr/>
        </p:nvSpPr>
        <p:spPr>
          <a:xfrm>
            <a:off x="4661186" y="4169664"/>
            <a:ext cx="3915886" cy="1572768"/>
          </a:xfrm>
          <a:prstGeom prst="roundRect">
            <a:avLst/>
          </a:prstGeom>
          <a:solidFill>
            <a:srgbClr val="FEEA9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2400" dirty="0"/>
              <a:t>イベント多数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258A0AF-A6F6-1B1D-D36C-0141E5607B51}"/>
              </a:ext>
            </a:extLst>
          </p:cNvPr>
          <p:cNvSpPr/>
          <p:nvPr/>
        </p:nvSpPr>
        <p:spPr>
          <a:xfrm>
            <a:off x="345218" y="4169664"/>
            <a:ext cx="3915886" cy="1572768"/>
          </a:xfrm>
          <a:prstGeom prst="roundRect">
            <a:avLst/>
          </a:prstGeom>
          <a:solidFill>
            <a:srgbClr val="FEEA9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2400" dirty="0"/>
              <a:t>食事・おやつ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184E2B3-A7CB-45E9-CFB8-8615279360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8" y="2409683"/>
            <a:ext cx="1905266" cy="1019317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C7E4FDDD-FC50-0603-B89F-B3B723EAB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05" y="4594046"/>
            <a:ext cx="1619476" cy="72400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24AE689-51F6-AF41-A4C8-E209C34EF5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887" y="4384466"/>
            <a:ext cx="1524213" cy="114316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3A587D0-378C-08AE-40D3-1E0D401DCA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887" y="2178147"/>
            <a:ext cx="1333686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ブローチ 6">
            <a:extLst>
              <a:ext uri="{FF2B5EF4-FFF2-40B4-BE49-F238E27FC236}">
                <a16:creationId xmlns:a16="http://schemas.microsoft.com/office/drawing/2014/main" id="{BAE79449-D276-7DBF-84CE-E11C3D4C8FAC}"/>
              </a:ext>
            </a:extLst>
          </p:cNvPr>
          <p:cNvSpPr/>
          <p:nvPr/>
        </p:nvSpPr>
        <p:spPr>
          <a:xfrm>
            <a:off x="345218" y="331596"/>
            <a:ext cx="6729984" cy="1188720"/>
          </a:xfrm>
          <a:prstGeom prst="plaque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放課後スケジュール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C738C1B4-ADA7-83A5-0631-77116C86FE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346955"/>
              </p:ext>
            </p:extLst>
          </p:nvPr>
        </p:nvGraphicFramePr>
        <p:xfrm>
          <a:off x="1207008" y="2119562"/>
          <a:ext cx="6729984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6499">
                  <a:extLst>
                    <a:ext uri="{9D8B030D-6E8A-4147-A177-3AD203B41FA5}">
                      <a16:colId xmlns:a16="http://schemas.microsoft.com/office/drawing/2014/main" val="1118391557"/>
                    </a:ext>
                  </a:extLst>
                </a:gridCol>
                <a:gridCol w="4423485">
                  <a:extLst>
                    <a:ext uri="{9D8B030D-6E8A-4147-A177-3AD203B41FA5}">
                      <a16:colId xmlns:a16="http://schemas.microsoft.com/office/drawing/2014/main" val="1818542594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１４：３０～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スタッフが学校までお迎え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89072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おやつ・宿題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79368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１６：００～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集団遊び・</a:t>
                      </a:r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カリキュラム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550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夕食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07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２０：００～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スタッフが自宅までお送り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189240"/>
                  </a:ext>
                </a:extLst>
              </a:tr>
            </a:tbl>
          </a:graphicData>
        </a:graphic>
      </p:graphicFrame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841ABE8B-695D-F80C-E274-F657A3FC87AB}"/>
              </a:ext>
            </a:extLst>
          </p:cNvPr>
          <p:cNvSpPr/>
          <p:nvPr/>
        </p:nvSpPr>
        <p:spPr>
          <a:xfrm>
            <a:off x="345218" y="4988559"/>
            <a:ext cx="4226782" cy="1384995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FF0000"/>
                </a:solidFill>
              </a:rPr>
              <a:t>カリキュラム</a:t>
            </a:r>
            <a:endParaRPr kumimoji="1" lang="en-US" altLang="ja-JP" sz="2800" u="sng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800" dirty="0"/>
              <a:t>さまざまな講座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E889AC-63AB-6CA1-A482-195C421DFCFE}"/>
              </a:ext>
            </a:extLst>
          </p:cNvPr>
          <p:cNvSpPr txBox="1"/>
          <p:nvPr/>
        </p:nvSpPr>
        <p:spPr>
          <a:xfrm>
            <a:off x="4864608" y="4905330"/>
            <a:ext cx="28007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語学</a:t>
            </a:r>
            <a:endParaRPr kumimoji="1" lang="en-US" altLang="ja-JP" sz="2400" i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芸術</a:t>
            </a:r>
            <a:endParaRPr kumimoji="1" lang="en-US" altLang="ja-JP" sz="2400" i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運動</a:t>
            </a:r>
            <a:endParaRPr kumimoji="1" lang="en-US" altLang="ja-JP" sz="2400" i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プログラミング</a:t>
            </a:r>
            <a:endParaRPr kumimoji="1" lang="en-US" altLang="ja-JP" sz="2400" i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80BA7287-E200-C606-F36E-3A6EBA2ED1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558162"/>
              </p:ext>
            </p:extLst>
          </p:nvPr>
        </p:nvGraphicFramePr>
        <p:xfrm>
          <a:off x="1048512" y="1768348"/>
          <a:ext cx="7046976" cy="2649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3D950D71-9C85-16DD-385A-9DEE4C597038}"/>
              </a:ext>
            </a:extLst>
          </p:cNvPr>
          <p:cNvSpPr/>
          <p:nvPr/>
        </p:nvSpPr>
        <p:spPr>
          <a:xfrm>
            <a:off x="3987800" y="4417696"/>
            <a:ext cx="4714748" cy="2108708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見学会は随時開催中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お問い合わせ先</a:t>
            </a:r>
            <a:endParaRPr kumimoji="1" lang="en-US" altLang="ja-JP" sz="2000" dirty="0"/>
          </a:p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０４８－４１２－６８４７</a:t>
            </a:r>
          </a:p>
        </p:txBody>
      </p:sp>
      <p:sp>
        <p:nvSpPr>
          <p:cNvPr id="8" name="ブローチ 7">
            <a:extLst>
              <a:ext uri="{FF2B5EF4-FFF2-40B4-BE49-F238E27FC236}">
                <a16:creationId xmlns:a16="http://schemas.microsoft.com/office/drawing/2014/main" id="{1D237E0F-37FE-6491-8CA6-5737C05A7AE6}"/>
              </a:ext>
            </a:extLst>
          </p:cNvPr>
          <p:cNvSpPr/>
          <p:nvPr/>
        </p:nvSpPr>
        <p:spPr>
          <a:xfrm>
            <a:off x="345218" y="331596"/>
            <a:ext cx="6729984" cy="1188720"/>
          </a:xfrm>
          <a:prstGeom prst="plaque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利用者の声</a:t>
            </a: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5F5BF7F9-1F30-5881-2AF9-9067103654EB}"/>
              </a:ext>
            </a:extLst>
          </p:cNvPr>
          <p:cNvSpPr/>
          <p:nvPr/>
        </p:nvSpPr>
        <p:spPr>
          <a:xfrm>
            <a:off x="345218" y="4777694"/>
            <a:ext cx="3461672" cy="1585782"/>
          </a:xfrm>
          <a:prstGeom prst="foldedCorner">
            <a:avLst/>
          </a:prstGeom>
          <a:solidFill>
            <a:srgbClr val="00B05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rgbClr val="FFFF00"/>
                </a:solidFill>
              </a:rPr>
              <a:t>専門性</a:t>
            </a:r>
            <a:r>
              <a:rPr kumimoji="1" lang="ja-JP" altLang="en-US" sz="2400" dirty="0"/>
              <a:t>の高さや</a:t>
            </a:r>
            <a:endParaRPr kumimoji="1" lang="en-US" altLang="ja-JP" sz="2400" dirty="0"/>
          </a:p>
          <a:p>
            <a:r>
              <a:rPr kumimoji="1" lang="ja-JP" altLang="en-US" sz="2400" dirty="0"/>
              <a:t>充実した</a:t>
            </a:r>
            <a:r>
              <a:rPr kumimoji="1" lang="ja-JP" altLang="en-US" sz="2400" dirty="0">
                <a:solidFill>
                  <a:srgbClr val="FFFF00"/>
                </a:solidFill>
              </a:rPr>
              <a:t>カリキュラム</a:t>
            </a:r>
            <a:r>
              <a:rPr kumimoji="1" lang="ja-JP" altLang="en-US" sz="2400" dirty="0"/>
              <a:t>に</a:t>
            </a:r>
            <a:endParaRPr kumimoji="1" lang="en-US" altLang="ja-JP" sz="2400" dirty="0"/>
          </a:p>
          <a:p>
            <a:r>
              <a:rPr kumimoji="1" lang="ja-JP" altLang="en-US" sz="2400" dirty="0"/>
              <a:t>満足の声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293</TotalTime>
  <Words>76</Words>
  <PresentationFormat>画面に合わせる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2022-09-29T05:27:48Z</dcterms:created>
  <dcterms:modified xsi:type="dcterms:W3CDTF">2022-11-14T07:31:13Z</dcterms:modified>
</cp:coreProperties>
</file>