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CC9900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73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文楽を知っていますか？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知っている・鑑賞経験あり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4D-48F6-817C-06F02030FE2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知っている・鑑賞経験なし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101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B4D-48F6-817C-06F02030FE2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知らない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B4D-48F6-817C-06F02030FE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1249173504"/>
        <c:axId val="1249173088"/>
      </c:barChart>
      <c:catAx>
        <c:axId val="124917350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49173088"/>
        <c:crosses val="autoZero"/>
        <c:auto val="1"/>
        <c:lblAlgn val="ctr"/>
        <c:lblOffset val="100"/>
        <c:noMultiLvlLbl val="0"/>
      </c:catAx>
      <c:valAx>
        <c:axId val="12491730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491735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E0BFCE-2972-4B1F-ABF9-EC8C7D48129B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FD18DE-FB0A-408F-A605-39BBD0B8FC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84938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0080A-B842-461A-A8D5-46E5A8C3FAA2}" type="datetime1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DAC62-5054-419E-A064-18F40FCE8390}" type="datetime1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B01F5-E0DC-4D9E-87AC-33029B5F29F3}" type="datetime1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E9AFB-4203-4EF0-B045-FF5A2EC8AB2E}" type="datetime1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42300-3564-470C-B106-48A8C0CED94A}" type="datetime1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94CA0-0A54-4421-B264-8EF269F8B250}" type="datetime1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CBC6D-4B53-4AB7-94FA-63541D431929}" type="datetime1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68BF6-88FA-4C8B-A471-357C6516AC9A}" type="datetime1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E0D4C-8DD6-44ED-AAAE-71C6A87C8B90}" type="datetime1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C5BD0-E256-4359-B08A-C94123357569}" type="datetime1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F7A47-6EEC-480A-8826-2B2E9556A4EE}" type="datetime1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A73B9E-6588-4DE5-A0F7-B3F80C43B749}" type="datetime1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randomBar dir="vert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FE122454-8877-1DE0-B1EC-26A780E07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7225D8F-5C7F-92DF-DDD1-A6E3060E025E}"/>
              </a:ext>
            </a:extLst>
          </p:cNvPr>
          <p:cNvSpPr txBox="1"/>
          <p:nvPr/>
        </p:nvSpPr>
        <p:spPr>
          <a:xfrm>
            <a:off x="2638618" y="924280"/>
            <a:ext cx="38667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u="sng" dirty="0"/>
              <a:t>ユネスコ　無形文化遺産</a:t>
            </a:r>
          </a:p>
        </p:txBody>
      </p:sp>
      <p:sp>
        <p:nvSpPr>
          <p:cNvPr id="6" name="ひし形 5">
            <a:extLst>
              <a:ext uri="{FF2B5EF4-FFF2-40B4-BE49-F238E27FC236}">
                <a16:creationId xmlns:a16="http://schemas.microsoft.com/office/drawing/2014/main" id="{9C3ED23C-0466-B4DB-6FDE-8DD81CD9E1BE}"/>
              </a:ext>
            </a:extLst>
          </p:cNvPr>
          <p:cNvSpPr/>
          <p:nvPr/>
        </p:nvSpPr>
        <p:spPr>
          <a:xfrm>
            <a:off x="550850" y="1900594"/>
            <a:ext cx="2617365" cy="1973510"/>
          </a:xfrm>
          <a:prstGeom prst="diamond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bg1"/>
                </a:solidFill>
              </a:rPr>
              <a:t>日本の</a:t>
            </a:r>
            <a:endParaRPr kumimoji="1" lang="en-US" altLang="ja-JP" sz="2000" dirty="0">
              <a:solidFill>
                <a:schemeClr val="bg1"/>
              </a:solidFill>
            </a:endParaRPr>
          </a:p>
          <a:p>
            <a:pPr algn="ctr"/>
            <a:r>
              <a:rPr kumimoji="1" lang="ja-JP" altLang="en-US" sz="2000" dirty="0">
                <a:solidFill>
                  <a:schemeClr val="bg1"/>
                </a:solidFill>
              </a:rPr>
              <a:t>伝統芸能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40B1CA0-A3B4-CAE5-11A4-1C1A11C4766E}"/>
              </a:ext>
            </a:extLst>
          </p:cNvPr>
          <p:cNvSpPr txBox="1"/>
          <p:nvPr/>
        </p:nvSpPr>
        <p:spPr>
          <a:xfrm>
            <a:off x="3339489" y="2425684"/>
            <a:ext cx="50321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5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人形浄瑠璃文楽</a:t>
            </a:r>
            <a:endParaRPr kumimoji="1" lang="en-US" altLang="ja-JP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3" name="グラフ 12">
            <a:extLst>
              <a:ext uri="{FF2B5EF4-FFF2-40B4-BE49-F238E27FC236}">
                <a16:creationId xmlns:a16="http://schemas.microsoft.com/office/drawing/2014/main" id="{76CA2847-4DB2-B77D-77C7-D5336AF98EB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61153485"/>
              </p:ext>
            </p:extLst>
          </p:nvPr>
        </p:nvGraphicFramePr>
        <p:xfrm>
          <a:off x="1524000" y="4229994"/>
          <a:ext cx="6096000" cy="19735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Graphic spid="13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2D16D8C4-97FB-25AD-EAC1-E56242F23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31190" y="6312398"/>
            <a:ext cx="2057400" cy="365125"/>
          </a:xfrm>
        </p:spPr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四角形: メモ 3">
            <a:extLst>
              <a:ext uri="{FF2B5EF4-FFF2-40B4-BE49-F238E27FC236}">
                <a16:creationId xmlns:a16="http://schemas.microsoft.com/office/drawing/2014/main" id="{377E8B26-AEE5-0B0F-4680-1BA6C6DD5D8D}"/>
              </a:ext>
            </a:extLst>
          </p:cNvPr>
          <p:cNvSpPr/>
          <p:nvPr/>
        </p:nvSpPr>
        <p:spPr>
          <a:xfrm>
            <a:off x="3444855" y="4876500"/>
            <a:ext cx="5043735" cy="1254853"/>
          </a:xfrm>
          <a:prstGeom prst="foldedCorner">
            <a:avLst/>
          </a:prstGeom>
          <a:solidFill>
            <a:srgbClr val="CCECFF"/>
          </a:solidFill>
          <a:ln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これらが</a:t>
            </a:r>
            <a:r>
              <a:rPr lang="ja-JP" altLang="en-US" sz="2000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三位一体</a:t>
            </a:r>
            <a:r>
              <a:rPr lang="ja-JP" altLang="en-US" sz="2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となって</a:t>
            </a:r>
            <a:endParaRPr lang="en-US" altLang="ja-JP" sz="20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ja-JP" altLang="en-US" sz="2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一つの物語を演じる伝統的な舞台芸能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E47C61B-7D48-9FED-25AB-A44106537B92}"/>
              </a:ext>
            </a:extLst>
          </p:cNvPr>
          <p:cNvSpPr txBox="1"/>
          <p:nvPr/>
        </p:nvSpPr>
        <p:spPr>
          <a:xfrm>
            <a:off x="587328" y="4781528"/>
            <a:ext cx="244329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ja-JP" altLang="en-US" sz="2800" i="1" dirty="0">
                <a:solidFill>
                  <a:srgbClr val="7030A0"/>
                </a:solidFill>
              </a:rPr>
              <a:t>語り手</a:t>
            </a:r>
            <a:endParaRPr lang="en-US" altLang="ja-JP" sz="2800" i="1" dirty="0">
              <a:solidFill>
                <a:srgbClr val="7030A0"/>
              </a:solidFill>
            </a:endParaRP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ja-JP" altLang="en-US" sz="2800" i="1" dirty="0">
                <a:solidFill>
                  <a:srgbClr val="7030A0"/>
                </a:solidFill>
              </a:rPr>
              <a:t>三味線弾き</a:t>
            </a:r>
            <a:endParaRPr lang="en-US" altLang="ja-JP" sz="2800" i="1" dirty="0">
              <a:solidFill>
                <a:srgbClr val="7030A0"/>
              </a:solidFill>
            </a:endParaRP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ja-JP" altLang="en-US" sz="2800" i="1" dirty="0">
                <a:solidFill>
                  <a:srgbClr val="7030A0"/>
                </a:solidFill>
              </a:rPr>
              <a:t>人形遣い</a:t>
            </a:r>
            <a:endParaRPr kumimoji="1" lang="ja-JP" altLang="en-US" sz="2800" i="1" dirty="0">
              <a:solidFill>
                <a:srgbClr val="7030A0"/>
              </a:solidFill>
            </a:endParaRP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CE519A62-7305-C212-D490-EB2FDEAC4F61}"/>
              </a:ext>
            </a:extLst>
          </p:cNvPr>
          <p:cNvSpPr/>
          <p:nvPr/>
        </p:nvSpPr>
        <p:spPr>
          <a:xfrm>
            <a:off x="423442" y="398458"/>
            <a:ext cx="4687200" cy="85218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b="1" dirty="0">
                <a:solidFill>
                  <a:srgbClr val="7030A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文楽とは</a:t>
            </a:r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894863E0-5632-D2C2-5F8F-61EBE1D9D1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502" y="1759169"/>
            <a:ext cx="1428949" cy="2648320"/>
          </a:xfrm>
          <a:prstGeom prst="rect">
            <a:avLst/>
          </a:prstGeom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E56F6CCA-5C26-5369-55E5-1011E0CEAC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2262" y="1815624"/>
            <a:ext cx="1619476" cy="2495898"/>
          </a:xfrm>
          <a:prstGeom prst="rect">
            <a:avLst/>
          </a:prstGeom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C78C16FC-3A92-4740-561D-A831D18A9A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3835" y="1759169"/>
            <a:ext cx="2572109" cy="250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E1598B60-7C96-FF88-3A8C-07B9FEDDD169}"/>
              </a:ext>
            </a:extLst>
          </p:cNvPr>
          <p:cNvSpPr/>
          <p:nvPr/>
        </p:nvSpPr>
        <p:spPr>
          <a:xfrm>
            <a:off x="423441" y="398458"/>
            <a:ext cx="4685453" cy="85218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b="1" dirty="0">
                <a:solidFill>
                  <a:srgbClr val="7030A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鑑賞会のご案内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52935158-2211-8BAC-A528-9291B1DA1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D806949-DDC2-126E-2BF4-640DEA0B1B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2621563"/>
              </p:ext>
            </p:extLst>
          </p:nvPr>
        </p:nvGraphicFramePr>
        <p:xfrm>
          <a:off x="913896" y="1742193"/>
          <a:ext cx="7316208" cy="2316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96254">
                  <a:extLst>
                    <a:ext uri="{9D8B030D-6E8A-4147-A177-3AD203B41FA5}">
                      <a16:colId xmlns:a16="http://schemas.microsoft.com/office/drawing/2014/main" val="2890062754"/>
                    </a:ext>
                  </a:extLst>
                </a:gridCol>
                <a:gridCol w="2793534">
                  <a:extLst>
                    <a:ext uri="{9D8B030D-6E8A-4147-A177-3AD203B41FA5}">
                      <a16:colId xmlns:a16="http://schemas.microsoft.com/office/drawing/2014/main" val="605959232"/>
                    </a:ext>
                  </a:extLst>
                </a:gridCol>
                <a:gridCol w="2726420">
                  <a:extLst>
                    <a:ext uri="{9D8B030D-6E8A-4147-A177-3AD203B41FA5}">
                      <a16:colId xmlns:a16="http://schemas.microsoft.com/office/drawing/2014/main" val="35185846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200" dirty="0"/>
                        <a:t>公演日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200" dirty="0"/>
                        <a:t>午前の部</a:t>
                      </a:r>
                    </a:p>
                  </a:txBody>
                  <a:tcP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200" dirty="0"/>
                        <a:t>午後の部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85887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200" dirty="0"/>
                        <a:t>９月３日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3200" dirty="0"/>
                        <a:t>１０時～１２時</a:t>
                      </a:r>
                    </a:p>
                  </a:txBody>
                  <a:tcPr anchor="ctr"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3200" dirty="0"/>
                        <a:t>１４時～１６時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24465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200" dirty="0"/>
                        <a:t>９月５日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26368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200" dirty="0"/>
                        <a:t>９月８日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5632419"/>
                  </a:ext>
                </a:extLst>
              </a:tr>
            </a:tbl>
          </a:graphicData>
        </a:graphic>
      </p:graphicFrame>
      <p:sp>
        <p:nvSpPr>
          <p:cNvPr id="5" name="八角形 4">
            <a:extLst>
              <a:ext uri="{FF2B5EF4-FFF2-40B4-BE49-F238E27FC236}">
                <a16:creationId xmlns:a16="http://schemas.microsoft.com/office/drawing/2014/main" id="{8528BB87-B476-5602-8724-0037D82908F8}"/>
              </a:ext>
            </a:extLst>
          </p:cNvPr>
          <p:cNvSpPr/>
          <p:nvPr/>
        </p:nvSpPr>
        <p:spPr>
          <a:xfrm>
            <a:off x="1306021" y="4334605"/>
            <a:ext cx="6531958" cy="2021746"/>
          </a:xfrm>
          <a:prstGeom prst="octagon">
            <a:avLst/>
          </a:prstGeom>
          <a:solidFill>
            <a:srgbClr val="CC6600"/>
          </a:solidFill>
          <a:ln w="38100"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</a:rPr>
              <a:t>チケットのお申し込みは電話にて</a:t>
            </a:r>
            <a:endParaRPr kumimoji="1" lang="en-US" altLang="ja-JP" sz="2400" dirty="0">
              <a:solidFill>
                <a:schemeClr val="bg1"/>
              </a:solidFill>
            </a:endParaRPr>
          </a:p>
          <a:p>
            <a:pPr algn="ctr"/>
            <a:endParaRPr kumimoji="1" lang="en-US" altLang="ja-JP" dirty="0">
              <a:solidFill>
                <a:schemeClr val="bg1"/>
              </a:solidFill>
            </a:endParaRP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</a:rPr>
              <a:t>０５０－４０４１－９６８２</a:t>
            </a:r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163</TotalTime>
  <Words>75</Words>
  <PresentationFormat>画面に合わせる (4:3)</PresentationFormat>
  <Paragraphs>27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>日本情報処理検定協会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2022-09-20T03:10:11Z</dcterms:created>
  <dcterms:modified xsi:type="dcterms:W3CDTF">2022-12-02T05:00:25Z</dcterms:modified>
</cp:coreProperties>
</file>