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対歩行者事故件数の推移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発生件数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2015年</c:v>
                </c:pt>
                <c:pt idx="1">
                  <c:v>2017年</c:v>
                </c:pt>
                <c:pt idx="2">
                  <c:v>2019年</c:v>
                </c:pt>
                <c:pt idx="3">
                  <c:v>2021年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772</c:v>
                </c:pt>
                <c:pt idx="1">
                  <c:v>798</c:v>
                </c:pt>
                <c:pt idx="2">
                  <c:v>1024</c:v>
                </c:pt>
                <c:pt idx="3">
                  <c:v>1057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88-4072-AF5E-6ECBA973D7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6481552"/>
        <c:axId val="416482384"/>
      </c:lineChart>
      <c:catAx>
        <c:axId val="41648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82384"/>
        <c:crosses val="autoZero"/>
        <c:auto val="1"/>
        <c:lblAlgn val="ctr"/>
        <c:lblOffset val="100"/>
        <c:noMultiLvlLbl val="0"/>
      </c:catAx>
      <c:valAx>
        <c:axId val="41648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8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76D8687-CBAC-0F05-AF58-20DC8F4F9728}"/>
              </a:ext>
            </a:extLst>
          </p:cNvPr>
          <p:cNvSpPr txBox="1"/>
          <p:nvPr/>
        </p:nvSpPr>
        <p:spPr>
          <a:xfrm>
            <a:off x="1177481" y="1980379"/>
            <a:ext cx="6789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あなたの</a:t>
            </a:r>
            <a:r>
              <a:rPr kumimoji="1" lang="ja-JP" alt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自転車ルール</a:t>
            </a:r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</a:p>
        </p:txBody>
      </p:sp>
      <p:sp>
        <p:nvSpPr>
          <p:cNvPr id="7" name="星: 12 pt 6">
            <a:extLst>
              <a:ext uri="{FF2B5EF4-FFF2-40B4-BE49-F238E27FC236}">
                <a16:creationId xmlns:a16="http://schemas.microsoft.com/office/drawing/2014/main" id="{C5BB629D-048F-EAC7-78E6-9F63D03C2ED5}"/>
              </a:ext>
            </a:extLst>
          </p:cNvPr>
          <p:cNvSpPr/>
          <p:nvPr/>
        </p:nvSpPr>
        <p:spPr>
          <a:xfrm>
            <a:off x="2784726" y="3520050"/>
            <a:ext cx="3574548" cy="1867526"/>
          </a:xfrm>
          <a:prstGeom prst="star1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ＯＫ？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FDC5EF5-E6A0-8239-F3FB-2A47BC059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20" y="3501180"/>
            <a:ext cx="1781424" cy="190526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15D9E84-8467-1C3A-4689-DA892C447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04" y="3765152"/>
            <a:ext cx="1428949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D258AF-0E7E-507F-C667-AF800630E011}"/>
              </a:ext>
            </a:extLst>
          </p:cNvPr>
          <p:cNvSpPr txBox="1"/>
          <p:nvPr/>
        </p:nvSpPr>
        <p:spPr>
          <a:xfrm>
            <a:off x="1844330" y="1838909"/>
            <a:ext cx="54553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車道が原則、歩道は例外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車道は左側通行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歩道は歩行者優先で車道寄りを徐行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安全ルールを守る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子供はヘルメット着用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45881D3-8854-CAB1-572A-722C833E3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715386"/>
              </p:ext>
            </p:extLst>
          </p:nvPr>
        </p:nvGraphicFramePr>
        <p:xfrm>
          <a:off x="1080671" y="4106626"/>
          <a:ext cx="6982659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1195">
                  <a:extLst>
                    <a:ext uri="{9D8B030D-6E8A-4147-A177-3AD203B41FA5}">
                      <a16:colId xmlns:a16="http://schemas.microsoft.com/office/drawing/2014/main" val="3419247497"/>
                    </a:ext>
                  </a:extLst>
                </a:gridCol>
                <a:gridCol w="2581464">
                  <a:extLst>
                    <a:ext uri="{9D8B030D-6E8A-4147-A177-3AD203B41FA5}">
                      <a16:colId xmlns:a16="http://schemas.microsoft.com/office/drawing/2014/main" val="121641608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安全ルールを守る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018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飲酒運転・２人乗り・並進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</a:rPr>
                        <a:t>すべて違反！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383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夜間の無灯火走行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r>
                        <a:rPr kumimoji="1" lang="ja-JP" altLang="en-US" dirty="0"/>
                        <a:t>違反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信号無視・一時停止無視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45714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627893F5-6A0C-5E57-D35C-9EDF0030D2EC}"/>
              </a:ext>
            </a:extLst>
          </p:cNvPr>
          <p:cNvSpPr/>
          <p:nvPr/>
        </p:nvSpPr>
        <p:spPr>
          <a:xfrm>
            <a:off x="401306" y="457686"/>
            <a:ext cx="5774498" cy="107049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i="1" dirty="0">
                <a:solidFill>
                  <a:srgbClr val="00B050"/>
                </a:solidFill>
              </a:rPr>
              <a:t>安全利用五則を守る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CE70857D-7087-9331-AD3B-63A8246ACA7C}"/>
              </a:ext>
            </a:extLst>
          </p:cNvPr>
          <p:cNvSpPr/>
          <p:nvPr/>
        </p:nvSpPr>
        <p:spPr>
          <a:xfrm>
            <a:off x="401306" y="457686"/>
            <a:ext cx="5774498" cy="107049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600" i="1" dirty="0">
                <a:solidFill>
                  <a:srgbClr val="00B050"/>
                </a:solidFill>
              </a:rPr>
              <a:t>加害者になるかも？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CC4A6FA6-CF1C-CC7C-5AFA-F695264435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2725897"/>
              </p:ext>
            </p:extLst>
          </p:nvPr>
        </p:nvGraphicFramePr>
        <p:xfrm>
          <a:off x="1467869" y="1960497"/>
          <a:ext cx="6208262" cy="2492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四角形: 角度付き 6">
            <a:extLst>
              <a:ext uri="{FF2B5EF4-FFF2-40B4-BE49-F238E27FC236}">
                <a16:creationId xmlns:a16="http://schemas.microsoft.com/office/drawing/2014/main" id="{F688420F-2E74-C68E-46F6-3475C8527CD2}"/>
              </a:ext>
            </a:extLst>
          </p:cNvPr>
          <p:cNvSpPr/>
          <p:nvPr/>
        </p:nvSpPr>
        <p:spPr>
          <a:xfrm>
            <a:off x="1684751" y="4885325"/>
            <a:ext cx="5774499" cy="1514989"/>
          </a:xfrm>
          <a:prstGeom prst="bevel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70C0"/>
                </a:solidFill>
              </a:rPr>
              <a:t>歩行者との事故</a:t>
            </a:r>
            <a:r>
              <a:rPr kumimoji="1" lang="ja-JP" altLang="en-US" sz="2800" dirty="0">
                <a:solidFill>
                  <a:srgbClr val="0070C0"/>
                </a:solidFill>
              </a:rPr>
              <a:t>が増加傾向</a:t>
            </a:r>
            <a:endParaRPr kumimoji="1" lang="en-US" altLang="ja-JP" sz="28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安全運転を心掛けよう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180</TotalTime>
  <Words>92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2022-11-02T06:52:19Z</dcterms:modified>
</cp:coreProperties>
</file>