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ED9"/>
    <a:srgbClr val="FFCCFF"/>
    <a:srgbClr val="00CC99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2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受講生の年齢層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３～５歳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65-427C-8AAE-28C6C49387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６～１０歳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E65-427C-8AAE-28C6C49387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１１～１３歳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E65-427C-8AAE-28C6C493876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１４～１８歳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人数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E65-427C-8AAE-28C6C49387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472520143"/>
        <c:axId val="472520975"/>
      </c:barChart>
      <c:catAx>
        <c:axId val="4725201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2520975"/>
        <c:crosses val="autoZero"/>
        <c:auto val="1"/>
        <c:lblAlgn val="ctr"/>
        <c:lblOffset val="100"/>
        <c:noMultiLvlLbl val="0"/>
      </c:catAx>
      <c:valAx>
        <c:axId val="472520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25201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69997-B0E3-4B17-9EDC-8EC80126D9E9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1AA5A-59DD-4575-AE96-71B8BECF27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621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AF54C-937C-4301-83C6-588478488A3E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D312-8C8C-454C-82F5-4B1E0B499178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1557B-EAE6-4167-A52F-6C62D1A8F48D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B78F-33A6-4979-BC51-3316919F6820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7BA92-6B80-4707-BFB7-57CB8309E4B5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5BD47-FFAB-476C-8F14-5353AE664C3C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321A-C951-4E6F-9BFC-1CB67E8A2DF2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EA3C-2ED3-4C55-8211-281DDE219A4D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C173-4BE9-46E7-9639-49C49E9365F7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469C-C795-4841-9DDD-1B6A17F1ADC5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8ACB0-4FF4-47DF-8626-28FB8244B4E6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5A984-EB8B-49D4-B07D-9B65402D088C}" type="datetime1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i="0">
                <a:solidFill>
                  <a:srgbClr val="00B050"/>
                </a:solidFill>
                <a:effectLst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C1241D9-2BD1-A84B-8C4A-B5E709A3679F}"/>
              </a:ext>
            </a:extLst>
          </p:cNvPr>
          <p:cNvSpPr/>
          <p:nvPr userDrawn="1"/>
        </p:nvSpPr>
        <p:spPr>
          <a:xfrm>
            <a:off x="4082924" y="6321366"/>
            <a:ext cx="97815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説明会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C6AC4B1-D72A-D819-5099-05092065D703}"/>
              </a:ext>
            </a:extLst>
          </p:cNvPr>
          <p:cNvSpPr/>
          <p:nvPr/>
        </p:nvSpPr>
        <p:spPr>
          <a:xfrm>
            <a:off x="2147582" y="780719"/>
            <a:ext cx="6996418" cy="28774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クリエイトパワー</a:t>
            </a:r>
          </a:p>
        </p:txBody>
      </p:sp>
      <p:sp>
        <p:nvSpPr>
          <p:cNvPr id="5" name="矢印: ストライプ 4">
            <a:extLst>
              <a:ext uri="{FF2B5EF4-FFF2-40B4-BE49-F238E27FC236}">
                <a16:creationId xmlns:a16="http://schemas.microsoft.com/office/drawing/2014/main" id="{1115E724-3040-1FF3-32A0-3774D88FE499}"/>
              </a:ext>
            </a:extLst>
          </p:cNvPr>
          <p:cNvSpPr/>
          <p:nvPr/>
        </p:nvSpPr>
        <p:spPr>
          <a:xfrm>
            <a:off x="4773335" y="868884"/>
            <a:ext cx="4132100" cy="973125"/>
          </a:xfrm>
          <a:prstGeom prst="stripedRightArrow">
            <a:avLst/>
          </a:prstGeom>
          <a:solidFill>
            <a:srgbClr val="FFF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B050"/>
                </a:solidFill>
              </a:rPr>
              <a:t>プログラミング教室</a:t>
            </a:r>
            <a:endParaRPr kumimoji="1" lang="en-US" altLang="ja-JP" sz="2400" dirty="0">
              <a:solidFill>
                <a:srgbClr val="00B050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8C63883-5E9F-839C-1658-DD670FDE30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96" y="3811484"/>
            <a:ext cx="2857899" cy="285789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3B015CB-0ED1-4E40-37E8-2F9C7CC1F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12" y="4006773"/>
            <a:ext cx="1905266" cy="246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D11F657-7F64-8B91-E35A-0A3B560E1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76E867D-33CF-7FB6-B185-9B6539A56E6B}"/>
              </a:ext>
            </a:extLst>
          </p:cNvPr>
          <p:cNvSpPr txBox="1"/>
          <p:nvPr/>
        </p:nvSpPr>
        <p:spPr>
          <a:xfrm>
            <a:off x="421619" y="305931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i="1" u="sng" dirty="0">
                <a:solidFill>
                  <a:srgbClr val="00B050"/>
                </a:solidFill>
              </a:rPr>
              <a:t>当教室の特徴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EADF5EC-B171-5C9D-5AA8-A94F5196B26D}"/>
              </a:ext>
            </a:extLst>
          </p:cNvPr>
          <p:cNvSpPr txBox="1"/>
          <p:nvPr/>
        </p:nvSpPr>
        <p:spPr>
          <a:xfrm>
            <a:off x="963168" y="168249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kumimoji="1" lang="ja-JP" altLang="en-US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0C4E2DD-EBD4-C064-89E6-028618E28E10}"/>
              </a:ext>
            </a:extLst>
          </p:cNvPr>
          <p:cNvSpPr/>
          <p:nvPr/>
        </p:nvSpPr>
        <p:spPr>
          <a:xfrm>
            <a:off x="503306" y="1499400"/>
            <a:ext cx="1009100" cy="3096790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マンツーマン指導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D6DB69DA-CDC5-93EF-50C0-AF237EB9ADA2}"/>
              </a:ext>
            </a:extLst>
          </p:cNvPr>
          <p:cNvSpPr/>
          <p:nvPr/>
        </p:nvSpPr>
        <p:spPr>
          <a:xfrm>
            <a:off x="1869518" y="1499399"/>
            <a:ext cx="1009100" cy="3096789"/>
          </a:xfrm>
          <a:prstGeom prst="round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個別目標設定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89A46999-CD8D-3104-F034-848F96E482C0}"/>
              </a:ext>
            </a:extLst>
          </p:cNvPr>
          <p:cNvSpPr/>
          <p:nvPr/>
        </p:nvSpPr>
        <p:spPr>
          <a:xfrm>
            <a:off x="3235730" y="1499399"/>
            <a:ext cx="1009100" cy="3096788"/>
          </a:xfrm>
          <a:prstGeom prst="round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創る体験を重視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227DCD0-E277-3ECA-C8A0-6762FC730729}"/>
              </a:ext>
            </a:extLst>
          </p:cNvPr>
          <p:cNvSpPr txBox="1"/>
          <p:nvPr/>
        </p:nvSpPr>
        <p:spPr>
          <a:xfrm>
            <a:off x="421619" y="5175504"/>
            <a:ext cx="77251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失敗と成功を繰り返し</a:t>
            </a: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自分で考え解決する力を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身に付けます</a:t>
            </a:r>
          </a:p>
        </p:txBody>
      </p:sp>
      <p:graphicFrame>
        <p:nvGraphicFramePr>
          <p:cNvPr id="13" name="グラフ 12">
            <a:extLst>
              <a:ext uri="{FF2B5EF4-FFF2-40B4-BE49-F238E27FC236}">
                <a16:creationId xmlns:a16="http://schemas.microsoft.com/office/drawing/2014/main" id="{0C78DF1E-A382-90B6-F593-614D521EF2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9874763"/>
              </p:ext>
            </p:extLst>
          </p:nvPr>
        </p:nvGraphicFramePr>
        <p:xfrm>
          <a:off x="4838177" y="1315819"/>
          <a:ext cx="3526172" cy="3396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9" grpId="1" animBg="1"/>
      <p:bldP spid="10" grpId="0" animBg="1"/>
      <p:bldP spid="10" grpId="1" animBg="1"/>
      <p:bldGraphic spid="1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06AFDE7-EB61-98A4-27E3-63C4A733B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455B7075-A3F8-EB7C-D2BF-FE70FFCE49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50287"/>
              </p:ext>
            </p:extLst>
          </p:nvPr>
        </p:nvGraphicFramePr>
        <p:xfrm>
          <a:off x="1524000" y="1723878"/>
          <a:ext cx="609600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30799028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3525520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60923283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月額受講料・６０分授業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573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コース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週１日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週２日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1436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基礎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６，０００円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８，０００円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630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応用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７，０００円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１０，０００円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141809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FCB5B74-CC91-55E8-A548-85D406FDCF95}"/>
              </a:ext>
            </a:extLst>
          </p:cNvPr>
          <p:cNvSpPr txBox="1"/>
          <p:nvPr/>
        </p:nvSpPr>
        <p:spPr>
          <a:xfrm>
            <a:off x="5102126" y="4601154"/>
            <a:ext cx="299793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発表会</a:t>
            </a:r>
            <a:endParaRPr kumimoji="1" lang="en-US" altLang="ja-JP" sz="2800" b="1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グループワーク</a:t>
            </a:r>
            <a:endParaRPr kumimoji="1" lang="en-US" altLang="ja-JP" sz="2800" b="1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ロボット大会</a:t>
            </a:r>
            <a:endParaRPr kumimoji="1" lang="en-US" altLang="ja-JP" sz="2800" b="1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小波 6">
            <a:extLst>
              <a:ext uri="{FF2B5EF4-FFF2-40B4-BE49-F238E27FC236}">
                <a16:creationId xmlns:a16="http://schemas.microsoft.com/office/drawing/2014/main" id="{22CA9BD4-2D3A-E1B3-BDA0-665EE15D8EE6}"/>
              </a:ext>
            </a:extLst>
          </p:cNvPr>
          <p:cNvSpPr/>
          <p:nvPr/>
        </p:nvSpPr>
        <p:spPr>
          <a:xfrm>
            <a:off x="650402" y="4527494"/>
            <a:ext cx="3921598" cy="1343608"/>
          </a:xfrm>
          <a:prstGeom prst="doubleWave">
            <a:avLst/>
          </a:prstGeom>
          <a:solidFill>
            <a:srgbClr val="0070C0"/>
          </a:solidFill>
          <a:ln w="76200" cmpd="sng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イベント盛りだくさん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69B7751-2965-994C-D925-26DBDCBEA659}"/>
              </a:ext>
            </a:extLst>
          </p:cNvPr>
          <p:cNvSpPr txBox="1"/>
          <p:nvPr/>
        </p:nvSpPr>
        <p:spPr>
          <a:xfrm>
            <a:off x="421619" y="305931"/>
            <a:ext cx="2364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i="1" u="sng" dirty="0">
                <a:solidFill>
                  <a:srgbClr val="00B050"/>
                </a:solidFill>
              </a:rPr>
              <a:t>開講コース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023FD58-0E36-1C37-5301-FE4FA83E4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EEE32E83-42BB-1B88-902F-ED6B91C06F13}"/>
              </a:ext>
            </a:extLst>
          </p:cNvPr>
          <p:cNvSpPr/>
          <p:nvPr/>
        </p:nvSpPr>
        <p:spPr>
          <a:xfrm>
            <a:off x="421619" y="1553802"/>
            <a:ext cx="4739951" cy="989045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0070C0"/>
                </a:solidFill>
              </a:rPr>
              <a:t>論理的思考</a:t>
            </a:r>
            <a:endParaRPr kumimoji="1" lang="en-US" altLang="ja-JP" sz="2000" u="sng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dirty="0"/>
              <a:t>順序立てて考える力を伸ばす</a:t>
            </a: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6420A9E8-E909-3E47-FECA-AB821F57F606}"/>
              </a:ext>
            </a:extLst>
          </p:cNvPr>
          <p:cNvSpPr/>
          <p:nvPr/>
        </p:nvSpPr>
        <p:spPr>
          <a:xfrm>
            <a:off x="2211327" y="3215359"/>
            <a:ext cx="4739951" cy="989045"/>
          </a:xfrm>
          <a:prstGeom prst="octag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33CCCC"/>
                </a:solidFill>
              </a:rPr>
              <a:t>タイピング力</a:t>
            </a:r>
            <a:endParaRPr kumimoji="1" lang="en-US" altLang="ja-JP" sz="2000" u="sng" dirty="0">
              <a:solidFill>
                <a:srgbClr val="33CCCC"/>
              </a:solidFill>
            </a:endParaRPr>
          </a:p>
          <a:p>
            <a:pPr algn="ctr"/>
            <a:r>
              <a:rPr kumimoji="1" lang="ja-JP" altLang="en-US" dirty="0"/>
              <a:t>正確に入力する力を習得</a:t>
            </a:r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62E26B6D-F008-0716-8F6D-FAB23E262D71}"/>
              </a:ext>
            </a:extLst>
          </p:cNvPr>
          <p:cNvSpPr/>
          <p:nvPr/>
        </p:nvSpPr>
        <p:spPr>
          <a:xfrm>
            <a:off x="4001034" y="4876915"/>
            <a:ext cx="4739951" cy="989045"/>
          </a:xfrm>
          <a:prstGeom prst="homePlate">
            <a:avLst/>
          </a:prstGeom>
          <a:solidFill>
            <a:srgbClr val="FECED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rgbClr val="00CC99"/>
                </a:solidFill>
              </a:rPr>
              <a:t>問題解決力</a:t>
            </a:r>
            <a:endParaRPr kumimoji="1" lang="en-US" altLang="ja-JP" sz="2000" u="sng" dirty="0">
              <a:solidFill>
                <a:srgbClr val="00CC99"/>
              </a:solidFill>
            </a:endParaRPr>
          </a:p>
          <a:p>
            <a:pPr algn="ctr"/>
            <a:r>
              <a:rPr kumimoji="1" lang="ja-JP" altLang="en-US" dirty="0"/>
              <a:t>自力で課題を解決する力を養う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2FABEC1-B5E1-579A-7706-47B4C66F351B}"/>
              </a:ext>
            </a:extLst>
          </p:cNvPr>
          <p:cNvSpPr txBox="1"/>
          <p:nvPr/>
        </p:nvSpPr>
        <p:spPr>
          <a:xfrm>
            <a:off x="421619" y="305931"/>
            <a:ext cx="3137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i="1" u="sng" dirty="0">
                <a:solidFill>
                  <a:srgbClr val="00B050"/>
                </a:solidFill>
              </a:rPr>
              <a:t>身に付くスキル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270</TotalTime>
  <Words>93</Words>
  <PresentationFormat>画面に合わせる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2022-09-29T08:19:11Z</dcterms:created>
  <dcterms:modified xsi:type="dcterms:W3CDTF">2022-11-11T04:43:43Z</dcterms:modified>
</cp:coreProperties>
</file>