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905"/>
    <a:srgbClr val="F8FE02"/>
    <a:srgbClr val="FAD706"/>
    <a:srgbClr val="0066CC"/>
    <a:srgbClr val="BDEEFF"/>
    <a:srgbClr val="00CC99"/>
    <a:srgbClr val="FF5050"/>
    <a:srgbClr val="FFCC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dirty="0"/>
              <a:t>ネーミングライツ導入について</a:t>
            </a:r>
          </a:p>
        </c:rich>
      </c:tx>
      <c:layout>
        <c:manualLayout>
          <c:xMode val="edge"/>
          <c:yMode val="edge"/>
          <c:x val="0.2877115136293299"/>
          <c:y val="3.10509524940801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積極的に導入すべき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7B-4899-B39A-B350A4400C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最小限にすべき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7B-4899-B39A-B350A4400C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導入すべきではない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F7B-4899-B39A-B350A4400CD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関心がない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F7B-4899-B39A-B350A4400C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884285103"/>
        <c:axId val="884268879"/>
      </c:barChart>
      <c:catAx>
        <c:axId val="88428510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84268879"/>
        <c:crosses val="autoZero"/>
        <c:auto val="1"/>
        <c:lblAlgn val="ctr"/>
        <c:lblOffset val="100"/>
        <c:noMultiLvlLbl val="0"/>
      </c:catAx>
      <c:valAx>
        <c:axId val="8842688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842851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2023/6/15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177B679-D1F0-BB7F-B08D-4A9A53BA1BCC}"/>
              </a:ext>
            </a:extLst>
          </p:cNvPr>
          <p:cNvSpPr/>
          <p:nvPr userDrawn="1"/>
        </p:nvSpPr>
        <p:spPr>
          <a:xfrm>
            <a:off x="3861709" y="6200486"/>
            <a:ext cx="14205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大麦市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1" name="小波 10">
            <a:extLst>
              <a:ext uri="{FF2B5EF4-FFF2-40B4-BE49-F238E27FC236}">
                <a16:creationId xmlns:a16="http://schemas.microsoft.com/office/drawing/2014/main" id="{3F652F7A-84D8-102A-AA04-D0BB63ACB451}"/>
              </a:ext>
            </a:extLst>
          </p:cNvPr>
          <p:cNvSpPr/>
          <p:nvPr/>
        </p:nvSpPr>
        <p:spPr>
          <a:xfrm>
            <a:off x="0" y="1056204"/>
            <a:ext cx="7772400" cy="2765140"/>
          </a:xfrm>
          <a:prstGeom prst="doubleWave">
            <a:avLst/>
          </a:prstGeom>
          <a:solidFill>
            <a:srgbClr val="FBE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5400" dirty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歩道橋ネーミングライツ</a:t>
            </a:r>
            <a:endParaRPr kumimoji="1" lang="en-US" altLang="ja-JP" sz="5400" dirty="0">
              <a:solidFill>
                <a:srgbClr val="00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kumimoji="1" lang="ja-JP" altLang="en-US" sz="5400" dirty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パートナー募集</a:t>
            </a:r>
            <a:endParaRPr kumimoji="1" lang="en-US" altLang="ja-JP" sz="5400" dirty="0">
              <a:solidFill>
                <a:srgbClr val="00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322D2B4-9920-88A3-2C8B-AEEF1CF5F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518" y="3999615"/>
            <a:ext cx="2667372" cy="26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5D8F939B-ED4E-F67B-9C9B-84E0707B606B}"/>
              </a:ext>
            </a:extLst>
          </p:cNvPr>
          <p:cNvSpPr/>
          <p:nvPr/>
        </p:nvSpPr>
        <p:spPr>
          <a:xfrm>
            <a:off x="671119" y="430461"/>
            <a:ext cx="4657019" cy="107250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i="1" dirty="0">
                <a:solidFill>
                  <a:srgbClr val="00CC99"/>
                </a:solidFill>
              </a:rPr>
              <a:t>募集内容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DB63298-D8AA-2028-1018-DAF0E9DE9659}"/>
              </a:ext>
            </a:extLst>
          </p:cNvPr>
          <p:cNvSpPr txBox="1"/>
          <p:nvPr/>
        </p:nvSpPr>
        <p:spPr>
          <a:xfrm>
            <a:off x="671119" y="1582613"/>
            <a:ext cx="5346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市が管理する歩道橋に企業名等を含む愛称を</a:t>
            </a:r>
            <a:endParaRPr kumimoji="1" lang="en-US" altLang="ja-JP" sz="20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表示していただくことができる権利です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0A4BC6EA-652A-4C48-C158-31FCBD3C0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653315"/>
              </p:ext>
            </p:extLst>
          </p:nvPr>
        </p:nvGraphicFramePr>
        <p:xfrm>
          <a:off x="1688601" y="2475660"/>
          <a:ext cx="5766799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1463">
                  <a:extLst>
                    <a:ext uri="{9D8B030D-6E8A-4147-A177-3AD203B41FA5}">
                      <a16:colId xmlns:a16="http://schemas.microsoft.com/office/drawing/2014/main" val="1532741655"/>
                    </a:ext>
                  </a:extLst>
                </a:gridCol>
                <a:gridCol w="3605336">
                  <a:extLst>
                    <a:ext uri="{9D8B030D-6E8A-4147-A177-3AD203B41FA5}">
                      <a16:colId xmlns:a16="http://schemas.microsoft.com/office/drawing/2014/main" val="7547186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66CC"/>
                          </a:solidFill>
                        </a:rPr>
                        <a:t>契約下限額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１５万円（年額）／１橋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052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66CC"/>
                          </a:solidFill>
                        </a:rPr>
                        <a:t>契約期間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３年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3395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66CC"/>
                          </a:solidFill>
                        </a:rPr>
                        <a:t>応募期限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第１次　４月３０日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4494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第２次　９月３０日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132528"/>
                  </a:ext>
                </a:extLst>
              </a:tr>
            </a:tbl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101E3EF9-5C44-BCA8-394A-7CFC0C2AF0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19" y="4730259"/>
            <a:ext cx="3810532" cy="1428949"/>
          </a:xfrm>
          <a:prstGeom prst="rect">
            <a:avLst/>
          </a:prstGeom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358C8BC9-DE22-CCF5-01D6-5B2C11B67111}"/>
              </a:ext>
            </a:extLst>
          </p:cNvPr>
          <p:cNvSpPr/>
          <p:nvPr/>
        </p:nvSpPr>
        <p:spPr>
          <a:xfrm>
            <a:off x="5205046" y="4730259"/>
            <a:ext cx="2866292" cy="1125416"/>
          </a:xfrm>
          <a:prstGeom prst="wedgeRoundRectCallout">
            <a:avLst>
              <a:gd name="adj1" fmla="val -128808"/>
              <a:gd name="adj2" fmla="val -23437"/>
              <a:gd name="adj3" fmla="val 16667"/>
            </a:avLst>
          </a:prstGeom>
          <a:solidFill>
            <a:srgbClr val="FBE90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橋桁</a:t>
            </a:r>
            <a:r>
              <a:rPr kumimoji="1" lang="ja-JP" altLang="en-US" sz="2400" dirty="0"/>
              <a:t>部分に表示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E801D44E-84D6-EE97-8F9D-7033ED7B7FBF}"/>
              </a:ext>
            </a:extLst>
          </p:cNvPr>
          <p:cNvSpPr/>
          <p:nvPr/>
        </p:nvSpPr>
        <p:spPr>
          <a:xfrm>
            <a:off x="671119" y="430461"/>
            <a:ext cx="4657019" cy="107250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i="1" dirty="0">
                <a:solidFill>
                  <a:srgbClr val="00CC99"/>
                </a:solidFill>
              </a:rPr>
              <a:t>市民アンケート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8AD7DCBA-E52B-4FC9-1C47-156FE97397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9671216"/>
              </p:ext>
            </p:extLst>
          </p:nvPr>
        </p:nvGraphicFramePr>
        <p:xfrm>
          <a:off x="1315916" y="1811215"/>
          <a:ext cx="6512169" cy="2454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矢印: 右 6">
            <a:extLst>
              <a:ext uri="{FF2B5EF4-FFF2-40B4-BE49-F238E27FC236}">
                <a16:creationId xmlns:a16="http://schemas.microsoft.com/office/drawing/2014/main" id="{F7F61515-53F3-8D6B-C507-03D5BF7BE985}"/>
              </a:ext>
            </a:extLst>
          </p:cNvPr>
          <p:cNvSpPr/>
          <p:nvPr/>
        </p:nvSpPr>
        <p:spPr>
          <a:xfrm>
            <a:off x="671119" y="4573499"/>
            <a:ext cx="4410781" cy="1553346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導入に前向きな市民が多い</a:t>
            </a:r>
          </a:p>
        </p:txBody>
      </p:sp>
      <p:sp>
        <p:nvSpPr>
          <p:cNvPr id="8" name="八角形 7">
            <a:extLst>
              <a:ext uri="{FF2B5EF4-FFF2-40B4-BE49-F238E27FC236}">
                <a16:creationId xmlns:a16="http://schemas.microsoft.com/office/drawing/2014/main" id="{4768F71E-3B48-EEFE-1BEA-EB943C68F8D1}"/>
              </a:ext>
            </a:extLst>
          </p:cNvPr>
          <p:cNvSpPr/>
          <p:nvPr/>
        </p:nvSpPr>
        <p:spPr>
          <a:xfrm>
            <a:off x="5483496" y="4652973"/>
            <a:ext cx="2989385" cy="1394398"/>
          </a:xfrm>
          <a:prstGeom prst="oct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企業イメージＵＰ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CE533066-D844-1D8F-4498-FE7262BD5F73}"/>
              </a:ext>
            </a:extLst>
          </p:cNvPr>
          <p:cNvSpPr/>
          <p:nvPr/>
        </p:nvSpPr>
        <p:spPr>
          <a:xfrm>
            <a:off x="671119" y="430461"/>
            <a:ext cx="4657019" cy="107250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i="1" dirty="0">
                <a:solidFill>
                  <a:srgbClr val="00CC99"/>
                </a:solidFill>
              </a:rPr>
              <a:t>パートナー紹介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3E104C-DB7D-4661-6569-D45162246B79}"/>
              </a:ext>
            </a:extLst>
          </p:cNvPr>
          <p:cNvSpPr txBox="1"/>
          <p:nvPr/>
        </p:nvSpPr>
        <p:spPr>
          <a:xfrm>
            <a:off x="2062339" y="2792906"/>
            <a:ext cx="50193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丸井タイヤ株式会社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梅花本舗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マロン工業株式会社　など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03F53D73-65C6-079F-B250-17897461D82B}"/>
              </a:ext>
            </a:extLst>
          </p:cNvPr>
          <p:cNvSpPr/>
          <p:nvPr/>
        </p:nvSpPr>
        <p:spPr>
          <a:xfrm>
            <a:off x="671119" y="1693424"/>
            <a:ext cx="4428419" cy="905971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令和３年～令和５年契約</a:t>
            </a:r>
          </a:p>
        </p:txBody>
      </p:sp>
      <p:sp>
        <p:nvSpPr>
          <p:cNvPr id="5" name="六角形 4">
            <a:extLst>
              <a:ext uri="{FF2B5EF4-FFF2-40B4-BE49-F238E27FC236}">
                <a16:creationId xmlns:a16="http://schemas.microsoft.com/office/drawing/2014/main" id="{3A9A1A97-C5FA-D2B6-8B59-2A1AE6B30125}"/>
              </a:ext>
            </a:extLst>
          </p:cNvPr>
          <p:cNvSpPr/>
          <p:nvPr/>
        </p:nvSpPr>
        <p:spPr>
          <a:xfrm>
            <a:off x="1512277" y="4594215"/>
            <a:ext cx="6119447" cy="1521592"/>
          </a:xfrm>
          <a:prstGeom prst="hexagon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>
                <a:solidFill>
                  <a:srgbClr val="0066CC"/>
                </a:solidFill>
              </a:rPr>
              <a:t>お問い合わせ・お申し込みは</a:t>
            </a:r>
            <a:endParaRPr kumimoji="1" lang="en-US" altLang="ja-JP" sz="2400" u="sng" dirty="0">
              <a:solidFill>
                <a:srgbClr val="0066CC"/>
              </a:solidFill>
            </a:endParaRPr>
          </a:p>
          <a:p>
            <a:pPr algn="ctr"/>
            <a:endParaRPr kumimoji="1" lang="en-US" altLang="ja-JP" dirty="0">
              <a:solidFill>
                <a:srgbClr val="0066CC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rgbClr val="0066CC"/>
                </a:solidFill>
              </a:rPr>
              <a:t>大麦市道路課まで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164</TotalTime>
  <Words>99</Words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2022-09-22T06:58:10Z</dcterms:created>
  <dcterms:modified xsi:type="dcterms:W3CDTF">2023-06-15T05:41:27Z</dcterms:modified>
</cp:coreProperties>
</file>