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歌数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60-4F3A-AA56-22E83F895C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四季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歌数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60-4F3A-AA56-22E83F895C1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旅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歌数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60-4F3A-AA56-22E83F895C1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離別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歌数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560-4F3A-AA56-22E83F895C1A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雑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歌数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60-4F3A-AA56-22E83F895C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6473999"/>
        <c:axId val="1616477327"/>
      </c:barChart>
      <c:catAx>
        <c:axId val="161647399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16477327"/>
        <c:crosses val="autoZero"/>
        <c:auto val="1"/>
        <c:lblAlgn val="ctr"/>
        <c:lblOffset val="100"/>
        <c:noMultiLvlLbl val="0"/>
      </c:catAx>
      <c:valAx>
        <c:axId val="16164773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164739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30791-49A3-4208-A004-6C1B1F9458B6}" type="datetimeFigureOut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8CDEC-1931-48E8-85DB-4379CD71E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848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09CB-BC65-4D10-BAE2-AC414B11A7D2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B8D-7EFB-4042-943B-D760402BCDAF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76998-7BB1-4021-9B75-FC2CD754839A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A836-07B8-492A-A43E-0B6B67525AD2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00766-5D03-4711-955F-B380C3A140B2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DA468-CC5D-470C-85A0-76DCE418215F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0ECB-5CC2-4EE9-A686-9796DBA76463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A5661-DBF5-45BF-992C-55B38DA50789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661A-349A-4737-9AA4-B11FCA4C333C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7A8D-7FCA-45A2-AA1E-9379FBA14E0F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C67A1-AA1C-424D-99D0-E0C6098BD57C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3E1E0-FB9D-4A5F-8D3D-E144648993AA}" type="datetime1">
              <a:rPr kumimoji="1" lang="ja-JP" altLang="en-US" smtClean="0"/>
              <a:t>2022/11/2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9359794-2252-03DB-4723-B99476B56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CFFB519-D292-1756-BD7A-C1ADC31B11BE}"/>
              </a:ext>
            </a:extLst>
          </p:cNvPr>
          <p:cNvSpPr txBox="1"/>
          <p:nvPr/>
        </p:nvSpPr>
        <p:spPr>
          <a:xfrm>
            <a:off x="7358033" y="5579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7030A0"/>
                </a:solidFill>
              </a:rPr>
              <a:t>文芸講座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E1B1941-94AA-41C1-4D55-EBB7780BCCEF}"/>
              </a:ext>
            </a:extLst>
          </p:cNvPr>
          <p:cNvSpPr txBox="1"/>
          <p:nvPr/>
        </p:nvSpPr>
        <p:spPr>
          <a:xfrm>
            <a:off x="1376253" y="2048970"/>
            <a:ext cx="6391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百人一首で</a:t>
            </a:r>
            <a:r>
              <a:rPr kumimoji="1" lang="ja-JP" altLang="en-US" sz="4400" b="1" i="1" dirty="0">
                <a:solidFill>
                  <a:srgbClr val="FF0066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恋歌</a:t>
            </a:r>
            <a:r>
              <a:rPr kumimoji="1" lang="ja-JP" altLang="en-US" sz="44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を味わう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1DD33929-78B5-9685-44B9-9880E3DE03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67" y="3267052"/>
            <a:ext cx="1362265" cy="293410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769FCC7-0E4C-0261-FEDA-AEA223E347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130" y="4136881"/>
            <a:ext cx="1895740" cy="168616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42E03938-33FF-D55D-A966-F6449B5DA7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974" y="3429000"/>
            <a:ext cx="1905266" cy="27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7AB9404-5684-9E49-231B-64F0503A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リボン: カーブして上方向に曲がる 2">
            <a:extLst>
              <a:ext uri="{FF2B5EF4-FFF2-40B4-BE49-F238E27FC236}">
                <a16:creationId xmlns:a16="http://schemas.microsoft.com/office/drawing/2014/main" id="{859F73AC-779F-277D-6B8B-9386CED0ACC4}"/>
              </a:ext>
            </a:extLst>
          </p:cNvPr>
          <p:cNvSpPr/>
          <p:nvPr/>
        </p:nvSpPr>
        <p:spPr>
          <a:xfrm>
            <a:off x="677732" y="341015"/>
            <a:ext cx="7788537" cy="1010528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66"/>
                </a:solidFill>
              </a:rPr>
              <a:t>百人一首で最も多いのは恋歌</a:t>
            </a:r>
          </a:p>
        </p:txBody>
      </p:sp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05E915B1-CA2B-A920-50F5-C475B242E3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6923669"/>
              </p:ext>
            </p:extLst>
          </p:nvPr>
        </p:nvGraphicFramePr>
        <p:xfrm>
          <a:off x="1440454" y="1770942"/>
          <a:ext cx="6263093" cy="1788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62102B3-3544-137B-5FE3-871A40F45ABF}"/>
              </a:ext>
            </a:extLst>
          </p:cNvPr>
          <p:cNvSpPr/>
          <p:nvPr/>
        </p:nvSpPr>
        <p:spPr>
          <a:xfrm>
            <a:off x="1822886" y="3754111"/>
            <a:ext cx="5498229" cy="1045171"/>
          </a:xfrm>
          <a:prstGeom prst="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u="sng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時代背景</a:t>
            </a:r>
            <a:endParaRPr kumimoji="1" lang="en-US" altLang="ja-JP" sz="2400" u="sng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男性が女性のところへ通う「通い婚」</a:t>
            </a:r>
            <a:endParaRPr kumimoji="1" lang="en-US" altLang="ja-JP" sz="24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8" name="吹き出し: 右矢印 17">
            <a:extLst>
              <a:ext uri="{FF2B5EF4-FFF2-40B4-BE49-F238E27FC236}">
                <a16:creationId xmlns:a16="http://schemas.microsoft.com/office/drawing/2014/main" id="{3A2C1DDE-2533-7FB8-8728-27D5C1E27599}"/>
              </a:ext>
            </a:extLst>
          </p:cNvPr>
          <p:cNvSpPr/>
          <p:nvPr/>
        </p:nvSpPr>
        <p:spPr>
          <a:xfrm>
            <a:off x="518803" y="5344896"/>
            <a:ext cx="3395504" cy="91745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2583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簡単に会えない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54C675DA-F61A-B3C1-4FEA-2BD37B10EE61}"/>
              </a:ext>
            </a:extLst>
          </p:cNvPr>
          <p:cNvSpPr/>
          <p:nvPr/>
        </p:nvSpPr>
        <p:spPr>
          <a:xfrm>
            <a:off x="4290703" y="5330565"/>
            <a:ext cx="4334494" cy="94611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和歌を贈り気持ちを伝える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08B0B4C-B4AC-F6AC-3254-FEEA4D8DE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DB3A47A3-D170-970D-6255-94922E6AE7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518740"/>
              </p:ext>
            </p:extLst>
          </p:nvPr>
        </p:nvGraphicFramePr>
        <p:xfrm>
          <a:off x="780716" y="1726959"/>
          <a:ext cx="7582568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8970">
                  <a:extLst>
                    <a:ext uri="{9D8B030D-6E8A-4147-A177-3AD203B41FA5}">
                      <a16:colId xmlns:a16="http://schemas.microsoft.com/office/drawing/2014/main" val="3648435832"/>
                    </a:ext>
                  </a:extLst>
                </a:gridCol>
                <a:gridCol w="2182341">
                  <a:extLst>
                    <a:ext uri="{9D8B030D-6E8A-4147-A177-3AD203B41FA5}">
                      <a16:colId xmlns:a16="http://schemas.microsoft.com/office/drawing/2014/main" val="2188746004"/>
                    </a:ext>
                  </a:extLst>
                </a:gridCol>
                <a:gridCol w="4191257">
                  <a:extLst>
                    <a:ext uri="{9D8B030D-6E8A-4147-A177-3AD203B41FA5}">
                      <a16:colId xmlns:a16="http://schemas.microsoft.com/office/drawing/2014/main" val="438348786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開講日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0924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前半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４月～９月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2800" dirty="0"/>
                        <a:t>第２土曜日１４時～１５時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345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後半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/>
                        <a:t>１０月～３月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502580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B4637D9-E0F5-54AF-A541-F6603A431D4D}"/>
              </a:ext>
            </a:extLst>
          </p:cNvPr>
          <p:cNvSpPr txBox="1"/>
          <p:nvPr/>
        </p:nvSpPr>
        <p:spPr>
          <a:xfrm>
            <a:off x="2530416" y="3656855"/>
            <a:ext cx="40831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受講料３，０００円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テキスト代１，０００円</a:t>
            </a:r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486D3230-344A-38E3-45A8-D49F29BCBC13}"/>
              </a:ext>
            </a:extLst>
          </p:cNvPr>
          <p:cNvSpPr/>
          <p:nvPr/>
        </p:nvSpPr>
        <p:spPr>
          <a:xfrm>
            <a:off x="1401728" y="5026828"/>
            <a:ext cx="6340544" cy="1329523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お申し込みは１Ｆ事務室まで</a:t>
            </a:r>
          </a:p>
        </p:txBody>
      </p:sp>
      <p:sp>
        <p:nvSpPr>
          <p:cNvPr id="8" name="リボン: カーブして上方向に曲がる 7">
            <a:extLst>
              <a:ext uri="{FF2B5EF4-FFF2-40B4-BE49-F238E27FC236}">
                <a16:creationId xmlns:a16="http://schemas.microsoft.com/office/drawing/2014/main" id="{0F491F07-9724-6D49-098F-219EE6EA94E2}"/>
              </a:ext>
            </a:extLst>
          </p:cNvPr>
          <p:cNvSpPr/>
          <p:nvPr/>
        </p:nvSpPr>
        <p:spPr>
          <a:xfrm>
            <a:off x="677732" y="341015"/>
            <a:ext cx="7788537" cy="1010528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66"/>
                </a:solidFill>
              </a:rPr>
              <a:t>講座内容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299</TotalTime>
  <Words>68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2022-09-14T01:06:25Z</dcterms:created>
  <dcterms:modified xsi:type="dcterms:W3CDTF">2022-11-02T01:55:51Z</dcterms:modified>
</cp:coreProperties>
</file>