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>
      <p:cViewPr varScale="1">
        <p:scale>
          <a:sx n="61" d="100"/>
          <a:sy n="61" d="100"/>
        </p:scale>
        <p:origin x="89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26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9D84B734-EF8C-45AB-9792-2AF10DF2173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5585133-4154-4E52-BA7C-20161FBE35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2A05B-4292-4AA2-8330-A9EF16692C67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031824E-9437-44B6-BCE2-F208A3E03A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2915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4F47E5-05A8-4DAA-9811-C412B0DFDE18}" type="datetimeFigureOut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963FAF-B90D-49D0-AAB2-9B7E8B8432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162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44A55-9944-4200-9779-0B5FB2DDBFCD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2640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6D3D-8431-4235-AFD7-7F1B3489FC02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0991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C254D-2C12-4C51-9F9A-600884FFD09B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57513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EBCDA2-022D-48E2-B5D9-0C2595032550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27144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51FBBD-BF19-40C6-91A1-1D9BB2AE778A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8311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C05E0-1D92-4D24-957F-37D6B9D9EBA2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995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4A35BB-06CD-4804-A10D-F926FDB82C33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729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58456-EE96-457A-A320-25744C05EB34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149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2BC33-AE42-4742-A431-17FFD828FB70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149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253D6-8DD1-403C-97CF-A4D1F3FE4A71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0977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4CB4F-17AC-439A-B475-E02FA745748E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739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6F441-CB9E-482D-A4B9-3A25764400C4}" type="datetime1">
              <a:rPr kumimoji="1" lang="ja-JP" altLang="en-US" smtClean="0"/>
              <a:t>2021/11/16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F3903E3-D9FF-41D9-B5B6-2EB7CE6C98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13525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B78E2E9-107D-4BBC-938D-F580C1E5FA7A}"/>
              </a:ext>
            </a:extLst>
          </p:cNvPr>
          <p:cNvSpPr txBox="1"/>
          <p:nvPr/>
        </p:nvSpPr>
        <p:spPr>
          <a:xfrm>
            <a:off x="203096" y="188617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8D521EF-94AA-46A8-AC83-F94F07557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1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BF58D91-D2DD-4ECF-856D-6A065C3F678E}"/>
              </a:ext>
            </a:extLst>
          </p:cNvPr>
          <p:cNvSpPr txBox="1"/>
          <p:nvPr/>
        </p:nvSpPr>
        <p:spPr>
          <a:xfrm>
            <a:off x="1630329" y="976494"/>
            <a:ext cx="58833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rgbClr val="7030A0"/>
                </a:solidFill>
              </a:rPr>
              <a:t>免疫力を高めよう</a:t>
            </a:r>
          </a:p>
        </p:txBody>
      </p:sp>
      <p:sp>
        <p:nvSpPr>
          <p:cNvPr id="7" name="ひし形 6">
            <a:extLst>
              <a:ext uri="{FF2B5EF4-FFF2-40B4-BE49-F238E27FC236}">
                <a16:creationId xmlns:a16="http://schemas.microsoft.com/office/drawing/2014/main" id="{5680DD53-B6B0-4516-A045-52849096A56E}"/>
              </a:ext>
            </a:extLst>
          </p:cNvPr>
          <p:cNvSpPr/>
          <p:nvPr/>
        </p:nvSpPr>
        <p:spPr>
          <a:xfrm>
            <a:off x="1630329" y="5646903"/>
            <a:ext cx="5883342" cy="769510"/>
          </a:xfrm>
          <a:prstGeom prst="diamond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/>
              <a:t>小川中央病院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A52DF124-1CE6-463B-89E3-D2FE97224C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09" y="2252449"/>
            <a:ext cx="3105583" cy="3134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175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38AE7EDD-5257-4BC6-B38B-73AF80F5B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7" name="四角形: メモ 6">
            <a:extLst>
              <a:ext uri="{FF2B5EF4-FFF2-40B4-BE49-F238E27FC236}">
                <a16:creationId xmlns:a16="http://schemas.microsoft.com/office/drawing/2014/main" id="{98F10D30-4CF9-4ABA-B4DB-2C2CAD4CB6DB}"/>
              </a:ext>
            </a:extLst>
          </p:cNvPr>
          <p:cNvSpPr/>
          <p:nvPr/>
        </p:nvSpPr>
        <p:spPr>
          <a:xfrm>
            <a:off x="1550656" y="4383530"/>
            <a:ext cx="6042688" cy="1815882"/>
          </a:xfrm>
          <a:prstGeom prst="foldedCorner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sz="3200" dirty="0">
                <a:solidFill>
                  <a:srgbClr val="00B050"/>
                </a:solidFill>
              </a:rPr>
              <a:t>感染症や肌トラブル、がんなどを</a:t>
            </a:r>
            <a:endParaRPr kumimoji="1" lang="en-US" altLang="ja-JP" sz="3200" dirty="0">
              <a:solidFill>
                <a:srgbClr val="00B050"/>
              </a:solidFill>
            </a:endParaRPr>
          </a:p>
          <a:p>
            <a:r>
              <a:rPr kumimoji="1" lang="ja-JP" altLang="en-US" sz="3200" dirty="0">
                <a:solidFill>
                  <a:srgbClr val="00B050"/>
                </a:solidFill>
              </a:rPr>
              <a:t>引き起こしやすくなる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9119AF1-7E5B-4450-987A-7DB4DF047366}"/>
              </a:ext>
            </a:extLst>
          </p:cNvPr>
          <p:cNvSpPr txBox="1"/>
          <p:nvPr/>
        </p:nvSpPr>
        <p:spPr>
          <a:xfrm>
            <a:off x="575737" y="481263"/>
            <a:ext cx="4730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免疫力が下がる原因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382701B-6974-462C-BDD4-5F019AFE223D}"/>
              </a:ext>
            </a:extLst>
          </p:cNvPr>
          <p:cNvSpPr txBox="1"/>
          <p:nvPr/>
        </p:nvSpPr>
        <p:spPr>
          <a:xfrm>
            <a:off x="575737" y="1735311"/>
            <a:ext cx="442300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強いストレス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食生活、睡眠時間の乱れ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疲労や運動不足</a:t>
            </a:r>
            <a:endParaRPr kumimoji="1"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加齢</a:t>
            </a: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50E42CE0-FBCF-42A2-B713-D658B1E00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1151" y="1342908"/>
            <a:ext cx="2267266" cy="260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100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253F6A23-B2B5-49A0-9D56-CC63054FF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03E3-D9FF-41D9-B5B6-2EB7CE6C982D}" type="slidenum">
              <a:rPr kumimoji="1" lang="ja-JP" altLang="en-US" smtClean="0"/>
              <a:t>3</a:t>
            </a:fld>
            <a:endParaRPr kumimoji="1" lang="ja-JP" altLang="en-US"/>
          </a:p>
        </p:txBody>
      </p:sp>
      <p:graphicFrame>
        <p:nvGraphicFramePr>
          <p:cNvPr id="4" name="表 4">
            <a:extLst>
              <a:ext uri="{FF2B5EF4-FFF2-40B4-BE49-F238E27FC236}">
                <a16:creationId xmlns:a16="http://schemas.microsoft.com/office/drawing/2014/main" id="{214F35F9-AF63-4974-B2B8-90C12C54F39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50147717"/>
              </p:ext>
            </p:extLst>
          </p:nvPr>
        </p:nvGraphicFramePr>
        <p:xfrm>
          <a:off x="1307985" y="1708145"/>
          <a:ext cx="652803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36766">
                  <a:extLst>
                    <a:ext uri="{9D8B030D-6E8A-4147-A177-3AD203B41FA5}">
                      <a16:colId xmlns:a16="http://schemas.microsoft.com/office/drawing/2014/main" val="3989672652"/>
                    </a:ext>
                  </a:extLst>
                </a:gridCol>
                <a:gridCol w="4491264">
                  <a:extLst>
                    <a:ext uri="{9D8B030D-6E8A-4147-A177-3AD203B41FA5}">
                      <a16:colId xmlns:a16="http://schemas.microsoft.com/office/drawing/2014/main" val="31536943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</a:rPr>
                        <a:t>食物繊維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野菜・果物・きのこ類など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455011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kumimoji="1" lang="ja-JP" altLang="en-US" sz="2800" dirty="0">
                          <a:solidFill>
                            <a:srgbClr val="7030A0"/>
                          </a:solidFill>
                        </a:rPr>
                        <a:t>発酵食品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800" dirty="0"/>
                        <a:t>納豆・みそ・ヨーグルトなど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1138572"/>
                  </a:ext>
                </a:extLst>
              </a:tr>
            </a:tbl>
          </a:graphicData>
        </a:graphic>
      </p:graphicFrame>
      <p:sp>
        <p:nvSpPr>
          <p:cNvPr id="7" name="八角形 6">
            <a:extLst>
              <a:ext uri="{FF2B5EF4-FFF2-40B4-BE49-F238E27FC236}">
                <a16:creationId xmlns:a16="http://schemas.microsoft.com/office/drawing/2014/main" id="{72C1A21A-75BE-4C02-8FBE-934930935748}"/>
              </a:ext>
            </a:extLst>
          </p:cNvPr>
          <p:cNvSpPr/>
          <p:nvPr/>
        </p:nvSpPr>
        <p:spPr>
          <a:xfrm>
            <a:off x="1222408" y="3787995"/>
            <a:ext cx="6699184" cy="2059132"/>
          </a:xfrm>
          <a:prstGeom prst="octagon">
            <a:avLst/>
          </a:prstGeom>
          <a:solidFill>
            <a:srgbClr val="7030A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乳酸菌を毎日一つ</a:t>
            </a:r>
            <a:endParaRPr kumimoji="1" lang="en-US" altLang="ja-JP" sz="3200" i="1" dirty="0">
              <a:solidFill>
                <a:schemeClr val="bg1"/>
              </a:solidFill>
              <a:latin typeface="ＭＳ 明朝" panose="02020609040205080304" pitchFamily="17" charset="-128"/>
              <a:ea typeface="ＭＳ 明朝" panose="02020609040205080304" pitchFamily="17" charset="-128"/>
            </a:endParaRPr>
          </a:p>
          <a:p>
            <a:pPr algn="ctr"/>
            <a:r>
              <a:rPr kumimoji="1" lang="ja-JP" altLang="en-US" sz="3200" i="1" dirty="0">
                <a:solidFill>
                  <a:schemeClr val="bg1"/>
                </a:solidFill>
                <a:latin typeface="ＭＳ 明朝" panose="02020609040205080304" pitchFamily="17" charset="-128"/>
                <a:ea typeface="ＭＳ 明朝" panose="02020609040205080304" pitchFamily="17" charset="-128"/>
              </a:rPr>
              <a:t>取り入れることを心掛けよう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41FAF4-A4C4-4E76-97AA-A0BF139FC376}"/>
              </a:ext>
            </a:extLst>
          </p:cNvPr>
          <p:cNvSpPr txBox="1"/>
          <p:nvPr/>
        </p:nvSpPr>
        <p:spPr>
          <a:xfrm>
            <a:off x="1444380" y="3045030"/>
            <a:ext cx="6255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dirty="0">
                <a:solidFill>
                  <a:srgbClr val="FF0000"/>
                </a:solidFill>
              </a:rPr>
              <a:t>バランスの取れた食事</a:t>
            </a:r>
            <a:r>
              <a:rPr kumimoji="1" lang="ja-JP" altLang="en-US" sz="2400" dirty="0"/>
              <a:t>で腸内環境を整えよう！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78D4FB-8CB2-4090-8A2B-8E23040D2657}"/>
              </a:ext>
            </a:extLst>
          </p:cNvPr>
          <p:cNvSpPr txBox="1"/>
          <p:nvPr/>
        </p:nvSpPr>
        <p:spPr>
          <a:xfrm>
            <a:off x="575737" y="481263"/>
            <a:ext cx="4616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u="sng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免疫力を高めるには</a:t>
            </a:r>
          </a:p>
        </p:txBody>
      </p:sp>
    </p:spTree>
    <p:extLst>
      <p:ext uri="{BB962C8B-B14F-4D97-AF65-F5344CB8AC3E}">
        <p14:creationId xmlns:p14="http://schemas.microsoft.com/office/powerpoint/2010/main" val="3847813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3">
      <a:majorFont>
        <a:latin typeface="ＭＳ Ｐゴシック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模範解答用テンプレート.potx" id="{1A030B98-4D43-42CB-AAEF-FB3C65187B94}" vid="{03FC9EA6-7C56-4303-BF38-E1D32B822D9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PR模範解答用テンプレート</Template>
  <TotalTime>179</TotalTime>
  <Words>80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ＭＳ Ｐゴシック</vt:lpstr>
      <vt:lpstr>ＭＳ 明朝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近藤 絵美</dc:creator>
  <cp:lastModifiedBy>日本情報処理検定協会(fh)</cp:lastModifiedBy>
  <cp:revision>17</cp:revision>
  <dcterms:created xsi:type="dcterms:W3CDTF">2021-07-05T06:33:55Z</dcterms:created>
  <dcterms:modified xsi:type="dcterms:W3CDTF">2021-11-16T07:42:43Z</dcterms:modified>
</cp:coreProperties>
</file>