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55" d="100"/>
          <a:sy n="55" d="100"/>
        </p:scale>
        <p:origin x="66" y="13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B4A195-CE53-4BB9-9EF4-3622D72ED660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C01EB-A6DC-47B3-9A2C-E22DC5A821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7172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7604C-DFC3-4A6A-B699-C03236152A40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C4F05-710D-4DA0-8D2C-6BCD60A3FB8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5428D-BFBB-48CB-A2EC-4EC1A503560A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F67B0-059F-4658-ACDC-E424EB005121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32EF0-0218-46E2-BFBE-B2299EE6F22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5DB89-CBBE-4F19-8782-B5DD4E3AA0F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DD17-DFDC-445D-977E-42A810296FC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EA42F-DC7C-49AF-95E4-F200F11DB23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60877-1B1C-4D8E-9AF8-01431AF60DDE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08BC2-7DD6-426E-9E1E-DC325B63A0F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A0423-8407-4B5C-828A-EFF62D98153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FACA8-6C52-4697-A039-757692AE129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CBC47BFD-F511-4936-AE26-1BA5F7FF1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吹き出し: 円形 3">
            <a:extLst>
              <a:ext uri="{FF2B5EF4-FFF2-40B4-BE49-F238E27FC236}">
                <a16:creationId xmlns:a16="http://schemas.microsoft.com/office/drawing/2014/main" id="{A0A267CB-1DDC-41D3-B2E5-B1A819FDCB8F}"/>
              </a:ext>
            </a:extLst>
          </p:cNvPr>
          <p:cNvSpPr/>
          <p:nvPr/>
        </p:nvSpPr>
        <p:spPr>
          <a:xfrm>
            <a:off x="533925" y="1621708"/>
            <a:ext cx="3664217" cy="1309036"/>
          </a:xfrm>
          <a:prstGeom prst="wedgeEllipseCallout">
            <a:avLst>
              <a:gd name="adj1" fmla="val 38685"/>
              <a:gd name="adj2" fmla="val 54189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毎日カルシウム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E23D9A-19C2-4E81-8BC9-E48DD60C4217}"/>
              </a:ext>
            </a:extLst>
          </p:cNvPr>
          <p:cNvSpPr txBox="1"/>
          <p:nvPr/>
        </p:nvSpPr>
        <p:spPr>
          <a:xfrm>
            <a:off x="881727" y="3148755"/>
            <a:ext cx="73805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5400" u="sng" dirty="0">
                <a:solidFill>
                  <a:srgbClr val="00B0F0"/>
                </a:solidFill>
              </a:rPr>
              <a:t>骨粗しょう症</a:t>
            </a:r>
            <a:r>
              <a:rPr kumimoji="1" lang="ja-JP" altLang="en-US" sz="5400" dirty="0"/>
              <a:t>を予防しよう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16899D1-B49E-4105-ABAF-253B6CB69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832" y="136524"/>
            <a:ext cx="2581635" cy="2219635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C70CD3F-F24A-4819-931D-4B9E5FD78B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096" y="4638365"/>
            <a:ext cx="2581635" cy="221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CC8EB87-ACDF-41F7-8A10-364CF37A9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4BFC206-1567-481A-9129-D2B40D55BF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591590"/>
              </p:ext>
            </p:extLst>
          </p:nvPr>
        </p:nvGraphicFramePr>
        <p:xfrm>
          <a:off x="269507" y="1305263"/>
          <a:ext cx="5550568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57727">
                  <a:extLst>
                    <a:ext uri="{9D8B030D-6E8A-4147-A177-3AD203B41FA5}">
                      <a16:colId xmlns:a16="http://schemas.microsoft.com/office/drawing/2014/main" val="773125127"/>
                    </a:ext>
                  </a:extLst>
                </a:gridCol>
                <a:gridCol w="3392841">
                  <a:extLst>
                    <a:ext uri="{9D8B030D-6E8A-4147-A177-3AD203B41FA5}">
                      <a16:colId xmlns:a16="http://schemas.microsoft.com/office/drawing/2014/main" val="33015777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牛乳・乳製品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高い吸収率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9180298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魚介類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特に小魚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97387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大豆製品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消化が良く栄養価も高い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76563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緑黄色野菜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青菜全般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381376"/>
                  </a:ext>
                </a:extLst>
              </a:tr>
            </a:tbl>
          </a:graphicData>
        </a:graphic>
      </p:graphicFrame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9EEE6998-3A6A-4413-AF9B-D5D764CEB0D8}"/>
              </a:ext>
            </a:extLst>
          </p:cNvPr>
          <p:cNvSpPr/>
          <p:nvPr/>
        </p:nvSpPr>
        <p:spPr>
          <a:xfrm>
            <a:off x="6334914" y="1250580"/>
            <a:ext cx="1973179" cy="1973179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カルシウム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0B3A7430-9EB4-4B2C-9295-1859ACC23DEF}"/>
              </a:ext>
            </a:extLst>
          </p:cNvPr>
          <p:cNvSpPr/>
          <p:nvPr/>
        </p:nvSpPr>
        <p:spPr>
          <a:xfrm>
            <a:off x="269507" y="4149712"/>
            <a:ext cx="1973179" cy="197317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ビタミンＤ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2BBFCC5-BF30-4909-9192-5097A0712739}"/>
              </a:ext>
            </a:extLst>
          </p:cNvPr>
          <p:cNvSpPr/>
          <p:nvPr/>
        </p:nvSpPr>
        <p:spPr>
          <a:xfrm>
            <a:off x="2480109" y="4149712"/>
            <a:ext cx="1973179" cy="1973179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ビタミンＫ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F5E27B6C-10F0-4309-AC4B-AC263A92B63E}"/>
              </a:ext>
            </a:extLst>
          </p:cNvPr>
          <p:cNvSpPr/>
          <p:nvPr/>
        </p:nvSpPr>
        <p:spPr>
          <a:xfrm>
            <a:off x="4690711" y="4149712"/>
            <a:ext cx="1973179" cy="197317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ビタミンＣ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883BE20C-1BE7-4408-B16F-1E7A5C71E4BA}"/>
              </a:ext>
            </a:extLst>
          </p:cNvPr>
          <p:cNvSpPr/>
          <p:nvPr/>
        </p:nvSpPr>
        <p:spPr>
          <a:xfrm>
            <a:off x="6901314" y="4149712"/>
            <a:ext cx="1973179" cy="1973179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タンパク質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C1AF507-B96E-4E23-A5F6-FE21F4B58AE6}"/>
              </a:ext>
            </a:extLst>
          </p:cNvPr>
          <p:cNvSpPr txBox="1"/>
          <p:nvPr/>
        </p:nvSpPr>
        <p:spPr>
          <a:xfrm>
            <a:off x="2599345" y="265617"/>
            <a:ext cx="39453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400" dirty="0">
                <a:solidFill>
                  <a:srgbClr val="00B0F0"/>
                </a:solidFill>
              </a:rPr>
              <a:t>骨を作る栄養素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A22D35D-893D-4997-A5FE-25B9A33CDA3D}"/>
              </a:ext>
            </a:extLst>
          </p:cNvPr>
          <p:cNvSpPr txBox="1"/>
          <p:nvPr/>
        </p:nvSpPr>
        <p:spPr>
          <a:xfrm>
            <a:off x="235724" y="3457219"/>
            <a:ext cx="17924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吸収率ＵＰ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696B374-218D-4480-A799-6DDD6EEA5113}"/>
              </a:ext>
            </a:extLst>
          </p:cNvPr>
          <p:cNvSpPr txBox="1"/>
          <p:nvPr/>
        </p:nvSpPr>
        <p:spPr>
          <a:xfrm>
            <a:off x="4756957" y="3457219"/>
            <a:ext cx="38138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土台のコラーゲンを作る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F950135-7B01-4D41-ACA6-01A919D71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5FA93F82-C000-44BD-8E49-28477E2828B5}"/>
              </a:ext>
            </a:extLst>
          </p:cNvPr>
          <p:cNvSpPr/>
          <p:nvPr/>
        </p:nvSpPr>
        <p:spPr>
          <a:xfrm>
            <a:off x="2501332" y="4225469"/>
            <a:ext cx="6343049" cy="1384995"/>
          </a:xfrm>
          <a:prstGeom prst="foldedCorner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ポイントをおさえて骨まで健康！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7FD7A8C-472E-4B10-81F2-2FD278CA7588}"/>
              </a:ext>
            </a:extLst>
          </p:cNvPr>
          <p:cNvSpPr txBox="1"/>
          <p:nvPr/>
        </p:nvSpPr>
        <p:spPr>
          <a:xfrm>
            <a:off x="1363430" y="1814443"/>
            <a:ext cx="641714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加工食品の摂取を控える</a:t>
            </a:r>
            <a:endParaRPr kumimoji="1" lang="en-US" altLang="ja-JP" sz="28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塩分の取り過ぎ注意</a:t>
            </a:r>
            <a:endParaRPr kumimoji="1" lang="en-US" altLang="ja-JP" sz="2800" b="1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b="1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アルコールやカフェインは控えめに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02B7887-CFF5-4E72-A652-CB596B308998}"/>
              </a:ext>
            </a:extLst>
          </p:cNvPr>
          <p:cNvSpPr txBox="1"/>
          <p:nvPr/>
        </p:nvSpPr>
        <p:spPr>
          <a:xfrm>
            <a:off x="763105" y="265617"/>
            <a:ext cx="76177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400" dirty="0">
                <a:solidFill>
                  <a:srgbClr val="00B0F0"/>
                </a:solidFill>
              </a:rPr>
              <a:t>カルシウムが失われるのを防ぐ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5ED889F-D6D8-4380-A8D7-F85B4A855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619" y="3946546"/>
            <a:ext cx="1962424" cy="189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151</TotalTime>
  <Words>85</Words>
  <Application>Microsoft Office PowerPoint</Application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13</cp:revision>
  <dcterms:created xsi:type="dcterms:W3CDTF">2021-07-06T01:19:54Z</dcterms:created>
  <dcterms:modified xsi:type="dcterms:W3CDTF">2021-10-26T03:17:22Z</dcterms:modified>
</cp:coreProperties>
</file>