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A4D1EC"/>
    <a:srgbClr val="CCFF99"/>
    <a:srgbClr val="99FFCC"/>
    <a:srgbClr val="99CCFF"/>
    <a:srgbClr val="00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78" y="9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E26799-3D9A-4E6B-920A-CA412D638780}" type="datetimeFigureOut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BC89B2-A09C-41AF-A575-F4F0CB2ECF4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44086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56E71-E241-452A-BE9D-93186CFF0186}" type="datetime1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9A596-694D-4E5D-8511-8D5A295C2805}" type="datetime1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04407B-D453-44AD-9119-1A64134E5046}" type="datetime1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F61FE-C728-440B-9B16-3010BF046FB6}" type="datetime1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5D6C4-D9C1-4700-A2A9-B40DD7F62BF4}" type="datetime1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0F9BD-02FC-486D-8029-ECE0AC47160D}" type="datetime1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3579B6-B026-4900-BC94-26A44EC98FA7}" type="datetime1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5F925C-E245-4A5F-8375-7F750E50C5BE}" type="datetime1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2A5A07-3A61-438C-A2E4-6EC415012FB3}" type="datetime1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86B8DA-F48A-413A-BB95-9DEC35B352D8}" type="datetime1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C5C7E8-ECB2-44AC-B7F7-FC6E565F0660}" type="datetime1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9D85A2-9FB7-4D02-9EA2-3C0909ABFB2B}" type="datetime1">
              <a:rPr kumimoji="1" lang="ja-JP" altLang="en-US" smtClean="0"/>
              <a:t>2021/11/18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330BA20C-9AB5-4B91-AA03-6DC8DE3191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CE84B2DD-1259-4CEA-9B28-C261A8609EDD}"/>
              </a:ext>
            </a:extLst>
          </p:cNvPr>
          <p:cNvSpPr/>
          <p:nvPr/>
        </p:nvSpPr>
        <p:spPr>
          <a:xfrm>
            <a:off x="746235" y="5318234"/>
            <a:ext cx="7651530" cy="7304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カカオ豆からチョコレートバーになるまで一貫して製造を行うこと</a:t>
            </a: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36D59003-36C7-422B-A330-A8F8166322D7}"/>
              </a:ext>
            </a:extLst>
          </p:cNvPr>
          <p:cNvSpPr/>
          <p:nvPr/>
        </p:nvSpPr>
        <p:spPr>
          <a:xfrm>
            <a:off x="1327716" y="1592457"/>
            <a:ext cx="6488568" cy="1235230"/>
          </a:xfrm>
          <a:prstGeom prst="roundRect">
            <a:avLst/>
          </a:prstGeom>
          <a:solidFill>
            <a:schemeClr val="accent2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en-US" altLang="ja-JP" sz="6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Bean to Bar</a:t>
            </a:r>
            <a:endParaRPr kumimoji="1" lang="ja-JP" altLang="en-US" sz="6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EAEEDCD-D485-4191-8736-1BCAAE034EBB}"/>
              </a:ext>
            </a:extLst>
          </p:cNvPr>
          <p:cNvSpPr txBox="1"/>
          <p:nvPr/>
        </p:nvSpPr>
        <p:spPr>
          <a:xfrm>
            <a:off x="3394434" y="894496"/>
            <a:ext cx="23551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2800" dirty="0"/>
              <a:t>ビーントゥバー</a:t>
            </a: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B519C71B-844C-4AC3-A4FC-AB8E3571C3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260" y="3092778"/>
            <a:ext cx="5239481" cy="2086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B57EC51A-3CB1-4D87-9593-C075D18FF6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BB124F08-D97F-422D-A6E7-147CEC4A04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5735098"/>
              </p:ext>
            </p:extLst>
          </p:nvPr>
        </p:nvGraphicFramePr>
        <p:xfrm>
          <a:off x="1579680" y="1691640"/>
          <a:ext cx="5984641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663304">
                  <a:extLst>
                    <a:ext uri="{9D8B030D-6E8A-4147-A177-3AD203B41FA5}">
                      <a16:colId xmlns:a16="http://schemas.microsoft.com/office/drawing/2014/main" val="1522883035"/>
                    </a:ext>
                  </a:extLst>
                </a:gridCol>
                <a:gridCol w="2321337">
                  <a:extLst>
                    <a:ext uri="{9D8B030D-6E8A-4147-A177-3AD203B41FA5}">
                      <a16:colId xmlns:a16="http://schemas.microsoft.com/office/drawing/2014/main" val="392121636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ja-JP" altLang="en-US" sz="3200" dirty="0"/>
                        <a:t>コートジボワール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3200" dirty="0"/>
                        <a:t>１９６万トン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2787257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3200" dirty="0"/>
                        <a:t>ガーナ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3200" dirty="0"/>
                        <a:t>９４万トン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2254095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ja-JP" altLang="en-US" sz="3200" dirty="0"/>
                        <a:t>インドネシア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ja-JP" altLang="en-US" sz="3200" dirty="0"/>
                        <a:t>５９万トン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7424332"/>
                  </a:ext>
                </a:extLst>
              </a:tr>
            </a:tbl>
          </a:graphicData>
        </a:graphic>
      </p:graphicFrame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5C642330-260A-487F-A0B4-41764BA07B02}"/>
              </a:ext>
            </a:extLst>
          </p:cNvPr>
          <p:cNvSpPr/>
          <p:nvPr/>
        </p:nvSpPr>
        <p:spPr>
          <a:xfrm>
            <a:off x="1370130" y="4134399"/>
            <a:ext cx="6403740" cy="1516552"/>
          </a:xfrm>
          <a:prstGeom prst="roundRect">
            <a:avLst/>
          </a:prstGeom>
          <a:solidFill>
            <a:srgbClr val="00CC99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800" i="1" dirty="0">
                <a:solidFill>
                  <a:srgbClr val="FFFF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この３か国が</a:t>
            </a:r>
            <a:endParaRPr kumimoji="1" lang="en-US" altLang="ja-JP" sz="2800" i="1" dirty="0">
              <a:solidFill>
                <a:srgbClr val="FFFF00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2800" i="1" dirty="0">
                <a:solidFill>
                  <a:srgbClr val="FFFF00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全生産量の約７割を占める！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298E8A7-95F5-49CE-873A-E4146FD7FA8B}"/>
              </a:ext>
            </a:extLst>
          </p:cNvPr>
          <p:cNvSpPr txBox="1"/>
          <p:nvPr/>
        </p:nvSpPr>
        <p:spPr>
          <a:xfrm>
            <a:off x="801577" y="442617"/>
            <a:ext cx="75408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カカオ豆はどこから来るの？</a:t>
            </a:r>
          </a:p>
        </p:txBody>
      </p:sp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BE4F8815-9D2D-412A-9F03-87610B0B40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419" y="3696682"/>
            <a:ext cx="1695687" cy="1914792"/>
          </a:xfrm>
          <a:prstGeom prst="rect">
            <a:avLst/>
          </a:prstGeom>
        </p:spPr>
      </p:pic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FFC5A0A8-A9E4-4EF6-A2D9-E14F5CF3F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7" name="吹き出し: 四角形 6">
            <a:extLst>
              <a:ext uri="{FF2B5EF4-FFF2-40B4-BE49-F238E27FC236}">
                <a16:creationId xmlns:a16="http://schemas.microsoft.com/office/drawing/2014/main" id="{6D172A8D-56F8-49E9-A416-D831196676D2}"/>
              </a:ext>
            </a:extLst>
          </p:cNvPr>
          <p:cNvSpPr/>
          <p:nvPr/>
        </p:nvSpPr>
        <p:spPr>
          <a:xfrm>
            <a:off x="2758089" y="4162329"/>
            <a:ext cx="5929254" cy="993026"/>
          </a:xfrm>
          <a:prstGeom prst="wedgeRectCallout">
            <a:avLst>
              <a:gd name="adj1" fmla="val -59626"/>
              <a:gd name="adj2" fmla="val -17978"/>
            </a:avLst>
          </a:prstGeom>
          <a:solidFill>
            <a:schemeClr val="accent2">
              <a:lumMod val="5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u="sng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産地や作り手</a:t>
            </a:r>
            <a:r>
              <a:rPr kumimoji="1" lang="ja-JP" altLang="en-US" sz="2000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によって味わいや香りはさまざま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1AD7AA0-5C4D-4245-811F-F8B545319A02}"/>
              </a:ext>
            </a:extLst>
          </p:cNvPr>
          <p:cNvSpPr txBox="1"/>
          <p:nvPr/>
        </p:nvSpPr>
        <p:spPr>
          <a:xfrm>
            <a:off x="1367440" y="442617"/>
            <a:ext cx="64091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4400" b="1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チョコレート本来の味を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514873A-4133-4C4C-9753-D872389FCFA6}"/>
              </a:ext>
            </a:extLst>
          </p:cNvPr>
          <p:cNvSpPr txBox="1"/>
          <p:nvPr/>
        </p:nvSpPr>
        <p:spPr>
          <a:xfrm>
            <a:off x="2818956" y="1774900"/>
            <a:ext cx="350608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カカオ豆の厳選</a:t>
            </a:r>
            <a:endParaRPr kumimoji="1" lang="en-US" altLang="ja-JP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発酵、ロースト</a:t>
            </a:r>
            <a:endParaRPr kumimoji="1" lang="en-US" altLang="ja-JP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粉砕、練り込み</a:t>
            </a:r>
            <a:endParaRPr kumimoji="1" lang="en-US" altLang="ja-JP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kumimoji="1" lang="ja-JP" altLang="en-US" sz="2800" dirty="0"/>
              <a:t>テンパリング、成形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392</TotalTime>
  <Words>75</Words>
  <Application>Microsoft Office PowerPoint</Application>
  <PresentationFormat>画面に合わせる (4:3)</PresentationFormat>
  <Paragraphs>22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18</cp:revision>
  <dcterms:created xsi:type="dcterms:W3CDTF">2021-07-05T04:39:21Z</dcterms:created>
  <dcterms:modified xsi:type="dcterms:W3CDTF">2021-11-18T07:44:16Z</dcterms:modified>
</cp:coreProperties>
</file>