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7" autoAdjust="0"/>
    <p:restoredTop sz="94660"/>
  </p:normalViewPr>
  <p:slideViewPr>
    <p:cSldViewPr snapToGrid="0">
      <p:cViewPr varScale="1">
        <p:scale>
          <a:sx n="61" d="100"/>
          <a:sy n="61" d="100"/>
        </p:scale>
        <p:origin x="89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8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sz="1680" b="0" i="0" u="none" strike="noStrike" baseline="0" dirty="0">
                <a:effectLst/>
              </a:rPr>
              <a:t>骨粗しょう症</a:t>
            </a:r>
            <a:r>
              <a:rPr lang="ja-JP" altLang="ja-JP" sz="1680" b="0" i="0" u="none" strike="noStrike" baseline="0" dirty="0">
                <a:effectLst/>
              </a:rPr>
              <a:t>患者数の推移</a:t>
            </a:r>
            <a:endParaRPr lang="zh-CN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8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総患者数（千人）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Sheet1!$B$1:$E$1</c:f>
              <c:strCache>
                <c:ptCount val="4"/>
                <c:pt idx="0">
                  <c:v>1999年</c:v>
                </c:pt>
                <c:pt idx="1">
                  <c:v>2005年</c:v>
                </c:pt>
                <c:pt idx="2">
                  <c:v>2011年</c:v>
                </c:pt>
                <c:pt idx="3">
                  <c:v>2017年</c:v>
                </c:pt>
              </c:strCache>
            </c:strRef>
          </c:cat>
          <c:val>
            <c:numRef>
              <c:f>Sheet1!$B$2:$E$2</c:f>
              <c:numCache>
                <c:formatCode>#,##0_);[Red]\(#,##0\)</c:formatCode>
                <c:ptCount val="4"/>
                <c:pt idx="0">
                  <c:v>397</c:v>
                </c:pt>
                <c:pt idx="1">
                  <c:v>451</c:v>
                </c:pt>
                <c:pt idx="2">
                  <c:v>439</c:v>
                </c:pt>
                <c:pt idx="3">
                  <c:v>629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E8EF-4B56-B6C0-63D1E2E54D6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507006831"/>
        <c:axId val="1507004751"/>
      </c:lineChart>
      <c:catAx>
        <c:axId val="150700683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507004751"/>
        <c:crosses val="autoZero"/>
        <c:auto val="1"/>
        <c:lblAlgn val="ctr"/>
        <c:lblOffset val="100"/>
        <c:noMultiLvlLbl val="0"/>
      </c:catAx>
      <c:valAx>
        <c:axId val="150700475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_);[Red]\(#,##0\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50700683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C1DE77-5DA0-4A42-A054-65865CC7E626}" type="datetimeFigureOut">
              <a:rPr kumimoji="1" lang="ja-JP" altLang="en-US" smtClean="0"/>
              <a:t>2021/12/9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123A0E-1A07-4C4D-82AD-326189453F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803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FEBD0-5D05-4B0E-AED1-3133D7D81A06}" type="datetime1">
              <a:rPr kumimoji="1" lang="ja-JP" altLang="en-US" smtClean="0"/>
              <a:t>2021/12/9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DC7BA-6752-4991-8286-98D9C3C97951}" type="datetime1">
              <a:rPr kumimoji="1" lang="ja-JP" altLang="en-US" smtClean="0"/>
              <a:t>2021/12/9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35646-C2E1-472D-94CA-9951A7085482}" type="datetime1">
              <a:rPr kumimoji="1" lang="ja-JP" altLang="en-US" smtClean="0"/>
              <a:t>2021/12/9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22C68-63A7-4C65-A602-1727D9D09C73}" type="datetime1">
              <a:rPr kumimoji="1" lang="ja-JP" altLang="en-US" smtClean="0"/>
              <a:t>2021/12/9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399FB-4205-4727-8252-653DD968C03E}" type="datetime1">
              <a:rPr kumimoji="1" lang="ja-JP" altLang="en-US" smtClean="0"/>
              <a:t>2021/12/9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35362-5475-4D3E-AB40-6485CB5DF29D}" type="datetime1">
              <a:rPr kumimoji="1" lang="ja-JP" altLang="en-US" smtClean="0"/>
              <a:t>2021/12/9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F51AB-FB0B-4F9C-BCEF-DF832867AFA3}" type="datetime1">
              <a:rPr kumimoji="1" lang="ja-JP" altLang="en-US" smtClean="0"/>
              <a:t>2021/12/9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39A0B-6D51-4E59-823B-D79255186C2C}" type="datetime1">
              <a:rPr kumimoji="1" lang="ja-JP" altLang="en-US" smtClean="0"/>
              <a:t>2021/12/9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48BE2-AEA7-4A09-A558-29DC5FE55E3A}" type="datetime1">
              <a:rPr kumimoji="1" lang="ja-JP" altLang="en-US" smtClean="0"/>
              <a:t>2021/12/9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70C33-1760-4F76-A658-4EFDB0047BC5}" type="datetime1">
              <a:rPr kumimoji="1" lang="ja-JP" altLang="en-US" smtClean="0"/>
              <a:t>2021/12/9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D4B5A-8439-406F-9EBA-3462CC462902}" type="datetime1">
              <a:rPr kumimoji="1" lang="ja-JP" altLang="en-US" smtClean="0"/>
              <a:t>2021/12/9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09DE88-DBBB-46D3-B900-3D91BC08A65A}" type="datetime1">
              <a:rPr kumimoji="1" lang="ja-JP" altLang="en-US" smtClean="0"/>
              <a:t>2021/12/9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ipe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3138BD6-948A-4E8F-8874-9F7303DF21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13B9076D-A694-4144-BFFD-2D3E45636E9F}"/>
              </a:ext>
            </a:extLst>
          </p:cNvPr>
          <p:cNvSpPr txBox="1"/>
          <p:nvPr/>
        </p:nvSpPr>
        <p:spPr>
          <a:xfrm>
            <a:off x="1234388" y="1215721"/>
            <a:ext cx="667522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400" b="1" dirty="0"/>
              <a:t>骨の健康を考えよう！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BAC75007-35C8-46C5-9E3F-D60E61F25F4D}"/>
              </a:ext>
            </a:extLst>
          </p:cNvPr>
          <p:cNvSpPr txBox="1"/>
          <p:nvPr/>
        </p:nvSpPr>
        <p:spPr>
          <a:xfrm>
            <a:off x="1801851" y="2396695"/>
            <a:ext cx="55402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3200" b="1" i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いつまでも元気でいるために</a:t>
            </a: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A441F05D-974B-41EA-9F09-542DAE24D1E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591" y="3498452"/>
            <a:ext cx="1448002" cy="2857899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551F0F1A-8DB7-4521-8253-7D917A6EDDA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4472" y="3674688"/>
            <a:ext cx="2915057" cy="2505425"/>
          </a:xfrm>
          <a:prstGeom prst="rect">
            <a:avLst/>
          </a:prstGeom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18955ED1-72B9-4AD7-BEA9-8D71A9B4541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2406" y="3429000"/>
            <a:ext cx="1343212" cy="2857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FC8E98E5-1884-4C65-93FE-F412A3843B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9" name="吹き出し: 角を丸めた四角形 8">
            <a:extLst>
              <a:ext uri="{FF2B5EF4-FFF2-40B4-BE49-F238E27FC236}">
                <a16:creationId xmlns:a16="http://schemas.microsoft.com/office/drawing/2014/main" id="{A3A18AF3-CE6E-4165-B0D2-34F31176E828}"/>
              </a:ext>
            </a:extLst>
          </p:cNvPr>
          <p:cNvSpPr/>
          <p:nvPr/>
        </p:nvSpPr>
        <p:spPr>
          <a:xfrm>
            <a:off x="5941860" y="1645333"/>
            <a:ext cx="2681478" cy="2060451"/>
          </a:xfrm>
          <a:prstGeom prst="wedgeRoundRectCallout">
            <a:avLst>
              <a:gd name="adj1" fmla="val -70129"/>
              <a:gd name="adj2" fmla="val -11600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高齢化に伴い</a:t>
            </a:r>
            <a:endParaRPr kumimoji="1" lang="en-US" altLang="ja-JP" sz="2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kumimoji="1" lang="ja-JP" alt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患者数が増加</a:t>
            </a:r>
            <a:endParaRPr kumimoji="1" lang="en-US" altLang="ja-JP" sz="2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吹き出し: 右矢印 9">
            <a:extLst>
              <a:ext uri="{FF2B5EF4-FFF2-40B4-BE49-F238E27FC236}">
                <a16:creationId xmlns:a16="http://schemas.microsoft.com/office/drawing/2014/main" id="{6DD6D712-B17D-4458-881F-2BA7DA655FEB}"/>
              </a:ext>
            </a:extLst>
          </p:cNvPr>
          <p:cNvSpPr/>
          <p:nvPr/>
        </p:nvSpPr>
        <p:spPr>
          <a:xfrm>
            <a:off x="625640" y="4857226"/>
            <a:ext cx="4139307" cy="1499125"/>
          </a:xfrm>
          <a:prstGeom prst="rightArrowCallout">
            <a:avLst/>
          </a:prstGeo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u="sng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毎日</a:t>
            </a:r>
            <a:r>
              <a:rPr kumimoji="1" lang="ja-JP" altLang="en-US" sz="24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の生活で</a:t>
            </a:r>
            <a:endParaRPr kumimoji="1" lang="en-US" altLang="ja-JP" sz="24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r>
              <a:rPr kumimoji="1" lang="ja-JP" altLang="en-US" sz="24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心掛けて！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1FCFA0FF-D346-4033-A619-1F2D5D6C0CBC}"/>
              </a:ext>
            </a:extLst>
          </p:cNvPr>
          <p:cNvSpPr txBox="1"/>
          <p:nvPr/>
        </p:nvSpPr>
        <p:spPr>
          <a:xfrm>
            <a:off x="626610" y="356135"/>
            <a:ext cx="674736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4400" i="1" dirty="0">
                <a:solidFill>
                  <a:srgbClr val="7030A0"/>
                </a:solidFill>
              </a:rPr>
              <a:t>あなたの骨は元気ですか？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D6C96BFE-D7A9-4D96-98AB-3A2BB5A24FA6}"/>
              </a:ext>
            </a:extLst>
          </p:cNvPr>
          <p:cNvSpPr txBox="1"/>
          <p:nvPr/>
        </p:nvSpPr>
        <p:spPr>
          <a:xfrm>
            <a:off x="5142697" y="4806368"/>
            <a:ext cx="187743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ja-JP" altLang="en-US" sz="3200" dirty="0"/>
              <a:t>栄養</a:t>
            </a:r>
            <a:endParaRPr kumimoji="1" lang="en-US" altLang="ja-JP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ja-JP" altLang="en-US" sz="3200" dirty="0"/>
              <a:t>運動</a:t>
            </a:r>
            <a:endParaRPr kumimoji="1" lang="en-US" altLang="ja-JP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ja-JP" altLang="en-US" sz="3200" dirty="0"/>
              <a:t>日光浴</a:t>
            </a:r>
          </a:p>
        </p:txBody>
      </p:sp>
      <p:graphicFrame>
        <p:nvGraphicFramePr>
          <p:cNvPr id="5" name="グラフ 4">
            <a:extLst>
              <a:ext uri="{FF2B5EF4-FFF2-40B4-BE49-F238E27FC236}">
                <a16:creationId xmlns:a16="http://schemas.microsoft.com/office/drawing/2014/main" id="{9A4F2AAE-3AB0-4B7A-B3CE-E0CCF650342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9130990"/>
              </p:ext>
            </p:extLst>
          </p:nvPr>
        </p:nvGraphicFramePr>
        <p:xfrm>
          <a:off x="625641" y="1544763"/>
          <a:ext cx="4659592" cy="28424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Graphic spid="5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F09EFFE7-4EF8-4033-84A5-6F6491C888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3</a:t>
            </a:fld>
            <a:endParaRPr kumimoji="1" lang="ja-JP" altLang="en-US"/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A1AD0499-3EF8-43BE-9AAE-C1A8A62693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420904"/>
              </p:ext>
            </p:extLst>
          </p:nvPr>
        </p:nvGraphicFramePr>
        <p:xfrm>
          <a:off x="1524000" y="1464112"/>
          <a:ext cx="6096000" cy="1828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2677251519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856614974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56757142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会場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日程</a:t>
                      </a:r>
                    </a:p>
                  </a:txBody>
                  <a:tcP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時間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9194555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pPr algn="l"/>
                      <a:r>
                        <a:rPr kumimoji="1" lang="ja-JP" altLang="en-US" sz="2400" dirty="0"/>
                        <a:t>桜公民館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2400" dirty="0"/>
                        <a:t>９月２０日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400" dirty="0"/>
                        <a:t>１０時～１２時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4299195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400" dirty="0"/>
                        <a:t>９月２１日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400" dirty="0"/>
                        <a:t>１３時～１５時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798575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2400" dirty="0"/>
                        <a:t>市民会館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400" dirty="0"/>
                        <a:t>９月２５日</a:t>
                      </a:r>
                    </a:p>
                  </a:txBody>
                  <a:tcP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400"/>
                        <a:t>９時</a:t>
                      </a:r>
                      <a:r>
                        <a:rPr kumimoji="1" lang="ja-JP" altLang="en-US" sz="2400" dirty="0"/>
                        <a:t>～１１時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41549561"/>
                  </a:ext>
                </a:extLst>
              </a:tr>
            </a:tbl>
          </a:graphicData>
        </a:graphic>
      </p:graphicFrame>
      <p:sp>
        <p:nvSpPr>
          <p:cNvPr id="7" name="矢印: 下 6">
            <a:extLst>
              <a:ext uri="{FF2B5EF4-FFF2-40B4-BE49-F238E27FC236}">
                <a16:creationId xmlns:a16="http://schemas.microsoft.com/office/drawing/2014/main" id="{A289685A-947E-4674-9E0F-025FEB06885D}"/>
              </a:ext>
            </a:extLst>
          </p:cNvPr>
          <p:cNvSpPr/>
          <p:nvPr/>
        </p:nvSpPr>
        <p:spPr>
          <a:xfrm>
            <a:off x="2619837" y="3716091"/>
            <a:ext cx="3904326" cy="1115968"/>
          </a:xfrm>
          <a:prstGeom prst="downArrow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solidFill>
                  <a:srgbClr val="FF0000"/>
                </a:solidFill>
              </a:rPr>
              <a:t>心配事は</a:t>
            </a:r>
          </a:p>
        </p:txBody>
      </p:sp>
      <p:sp>
        <p:nvSpPr>
          <p:cNvPr id="8" name="八角形 7">
            <a:extLst>
              <a:ext uri="{FF2B5EF4-FFF2-40B4-BE49-F238E27FC236}">
                <a16:creationId xmlns:a16="http://schemas.microsoft.com/office/drawing/2014/main" id="{0129710C-CF1F-4E3F-967A-FD6517A0AD13}"/>
              </a:ext>
            </a:extLst>
          </p:cNvPr>
          <p:cNvSpPr/>
          <p:nvPr/>
        </p:nvSpPr>
        <p:spPr>
          <a:xfrm>
            <a:off x="856649" y="5226518"/>
            <a:ext cx="7430703" cy="1049154"/>
          </a:xfrm>
          <a:prstGeom prst="octagon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当センターへ気軽にご相談ください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A47BCC9D-42E2-4E87-B6F6-6EE0FD7225D5}"/>
              </a:ext>
            </a:extLst>
          </p:cNvPr>
          <p:cNvSpPr txBox="1"/>
          <p:nvPr/>
        </p:nvSpPr>
        <p:spPr>
          <a:xfrm>
            <a:off x="626610" y="358052"/>
            <a:ext cx="603723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4400" i="1" dirty="0">
                <a:solidFill>
                  <a:srgbClr val="7030A0"/>
                </a:solidFill>
              </a:rPr>
              <a:t>骨密度検査を受けよう！</a:t>
            </a:r>
          </a:p>
        </p:txBody>
      </p:sp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207</TotalTime>
  <Words>87</Words>
  <Application>Microsoft Office PowerPoint</Application>
  <PresentationFormat>画面に合わせる (4:3)</PresentationFormat>
  <Paragraphs>29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近藤 絵美</dc:creator>
  <cp:lastModifiedBy>日本情報処理検定協会(fh)</cp:lastModifiedBy>
  <cp:revision>25</cp:revision>
  <dcterms:created xsi:type="dcterms:W3CDTF">2021-07-06T07:58:10Z</dcterms:created>
  <dcterms:modified xsi:type="dcterms:W3CDTF">2021-12-09T08:35:44Z</dcterms:modified>
</cp:coreProperties>
</file>