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82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管理ミス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115-4AF7-BCAA-2F862C36CA0E}"/>
              </c:ext>
            </c:extLst>
          </c:dPt>
          <c:cat>
            <c:strRef>
              <c:f>Sheet1!$A$2</c:f>
              <c:strCache>
                <c:ptCount val="1"/>
                <c:pt idx="0">
                  <c:v>件数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62-409C-B093-27EF9B50F7F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誤操作</c:v>
                </c:pt>
              </c:strCache>
            </c:strRef>
          </c:tx>
          <c:spPr>
            <a:solidFill>
              <a:schemeClr val="accent2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4E6-4BD5-824D-4F81D958F28B}"/>
              </c:ext>
            </c:extLst>
          </c:dPt>
          <c:cat>
            <c:strRef>
              <c:f>Sheet1!$A$2</c:f>
              <c:strCache>
                <c:ptCount val="1"/>
                <c:pt idx="0">
                  <c:v>件数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526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596-4CFA-A13F-3F1C78784DA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紛失・置き忘れ</c:v>
                </c:pt>
              </c:strCache>
            </c:strRef>
          </c:tx>
          <c:spPr>
            <a:solidFill>
              <a:schemeClr val="accent3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4E6-4BD5-824D-4F81D958F28B}"/>
              </c:ext>
            </c:extLst>
          </c:dPt>
          <c:cat>
            <c:strRef>
              <c:f>Sheet1!$A$2</c:f>
              <c:strCache>
                <c:ptCount val="1"/>
                <c:pt idx="0">
                  <c:v>件数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4596-4CFA-A13F-3F1C78784DA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盗難・不正持ち出し</c:v>
                </c:pt>
              </c:strCache>
            </c:strRef>
          </c:tx>
          <c:spPr>
            <a:solidFill>
              <a:schemeClr val="accent4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4E6-4BD5-824D-4F81D958F28B}"/>
              </c:ext>
            </c:extLst>
          </c:dPt>
          <c:cat>
            <c:strRef>
              <c:f>Sheet1!$A$2</c:f>
              <c:strCache>
                <c:ptCount val="1"/>
                <c:pt idx="0">
                  <c:v>件数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596-4CFA-A13F-3F1C78784DA1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その他</c:v>
                </c:pt>
              </c:strCache>
            </c:strRef>
          </c:tx>
          <c:spPr>
            <a:solidFill>
              <a:schemeClr val="accent5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4E6-4BD5-824D-4F81D958F28B}"/>
              </c:ext>
            </c:extLst>
          </c:dPt>
          <c:cat>
            <c:strRef>
              <c:f>Sheet1!$A$2</c:f>
              <c:strCache>
                <c:ptCount val="1"/>
                <c:pt idx="0">
                  <c:v>件数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4596-4CFA-A13F-3F1C78784D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027063055"/>
        <c:axId val="1027063471"/>
      </c:barChart>
      <c:valAx>
        <c:axId val="102706347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27063055"/>
        <c:crosses val="autoZero"/>
        <c:crossBetween val="between"/>
      </c:valAx>
      <c:catAx>
        <c:axId val="1027063055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27063471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B2D4BE-C69B-4553-8817-4BB6E58A7D44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FE0DAC-74D1-4F2D-8CA1-FE101BFB63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5405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D4EC-4B97-4198-B3E7-282CBF3996CA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7EAA8-B189-4E36-A7A4-5DDC5675341F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5057-CE91-4213-B5AD-249538F75B29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F577-2841-4CC6-B1EA-121E46E6912A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E3A1C-32A2-4B10-ADA5-7E7CDDFC939D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3E931-BC11-4AD5-A4DE-BB364B28EFAA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0F1A-B3DF-407C-8DCA-6346E1FCB35D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646A0-6D3F-4ABF-ABE3-A2ADACD93D57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C589A-4DC3-432C-ACF9-04D317A289EE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8D6F-FD95-478E-A4E8-896E6B0764FF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49A8A-1185-4619-9FE5-B1C8AD0A8F9D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6477C-7D7C-48B6-8F82-6F7D8C6A905F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b="0" i="1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i="1"/>
          </a:p>
        </p:txBody>
      </p:sp>
      <p:pic>
        <p:nvPicPr>
          <p:cNvPr id="9" name="図 8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91F0AF8-94C5-4198-BB5D-8033D7080BCD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762" y="6356351"/>
            <a:ext cx="1438476" cy="35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0747F50-4670-4459-B628-F88799DC06DB}"/>
              </a:ext>
            </a:extLst>
          </p:cNvPr>
          <p:cNvSpPr/>
          <p:nvPr/>
        </p:nvSpPr>
        <p:spPr>
          <a:xfrm>
            <a:off x="714400" y="983379"/>
            <a:ext cx="57502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情報流出の原因は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24BE2FB-8348-43B8-8DA6-BAB40059E708}"/>
              </a:ext>
            </a:extLst>
          </p:cNvPr>
          <p:cNvSpPr/>
          <p:nvPr/>
        </p:nvSpPr>
        <p:spPr>
          <a:xfrm>
            <a:off x="1082180" y="2332139"/>
            <a:ext cx="6979640" cy="2206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b="1" dirty="0">
                <a:solidFill>
                  <a:srgbClr val="7030A0"/>
                </a:solidFill>
              </a:rPr>
              <a:t>ヒューマンエラー</a:t>
            </a: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E9CBC641-25DC-4CEF-AC09-BAA2220CF7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871" y="3628679"/>
            <a:ext cx="1066949" cy="1819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BADD9AC-AEF8-4A6F-88D0-10916420B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1F362255-837B-4DF1-A3D9-2042C4BE6A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8991666"/>
              </p:ext>
            </p:extLst>
          </p:nvPr>
        </p:nvGraphicFramePr>
        <p:xfrm>
          <a:off x="444616" y="1310069"/>
          <a:ext cx="5407544" cy="29412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4544CBBB-107F-4BF9-997B-44C7D08CC4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386746"/>
              </p:ext>
            </p:extLst>
          </p:nvPr>
        </p:nvGraphicFramePr>
        <p:xfrm>
          <a:off x="2065099" y="4349750"/>
          <a:ext cx="5013802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8640">
                  <a:extLst>
                    <a:ext uri="{9D8B030D-6E8A-4147-A177-3AD203B41FA5}">
                      <a16:colId xmlns:a16="http://schemas.microsoft.com/office/drawing/2014/main" val="2223206482"/>
                    </a:ext>
                  </a:extLst>
                </a:gridCol>
                <a:gridCol w="4465162">
                  <a:extLst>
                    <a:ext uri="{9D8B030D-6E8A-4147-A177-3AD203B41FA5}">
                      <a16:colId xmlns:a16="http://schemas.microsoft.com/office/drawing/2014/main" val="3123078693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2400" kern="12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  <a:cs typeface="+mn-cs"/>
                        </a:rPr>
                        <a:t>事例</a:t>
                      </a:r>
                    </a:p>
                  </a:txBody>
                  <a:tcPr vert="eaVert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スマホで情報を持ち出し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4649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個人のＰＣ利用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887032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テレワーク時に資料を紛失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0772170"/>
                  </a:ext>
                </a:extLst>
              </a:tr>
            </a:tbl>
          </a:graphicData>
        </a:graphic>
      </p:graphicFrame>
      <p:sp>
        <p:nvSpPr>
          <p:cNvPr id="11" name="吹き出し: 四角形 10">
            <a:extLst>
              <a:ext uri="{FF2B5EF4-FFF2-40B4-BE49-F238E27FC236}">
                <a16:creationId xmlns:a16="http://schemas.microsoft.com/office/drawing/2014/main" id="{F6174E91-061E-4F79-8D50-95F58F33B238}"/>
              </a:ext>
            </a:extLst>
          </p:cNvPr>
          <p:cNvSpPr/>
          <p:nvPr/>
        </p:nvSpPr>
        <p:spPr>
          <a:xfrm>
            <a:off x="6457950" y="1829435"/>
            <a:ext cx="2331720" cy="1885315"/>
          </a:xfrm>
          <a:prstGeom prst="wedgeRectCallout">
            <a:avLst>
              <a:gd name="adj1" fmla="val -70343"/>
              <a:gd name="adj2" fmla="val -15825"/>
            </a:avLst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約８割が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人的ミス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28C4D69-54E6-479C-8378-12973405DA95}"/>
              </a:ext>
            </a:extLst>
          </p:cNvPr>
          <p:cNvSpPr txBox="1"/>
          <p:nvPr/>
        </p:nvSpPr>
        <p:spPr>
          <a:xfrm>
            <a:off x="606656" y="241518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原因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9A8C232-B0E9-4597-88DD-35C806EAAB5A}"/>
              </a:ext>
            </a:extLst>
          </p:cNvPr>
          <p:cNvSpPr txBox="1"/>
          <p:nvPr/>
        </p:nvSpPr>
        <p:spPr>
          <a:xfrm>
            <a:off x="2892694" y="1365869"/>
            <a:ext cx="335861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責任者への報告</a:t>
            </a:r>
            <a:endParaRPr kumimoji="1" lang="en-US" altLang="ja-JP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原因の究明</a:t>
            </a:r>
            <a:endParaRPr kumimoji="1" lang="en-US" altLang="ja-JP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再発防止策の検討</a:t>
            </a:r>
            <a:endParaRPr kumimoji="1" lang="en-US" altLang="ja-JP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10" name="吹き出し: 右矢印 9">
            <a:extLst>
              <a:ext uri="{FF2B5EF4-FFF2-40B4-BE49-F238E27FC236}">
                <a16:creationId xmlns:a16="http://schemas.microsoft.com/office/drawing/2014/main" id="{01434ED8-EEE6-4B45-A6F4-D2895D7616E1}"/>
              </a:ext>
            </a:extLst>
          </p:cNvPr>
          <p:cNvSpPr/>
          <p:nvPr/>
        </p:nvSpPr>
        <p:spPr>
          <a:xfrm>
            <a:off x="3205949" y="3052648"/>
            <a:ext cx="2530258" cy="3140863"/>
          </a:xfrm>
          <a:prstGeom prst="rightArrow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対応・調査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AEE043D-2F02-4C50-A9BA-83D1965A0277}"/>
              </a:ext>
            </a:extLst>
          </p:cNvPr>
          <p:cNvSpPr/>
          <p:nvPr/>
        </p:nvSpPr>
        <p:spPr>
          <a:xfrm>
            <a:off x="6415796" y="3070968"/>
            <a:ext cx="1607200" cy="31408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事後対応</a:t>
            </a:r>
          </a:p>
        </p:txBody>
      </p:sp>
      <p:sp>
        <p:nvSpPr>
          <p:cNvPr id="13" name="星: 24 pt 12">
            <a:extLst>
              <a:ext uri="{FF2B5EF4-FFF2-40B4-BE49-F238E27FC236}">
                <a16:creationId xmlns:a16="http://schemas.microsoft.com/office/drawing/2014/main" id="{5BD84AF7-8FA7-4504-8936-B0EEB4015C12}"/>
              </a:ext>
            </a:extLst>
          </p:cNvPr>
          <p:cNvSpPr/>
          <p:nvPr/>
        </p:nvSpPr>
        <p:spPr>
          <a:xfrm>
            <a:off x="444616" y="3052649"/>
            <a:ext cx="2081744" cy="3140864"/>
          </a:xfrm>
          <a:prstGeom prst="star24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流出発生</a:t>
            </a:r>
          </a:p>
        </p:txBody>
      </p:sp>
      <p:sp>
        <p:nvSpPr>
          <p:cNvPr id="14" name="スライド番号プレースホルダー 13">
            <a:extLst>
              <a:ext uri="{FF2B5EF4-FFF2-40B4-BE49-F238E27FC236}">
                <a16:creationId xmlns:a16="http://schemas.microsoft.com/office/drawing/2014/main" id="{DBB3CEC6-80AD-462A-9B54-CA55D8C1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87CF06B-1F2D-424D-BD2A-46572CA430B0}"/>
              </a:ext>
            </a:extLst>
          </p:cNvPr>
          <p:cNvSpPr txBox="1"/>
          <p:nvPr/>
        </p:nvSpPr>
        <p:spPr>
          <a:xfrm>
            <a:off x="606656" y="241518"/>
            <a:ext cx="47965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流出が発生したら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2" grpId="0" animBg="1"/>
      <p:bldP spid="13" grpId="0" animBg="1"/>
      <p:bldP spid="1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26A93D4-D42C-4D3B-90E0-D38BE8053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平行四辺形 4">
            <a:extLst>
              <a:ext uri="{FF2B5EF4-FFF2-40B4-BE49-F238E27FC236}">
                <a16:creationId xmlns:a16="http://schemas.microsoft.com/office/drawing/2014/main" id="{272A9316-89BD-4A68-B305-8FBC9819BD36}"/>
              </a:ext>
            </a:extLst>
          </p:cNvPr>
          <p:cNvSpPr/>
          <p:nvPr/>
        </p:nvSpPr>
        <p:spPr>
          <a:xfrm>
            <a:off x="444616" y="1596957"/>
            <a:ext cx="4789170" cy="1143635"/>
          </a:xfrm>
          <a:prstGeom prst="parallelogram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+mn-ea"/>
              </a:rPr>
              <a:t>持ち出し禁止</a:t>
            </a:r>
            <a:endParaRPr kumimoji="1" lang="en-US" altLang="ja-JP" sz="2800" dirty="0">
              <a:latin typeface="+mn-ea"/>
            </a:endParaRPr>
          </a:p>
          <a:p>
            <a:pPr algn="ctr"/>
            <a:r>
              <a:rPr kumimoji="1" lang="ja-JP" altLang="en-US" sz="2000" dirty="0">
                <a:latin typeface="+mn-ea"/>
              </a:rPr>
              <a:t>許可なく持ち出さない</a:t>
            </a:r>
          </a:p>
        </p:txBody>
      </p:sp>
      <p:sp>
        <p:nvSpPr>
          <p:cNvPr id="6" name="六角形 5">
            <a:extLst>
              <a:ext uri="{FF2B5EF4-FFF2-40B4-BE49-F238E27FC236}">
                <a16:creationId xmlns:a16="http://schemas.microsoft.com/office/drawing/2014/main" id="{7E80AE53-98DB-43EF-8D5B-23AA9293B484}"/>
              </a:ext>
            </a:extLst>
          </p:cNvPr>
          <p:cNvSpPr/>
          <p:nvPr/>
        </p:nvSpPr>
        <p:spPr>
          <a:xfrm>
            <a:off x="2177415" y="3195065"/>
            <a:ext cx="4789170" cy="1143635"/>
          </a:xfrm>
          <a:prstGeom prst="hexagon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+mn-ea"/>
              </a:rPr>
              <a:t>放置禁止</a:t>
            </a:r>
            <a:endParaRPr kumimoji="1" lang="en-US" altLang="ja-JP" sz="2800" dirty="0">
              <a:latin typeface="+mn-ea"/>
            </a:endParaRPr>
          </a:p>
          <a:p>
            <a:pPr algn="ctr"/>
            <a:r>
              <a:rPr kumimoji="1" lang="ja-JP" altLang="en-US" sz="2000" dirty="0">
                <a:latin typeface="+mn-ea"/>
              </a:rPr>
              <a:t>資料を放置しない</a:t>
            </a:r>
          </a:p>
        </p:txBody>
      </p:sp>
      <p:sp>
        <p:nvSpPr>
          <p:cNvPr id="7" name="平行四辺形 6">
            <a:extLst>
              <a:ext uri="{FF2B5EF4-FFF2-40B4-BE49-F238E27FC236}">
                <a16:creationId xmlns:a16="http://schemas.microsoft.com/office/drawing/2014/main" id="{116DDF58-0A04-4244-9F15-46F7D3F78348}"/>
              </a:ext>
            </a:extLst>
          </p:cNvPr>
          <p:cNvSpPr/>
          <p:nvPr/>
        </p:nvSpPr>
        <p:spPr>
          <a:xfrm>
            <a:off x="4063365" y="4793173"/>
            <a:ext cx="4789170" cy="1143635"/>
          </a:xfrm>
          <a:prstGeom prst="parallelogram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+mn-ea"/>
              </a:rPr>
              <a:t>安易に捨てない</a:t>
            </a:r>
            <a:endParaRPr kumimoji="1" lang="en-US" altLang="ja-JP" sz="2800" dirty="0">
              <a:latin typeface="+mn-ea"/>
            </a:endParaRPr>
          </a:p>
          <a:p>
            <a:pPr algn="ctr"/>
            <a:r>
              <a:rPr kumimoji="1" lang="ja-JP" altLang="en-US" sz="2000" dirty="0">
                <a:latin typeface="+mn-ea"/>
              </a:rPr>
              <a:t>書類などをゴミ箱に捨てない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7BE158E-0F5C-487B-8A91-2040FDA5B2B6}"/>
              </a:ext>
            </a:extLst>
          </p:cNvPr>
          <p:cNvSpPr txBox="1"/>
          <p:nvPr/>
        </p:nvSpPr>
        <p:spPr>
          <a:xfrm>
            <a:off x="606656" y="241518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対策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289</TotalTime>
  <Words>78</Words>
  <Application>Microsoft Office PowerPoint</Application>
  <PresentationFormat>画面に合わせる (4:3)</PresentationFormat>
  <Paragraphs>27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cp:lastModifiedBy>日本情報処理検定協会(fh)</cp:lastModifiedBy>
  <cp:revision>1</cp:revision>
  <dcterms:created xsi:type="dcterms:W3CDTF">2020-09-29T03:03:09Z</dcterms:created>
  <dcterms:modified xsi:type="dcterms:W3CDTF">2021-11-22T01:35:48Z</dcterms:modified>
</cp:coreProperties>
</file>