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近藤 絵美" initials="近藤" lastIdx="1" clrIdx="0">
    <p:extLst>
      <p:ext uri="{19B8F6BF-5375-455C-9EA6-DF929625EA0E}">
        <p15:presenceInfo xmlns:p15="http://schemas.microsoft.com/office/powerpoint/2012/main" userId="S-1-5-21-1614895754-1757981266-839522115-17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8" autoAdjust="0"/>
    <p:restoredTop sz="94660"/>
  </p:normalViewPr>
  <p:slideViewPr>
    <p:cSldViewPr snapToGrid="0">
      <p:cViewPr varScale="1">
        <p:scale>
          <a:sx n="61" d="100"/>
          <a:sy n="61" d="100"/>
        </p:scale>
        <p:origin x="82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95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/>
              <a:t>導入を希望する決済方法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クレジットカード</c:v>
                </c:pt>
                <c:pt idx="1">
                  <c:v>Ａペイ</c:v>
                </c:pt>
                <c:pt idx="2">
                  <c:v>Ｂペイ</c:v>
                </c:pt>
                <c:pt idx="3">
                  <c:v>Ｃマネー</c:v>
                </c:pt>
                <c:pt idx="4">
                  <c:v>その他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51</c:v>
                </c:pt>
                <c:pt idx="1">
                  <c:v>64</c:v>
                </c:pt>
                <c:pt idx="2">
                  <c:v>23</c:v>
                </c:pt>
                <c:pt idx="3">
                  <c:v>8</c:v>
                </c:pt>
                <c:pt idx="4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4A-4A57-BAF6-E31EEF0B73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16409008"/>
        <c:axId val="1816412752"/>
      </c:barChart>
      <c:catAx>
        <c:axId val="1816409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16412752"/>
        <c:crosses val="autoZero"/>
        <c:auto val="1"/>
        <c:lblAlgn val="ctr"/>
        <c:lblOffset val="100"/>
        <c:noMultiLvlLbl val="0"/>
      </c:catAx>
      <c:valAx>
        <c:axId val="1816412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16409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ACA0BCC-BC60-466B-9622-B36FE8B18A9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60799D9-09BB-4DB9-90DD-4EB8C6B29A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FAE00F-1B55-43E5-B7D9-75975554F66D}" type="datetimeFigureOut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4EB1C1E-865D-4A03-BEC1-848427CA10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A4D58DB-BDD7-424E-BB43-80A3EBF321C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203D0-42E1-4934-8155-5206F17D23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413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169B3C0-6692-4ED4-8807-87C124D7B30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520" y="136524"/>
            <a:ext cx="1143160" cy="114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67D7392-CAEC-4FE3-9D8A-5A6901809726}"/>
              </a:ext>
            </a:extLst>
          </p:cNvPr>
          <p:cNvSpPr/>
          <p:nvPr/>
        </p:nvSpPr>
        <p:spPr>
          <a:xfrm>
            <a:off x="1012378" y="1913083"/>
            <a:ext cx="71192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キャッシュレス決済導入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064AD4D-5306-402E-875A-3B0C860E25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445" y="3277982"/>
            <a:ext cx="2391109" cy="294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43484DA-FA6B-4ACA-B03C-9D33EFC4C83E}"/>
              </a:ext>
            </a:extLst>
          </p:cNvPr>
          <p:cNvSpPr txBox="1"/>
          <p:nvPr/>
        </p:nvSpPr>
        <p:spPr>
          <a:xfrm>
            <a:off x="418680" y="559397"/>
            <a:ext cx="43749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メリットとデメリット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1567DFD-0581-46F4-8B27-EDD066E22282}"/>
              </a:ext>
            </a:extLst>
          </p:cNvPr>
          <p:cNvSpPr txBox="1"/>
          <p:nvPr/>
        </p:nvSpPr>
        <p:spPr>
          <a:xfrm>
            <a:off x="536038" y="2569887"/>
            <a:ext cx="32431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現金管理業務の軽減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レジ業務効率アップ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057B4BA1-CE1D-4398-8DE2-F3309A83DB50}"/>
              </a:ext>
            </a:extLst>
          </p:cNvPr>
          <p:cNvSpPr/>
          <p:nvPr/>
        </p:nvSpPr>
        <p:spPr>
          <a:xfrm>
            <a:off x="536038" y="4361274"/>
            <a:ext cx="3638652" cy="80338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クレジットカード</a:t>
            </a:r>
            <a:endParaRPr kumimoji="1" lang="en-US" altLang="ja-JP" sz="3200" dirty="0"/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6BA3108B-0CD8-44DC-ABC9-D46898A65BE9}"/>
              </a:ext>
            </a:extLst>
          </p:cNvPr>
          <p:cNvSpPr/>
          <p:nvPr/>
        </p:nvSpPr>
        <p:spPr>
          <a:xfrm>
            <a:off x="535090" y="5360848"/>
            <a:ext cx="3639600" cy="80338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デビットカード</a:t>
            </a:r>
            <a:endParaRPr kumimoji="1" lang="en-US" altLang="ja-JP" sz="3200" dirty="0"/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EB679B69-82DC-41FA-A0D6-E77B5B184B3D}"/>
              </a:ext>
            </a:extLst>
          </p:cNvPr>
          <p:cNvSpPr/>
          <p:nvPr/>
        </p:nvSpPr>
        <p:spPr>
          <a:xfrm>
            <a:off x="4969312" y="4361274"/>
            <a:ext cx="3639600" cy="80338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電子マネー</a:t>
            </a:r>
            <a:endParaRPr kumimoji="1" lang="en-US" altLang="ja-JP" sz="3200" dirty="0"/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9A2022A7-67B5-4167-8B79-1927EC0FCD6D}"/>
              </a:ext>
            </a:extLst>
          </p:cNvPr>
          <p:cNvSpPr/>
          <p:nvPr/>
        </p:nvSpPr>
        <p:spPr>
          <a:xfrm>
            <a:off x="4969312" y="5360848"/>
            <a:ext cx="3639600" cy="80338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スマホ決済</a:t>
            </a:r>
            <a:endParaRPr kumimoji="1" lang="en-US" altLang="ja-JP" sz="3200" dirty="0"/>
          </a:p>
        </p:txBody>
      </p:sp>
      <p:sp>
        <p:nvSpPr>
          <p:cNvPr id="3" name="四角形: 角度付き 2">
            <a:extLst>
              <a:ext uri="{FF2B5EF4-FFF2-40B4-BE49-F238E27FC236}">
                <a16:creationId xmlns:a16="http://schemas.microsoft.com/office/drawing/2014/main" id="{EDCC01AC-6C35-4052-B0A7-3CBC300A9F42}"/>
              </a:ext>
            </a:extLst>
          </p:cNvPr>
          <p:cNvSpPr/>
          <p:nvPr/>
        </p:nvSpPr>
        <p:spPr>
          <a:xfrm>
            <a:off x="536038" y="1569816"/>
            <a:ext cx="3243196" cy="769441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0070C0"/>
                </a:solidFill>
              </a:rPr>
              <a:t>メリット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5986D0D-CE63-4D00-AE18-172F3B396C45}"/>
              </a:ext>
            </a:extLst>
          </p:cNvPr>
          <p:cNvSpPr txBox="1"/>
          <p:nvPr/>
        </p:nvSpPr>
        <p:spPr>
          <a:xfrm>
            <a:off x="4572000" y="2569887"/>
            <a:ext cx="29482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導入費用がかかる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決済手数料が発生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36" name="四角形: 角度付き 35">
            <a:extLst>
              <a:ext uri="{FF2B5EF4-FFF2-40B4-BE49-F238E27FC236}">
                <a16:creationId xmlns:a16="http://schemas.microsoft.com/office/drawing/2014/main" id="{00EB7DD2-8CBC-49CD-8067-BB72778028DB}"/>
              </a:ext>
            </a:extLst>
          </p:cNvPr>
          <p:cNvSpPr/>
          <p:nvPr/>
        </p:nvSpPr>
        <p:spPr>
          <a:xfrm>
            <a:off x="4572000" y="1569816"/>
            <a:ext cx="3243196" cy="769441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デメリット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2B25BE3-FEBA-4E79-8DB9-6459EAEE9075}"/>
              </a:ext>
            </a:extLst>
          </p:cNvPr>
          <p:cNvSpPr txBox="1"/>
          <p:nvPr/>
        </p:nvSpPr>
        <p:spPr>
          <a:xfrm>
            <a:off x="3268598" y="3580307"/>
            <a:ext cx="2606804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00B050"/>
                </a:solidFill>
              </a:rPr>
              <a:t>最適なのは？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 animBg="1"/>
      <p:bldP spid="25" grpId="1" animBg="1"/>
      <p:bldP spid="26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A42E171-8D06-4C6D-AA0C-8DAD7CBCFFF4}"/>
              </a:ext>
            </a:extLst>
          </p:cNvPr>
          <p:cNvSpPr txBox="1"/>
          <p:nvPr/>
        </p:nvSpPr>
        <p:spPr>
          <a:xfrm>
            <a:off x="418680" y="559397"/>
            <a:ext cx="34163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サービス比較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38FEE2E-4A18-4E0F-85A5-9C9E73A6CBC9}"/>
              </a:ext>
            </a:extLst>
          </p:cNvPr>
          <p:cNvSpPr txBox="1"/>
          <p:nvPr/>
        </p:nvSpPr>
        <p:spPr>
          <a:xfrm>
            <a:off x="2058330" y="4151160"/>
            <a:ext cx="5027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3600" b="1" dirty="0"/>
              <a:t>条件面では</a:t>
            </a:r>
            <a:r>
              <a:rPr kumimoji="1" lang="ja-JP" altLang="en-US" sz="3600" b="1" u="sng" dirty="0">
                <a:solidFill>
                  <a:srgbClr val="7030A0"/>
                </a:solidFill>
              </a:rPr>
              <a:t>Ｂペイ</a:t>
            </a:r>
            <a:r>
              <a:rPr kumimoji="1" lang="ja-JP" altLang="en-US" sz="3600" b="1" dirty="0"/>
              <a:t>が有利</a:t>
            </a:r>
          </a:p>
        </p:txBody>
      </p:sp>
      <p:graphicFrame>
        <p:nvGraphicFramePr>
          <p:cNvPr id="11" name="表 11">
            <a:extLst>
              <a:ext uri="{FF2B5EF4-FFF2-40B4-BE49-F238E27FC236}">
                <a16:creationId xmlns:a16="http://schemas.microsoft.com/office/drawing/2014/main" id="{8006A38C-463D-47F0-A25C-CD05B7BF32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9545451"/>
              </p:ext>
            </p:extLst>
          </p:nvPr>
        </p:nvGraphicFramePr>
        <p:xfrm>
          <a:off x="418680" y="1593222"/>
          <a:ext cx="7028074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0560">
                  <a:extLst>
                    <a:ext uri="{9D8B030D-6E8A-4147-A177-3AD203B41FA5}">
                      <a16:colId xmlns:a16="http://schemas.microsoft.com/office/drawing/2014/main" val="746366490"/>
                    </a:ext>
                  </a:extLst>
                </a:gridCol>
                <a:gridCol w="1729946">
                  <a:extLst>
                    <a:ext uri="{9D8B030D-6E8A-4147-A177-3AD203B41FA5}">
                      <a16:colId xmlns:a16="http://schemas.microsoft.com/office/drawing/2014/main" val="265792991"/>
                    </a:ext>
                  </a:extLst>
                </a:gridCol>
                <a:gridCol w="1812403">
                  <a:extLst>
                    <a:ext uri="{9D8B030D-6E8A-4147-A177-3AD203B41FA5}">
                      <a16:colId xmlns:a16="http://schemas.microsoft.com/office/drawing/2014/main" val="3727568655"/>
                    </a:ext>
                  </a:extLst>
                </a:gridCol>
                <a:gridCol w="1735165">
                  <a:extLst>
                    <a:ext uri="{9D8B030D-6E8A-4147-A177-3AD203B41FA5}">
                      <a16:colId xmlns:a16="http://schemas.microsoft.com/office/drawing/2014/main" val="19538126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rgbClr val="FFFF00"/>
                          </a:solidFill>
                        </a:rPr>
                        <a:t>タイプ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rgbClr val="FFFF00"/>
                          </a:solidFill>
                        </a:rPr>
                        <a:t>サービス名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rgbClr val="FFFF00"/>
                          </a:solidFill>
                        </a:rPr>
                        <a:t>決済手数料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rgbClr val="FFFF00"/>
                          </a:solidFill>
                        </a:rPr>
                        <a:t>導入費用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942301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/>
                        <a:t>ＱＲコード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Ａペイ</a:t>
                      </a:r>
                      <a:endParaRPr kumimoji="1" lang="en-US" altLang="ja-JP" sz="2400" dirty="0"/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２．５％～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2400" dirty="0"/>
                        <a:t>無料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226067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Ｂペイ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１．６％～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359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電子マネー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Ｃマネー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２．４％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3926030"/>
                  </a:ext>
                </a:extLst>
              </a:tr>
            </a:tbl>
          </a:graphicData>
        </a:graphic>
      </p:graphicFrame>
      <p:sp>
        <p:nvSpPr>
          <p:cNvPr id="12" name="矢印: 五方向 11">
            <a:extLst>
              <a:ext uri="{FF2B5EF4-FFF2-40B4-BE49-F238E27FC236}">
                <a16:creationId xmlns:a16="http://schemas.microsoft.com/office/drawing/2014/main" id="{2E6D528D-F34E-40CA-8E68-DA01EEE14B75}"/>
              </a:ext>
            </a:extLst>
          </p:cNvPr>
          <p:cNvSpPr/>
          <p:nvPr/>
        </p:nvSpPr>
        <p:spPr>
          <a:xfrm>
            <a:off x="4571999" y="5526630"/>
            <a:ext cx="4380982" cy="1065007"/>
          </a:xfrm>
          <a:prstGeom prst="homePlate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顧客の声は？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23BA43B6-EDCC-423D-8ABC-F034EFB0D9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1295052"/>
              </p:ext>
            </p:extLst>
          </p:nvPr>
        </p:nvGraphicFramePr>
        <p:xfrm>
          <a:off x="996950" y="1763864"/>
          <a:ext cx="7150100" cy="2603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スクロール: 横 5">
            <a:extLst>
              <a:ext uri="{FF2B5EF4-FFF2-40B4-BE49-F238E27FC236}">
                <a16:creationId xmlns:a16="http://schemas.microsoft.com/office/drawing/2014/main" id="{32BAEFBE-202E-47CD-AB50-481AD4451588}"/>
              </a:ext>
            </a:extLst>
          </p:cNvPr>
          <p:cNvSpPr/>
          <p:nvPr/>
        </p:nvSpPr>
        <p:spPr>
          <a:xfrm>
            <a:off x="418680" y="4612432"/>
            <a:ext cx="3005951" cy="1065007"/>
          </a:xfrm>
          <a:prstGeom prst="horizontalScroll">
            <a:avLst/>
          </a:prstGeom>
          <a:solidFill>
            <a:srgbClr val="92D050"/>
          </a:solidFill>
          <a:ln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次回会議までに</a:t>
            </a:r>
          </a:p>
        </p:txBody>
      </p:sp>
      <p:sp>
        <p:nvSpPr>
          <p:cNvPr id="7" name="矢印: 五方向 6">
            <a:extLst>
              <a:ext uri="{FF2B5EF4-FFF2-40B4-BE49-F238E27FC236}">
                <a16:creationId xmlns:a16="http://schemas.microsoft.com/office/drawing/2014/main" id="{DB5ABDA6-A893-4B6F-9B86-9C1D1A9E5756}"/>
              </a:ext>
            </a:extLst>
          </p:cNvPr>
          <p:cNvSpPr/>
          <p:nvPr/>
        </p:nvSpPr>
        <p:spPr>
          <a:xfrm>
            <a:off x="3622244" y="4612432"/>
            <a:ext cx="5288053" cy="1065007"/>
          </a:xfrm>
          <a:prstGeom prst="homePlat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Ｂペイ・Ａペイ</a:t>
            </a:r>
            <a:endParaRPr kumimoji="1" lang="en-US" altLang="ja-JP" sz="2400" dirty="0">
              <a:solidFill>
                <a:srgbClr val="FF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料金シミュレーションを行う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4367392-909E-41B4-ADA4-37E482B94D5C}"/>
              </a:ext>
            </a:extLst>
          </p:cNvPr>
          <p:cNvSpPr txBox="1"/>
          <p:nvPr/>
        </p:nvSpPr>
        <p:spPr>
          <a:xfrm>
            <a:off x="418680" y="559397"/>
            <a:ext cx="30059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顧客の要望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1034</TotalTime>
  <Words>92</Words>
  <Application>Microsoft Office PowerPoint</Application>
  <PresentationFormat>画面に合わせる (4:3)</PresentationFormat>
  <Paragraphs>35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ＭＳ Ｐゴシック</vt:lpstr>
      <vt:lpstr>ＭＳ 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32</cp:revision>
  <dcterms:created xsi:type="dcterms:W3CDTF">2021-07-08T05:37:31Z</dcterms:created>
  <dcterms:modified xsi:type="dcterms:W3CDTF">2021-12-22T05:50:19Z</dcterms:modified>
</cp:coreProperties>
</file>