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993366"/>
    <a:srgbClr val="FF0066"/>
    <a:srgbClr val="FFCCFF"/>
    <a:srgbClr val="CCCCFF"/>
    <a:srgbClr val="CC99FF"/>
    <a:srgbClr val="FFFF99"/>
    <a:srgbClr val="5F5F5F"/>
    <a:srgbClr val="FF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好きな和菓子は？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１０～２０代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大福</c:v>
                </c:pt>
                <c:pt idx="1">
                  <c:v>団子</c:v>
                </c:pt>
                <c:pt idx="2">
                  <c:v>わらびもち</c:v>
                </c:pt>
                <c:pt idx="3">
                  <c:v>たい焼き</c:v>
                </c:pt>
                <c:pt idx="4">
                  <c:v>おはぎ</c:v>
                </c:pt>
                <c:pt idx="5">
                  <c:v>その他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62</c:v>
                </c:pt>
                <c:pt idx="1">
                  <c:v>84</c:v>
                </c:pt>
                <c:pt idx="2">
                  <c:v>20</c:v>
                </c:pt>
                <c:pt idx="3">
                  <c:v>15</c:v>
                </c:pt>
                <c:pt idx="4">
                  <c:v>9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DA-45A6-8734-448CEA3320E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３０～５０代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大福</c:v>
                </c:pt>
                <c:pt idx="1">
                  <c:v>団子</c:v>
                </c:pt>
                <c:pt idx="2">
                  <c:v>わらびもち</c:v>
                </c:pt>
                <c:pt idx="3">
                  <c:v>たい焼き</c:v>
                </c:pt>
                <c:pt idx="4">
                  <c:v>おはぎ</c:v>
                </c:pt>
                <c:pt idx="5">
                  <c:v>その他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72</c:v>
                </c:pt>
                <c:pt idx="1">
                  <c:v>41</c:v>
                </c:pt>
                <c:pt idx="2">
                  <c:v>33</c:v>
                </c:pt>
                <c:pt idx="3">
                  <c:v>28</c:v>
                </c:pt>
                <c:pt idx="4">
                  <c:v>15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DA-45A6-8734-448CEA3320E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６０代以上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大福</c:v>
                </c:pt>
                <c:pt idx="1">
                  <c:v>団子</c:v>
                </c:pt>
                <c:pt idx="2">
                  <c:v>わらびもち</c:v>
                </c:pt>
                <c:pt idx="3">
                  <c:v>たい焼き</c:v>
                </c:pt>
                <c:pt idx="4">
                  <c:v>おはぎ</c:v>
                </c:pt>
                <c:pt idx="5">
                  <c:v>その他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53</c:v>
                </c:pt>
                <c:pt idx="1">
                  <c:v>54</c:v>
                </c:pt>
                <c:pt idx="2">
                  <c:v>33</c:v>
                </c:pt>
                <c:pt idx="3">
                  <c:v>30</c:v>
                </c:pt>
                <c:pt idx="4">
                  <c:v>21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DA-45A6-8734-448CEA3320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8524399"/>
        <c:axId val="258526063"/>
      </c:barChart>
      <c:catAx>
        <c:axId val="2585243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8526063"/>
        <c:crosses val="autoZero"/>
        <c:auto val="1"/>
        <c:lblAlgn val="ctr"/>
        <c:lblOffset val="100"/>
        <c:noMultiLvlLbl val="0"/>
      </c:catAx>
      <c:valAx>
        <c:axId val="2585260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58524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0FA96-76A9-4348-B680-85814C5FC31A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B4615-6C83-4A46-80D3-A76C81BB2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34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37FE-483A-4F55-918B-EEEC103DA8E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852C-A30C-47CE-8C49-C9F01CC9A62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D8092-234D-4ACD-93F3-9E8CDF8D6E5E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783F-FB90-47AA-852D-BAEB474B4B3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3406D-831C-4EA2-9626-26BFED61C85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7A1B-D256-4FAE-B95A-A5BC8EDC16B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AC9D-8685-4C1B-9536-E0FE142E742B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7E9AF-9C86-46C4-B292-763AD4E91C0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7CF5-9EF0-462B-8249-73F837EE0779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5CC-958D-4089-B6F8-9B6DDF4C891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6796-2DF9-43C6-97B3-3FC704FBC0A8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2036C-ACCA-494E-BB9B-925D1D8CC1B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rgbClr val="FF0066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22A4CAA-AEAF-4E04-83BD-072F0F7CEEF0}"/>
              </a:ext>
            </a:extLst>
          </p:cNvPr>
          <p:cNvSpPr/>
          <p:nvPr userDrawn="1"/>
        </p:nvSpPr>
        <p:spPr>
          <a:xfrm>
            <a:off x="3476989" y="6259811"/>
            <a:ext cx="21900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和文化セミナー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46FA59A-08C9-43EC-A231-609E47691F3E}"/>
              </a:ext>
            </a:extLst>
          </p:cNvPr>
          <p:cNvSpPr/>
          <p:nvPr/>
        </p:nvSpPr>
        <p:spPr>
          <a:xfrm>
            <a:off x="1124417" y="2437327"/>
            <a:ext cx="6895167" cy="3080642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8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和菓子</a:t>
            </a:r>
            <a:endParaRPr kumimoji="1" lang="en-US" altLang="ja-JP" sz="60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kumimoji="1" lang="ja-JP" altLang="en-US" sz="6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お好きですか？</a:t>
            </a:r>
            <a:endParaRPr kumimoji="1" lang="en-US" altLang="ja-JP" sz="60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D95E5E-F754-454E-9EE6-FD76B1C73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923" y="188617"/>
            <a:ext cx="3000794" cy="200052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39B0C31-3E38-4F0F-9DD4-7C0DA4F2C8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13" y="1853277"/>
            <a:ext cx="2657846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小波 8">
            <a:extLst>
              <a:ext uri="{FF2B5EF4-FFF2-40B4-BE49-F238E27FC236}">
                <a16:creationId xmlns:a16="http://schemas.microsoft.com/office/drawing/2014/main" id="{94AB10D8-2723-4540-B278-73CDABA6E325}"/>
              </a:ext>
            </a:extLst>
          </p:cNvPr>
          <p:cNvSpPr/>
          <p:nvPr/>
        </p:nvSpPr>
        <p:spPr>
          <a:xfrm>
            <a:off x="433861" y="248921"/>
            <a:ext cx="6847783" cy="1131859"/>
          </a:xfrm>
          <a:prstGeom prst="doubleWave">
            <a:avLst/>
          </a:prstGeom>
          <a:solidFill>
            <a:srgbClr val="9933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身近な和菓子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3A83F8-80E5-43EA-B0B4-3A2A6445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10" name="スクロール: 横 9">
            <a:extLst>
              <a:ext uri="{FF2B5EF4-FFF2-40B4-BE49-F238E27FC236}">
                <a16:creationId xmlns:a16="http://schemas.microsoft.com/office/drawing/2014/main" id="{8F4AD001-E220-4C5D-83D8-152D80853646}"/>
              </a:ext>
            </a:extLst>
          </p:cNvPr>
          <p:cNvSpPr/>
          <p:nvPr/>
        </p:nvSpPr>
        <p:spPr>
          <a:xfrm>
            <a:off x="398003" y="3560586"/>
            <a:ext cx="5775430" cy="1131859"/>
          </a:xfrm>
          <a:prstGeom prst="horizontalScroll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特別な日だけでなくいつも食べたい味わい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6F5CB47-0992-4685-B829-E15AD961CA51}"/>
              </a:ext>
            </a:extLst>
          </p:cNvPr>
          <p:cNvSpPr txBox="1"/>
          <p:nvPr/>
        </p:nvSpPr>
        <p:spPr>
          <a:xfrm>
            <a:off x="3384015" y="1651401"/>
            <a:ext cx="23759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桜もち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かしわもち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おはぎ　など</a:t>
            </a: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D27BC040-D3E5-475E-AA85-F5CB8BFC2EE7}"/>
              </a:ext>
            </a:extLst>
          </p:cNvPr>
          <p:cNvSpPr/>
          <p:nvPr/>
        </p:nvSpPr>
        <p:spPr>
          <a:xfrm>
            <a:off x="2898852" y="4789499"/>
            <a:ext cx="5774400" cy="1132581"/>
          </a:xfrm>
          <a:prstGeom prst="horizontalScroll">
            <a:avLst/>
          </a:prstGeom>
          <a:solidFill>
            <a:srgbClr val="FFC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993366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四季を表現した形・名称も魅力の一つ</a:t>
            </a:r>
            <a:endParaRPr kumimoji="1" lang="en-US" altLang="ja-JP" sz="2000" dirty="0">
              <a:solidFill>
                <a:srgbClr val="993366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706CAFF-9929-4BD4-B7B4-D9A788F33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1642008"/>
            <a:ext cx="2343150" cy="165735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E43E7C8-AEED-4FCF-A5A1-209EC5E4A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61" y="1722970"/>
            <a:ext cx="234315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1208B21-2823-46FB-8535-AA8A8A1B3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小波 2">
            <a:extLst>
              <a:ext uri="{FF2B5EF4-FFF2-40B4-BE49-F238E27FC236}">
                <a16:creationId xmlns:a16="http://schemas.microsoft.com/office/drawing/2014/main" id="{D959D1E9-4A9F-48E6-ABD1-02AB0B7A6FC8}"/>
              </a:ext>
            </a:extLst>
          </p:cNvPr>
          <p:cNvSpPr/>
          <p:nvPr/>
        </p:nvSpPr>
        <p:spPr>
          <a:xfrm>
            <a:off x="433861" y="248921"/>
            <a:ext cx="6847783" cy="1131859"/>
          </a:xfrm>
          <a:prstGeom prst="doubleWave">
            <a:avLst/>
          </a:prstGeom>
          <a:solidFill>
            <a:srgbClr val="9933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人気ランキング</a:t>
            </a: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FB6AD6A9-7954-4889-854F-6681AFF2C9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026554"/>
              </p:ext>
            </p:extLst>
          </p:nvPr>
        </p:nvGraphicFramePr>
        <p:xfrm>
          <a:off x="1524000" y="1544484"/>
          <a:ext cx="6096000" cy="246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表 6">
            <a:extLst>
              <a:ext uri="{FF2B5EF4-FFF2-40B4-BE49-F238E27FC236}">
                <a16:creationId xmlns:a16="http://schemas.microsoft.com/office/drawing/2014/main" id="{DB142ED3-51E7-4B9F-ABBC-28CFBD585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94776"/>
              </p:ext>
            </p:extLst>
          </p:nvPr>
        </p:nvGraphicFramePr>
        <p:xfrm>
          <a:off x="671036" y="4388821"/>
          <a:ext cx="7801928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818">
                  <a:extLst>
                    <a:ext uri="{9D8B030D-6E8A-4147-A177-3AD203B41FA5}">
                      <a16:colId xmlns:a16="http://schemas.microsoft.com/office/drawing/2014/main" val="2866043050"/>
                    </a:ext>
                  </a:extLst>
                </a:gridCol>
                <a:gridCol w="3869055">
                  <a:extLst>
                    <a:ext uri="{9D8B030D-6E8A-4147-A177-3AD203B41FA5}">
                      <a16:colId xmlns:a16="http://schemas.microsoft.com/office/drawing/2014/main" val="3474665627"/>
                    </a:ext>
                  </a:extLst>
                </a:gridCol>
                <a:gridCol w="2472055">
                  <a:extLst>
                    <a:ext uri="{9D8B030D-6E8A-4147-A177-3AD203B41FA5}">
                      <a16:colId xmlns:a16="http://schemas.microsoft.com/office/drawing/2014/main" val="3981611007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傾向・意見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3899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１０～２０代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かわいいという理由で団子が人気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総じて</a:t>
                      </a:r>
                      <a:r>
                        <a:rPr kumimoji="1" lang="ja-JP" altLang="en-US" sz="2000" i="0" u="sng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上生菓子</a:t>
                      </a:r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は</a:t>
                      </a:r>
                      <a:endParaRPr kumimoji="1" lang="en-US" altLang="ja-JP" sz="2000" dirty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食べる機会が少ない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811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３０～５０代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フルーツ大福・豆大福が人気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57175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ea"/>
                          <a:ea typeface="+mn-ea"/>
                        </a:rPr>
                        <a:t>６０代以上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643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小波 7">
            <a:extLst>
              <a:ext uri="{FF2B5EF4-FFF2-40B4-BE49-F238E27FC236}">
                <a16:creationId xmlns:a16="http://schemas.microsoft.com/office/drawing/2014/main" id="{7FB6DD93-F403-47B0-A03D-E957566F33AE}"/>
              </a:ext>
            </a:extLst>
          </p:cNvPr>
          <p:cNvSpPr/>
          <p:nvPr/>
        </p:nvSpPr>
        <p:spPr>
          <a:xfrm>
            <a:off x="433861" y="248921"/>
            <a:ext cx="6847783" cy="1131859"/>
          </a:xfrm>
          <a:prstGeom prst="doubleWave">
            <a:avLst/>
          </a:prstGeom>
          <a:solidFill>
            <a:srgbClr val="9933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和菓子の種類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5869297-FE00-4951-B584-A038C807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E925F2AC-76BD-4BE8-A3F7-06EE080B1605}"/>
              </a:ext>
            </a:extLst>
          </p:cNvPr>
          <p:cNvSpPr/>
          <p:nvPr/>
        </p:nvSpPr>
        <p:spPr>
          <a:xfrm>
            <a:off x="1862489" y="3282215"/>
            <a:ext cx="5419023" cy="1164657"/>
          </a:xfrm>
          <a:prstGeom prst="oct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半生菓子</a:t>
            </a:r>
            <a:endParaRPr kumimoji="1"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 dirty="0"/>
              <a:t>干菓子と生菓子の中間、もなかやきんつばなど</a:t>
            </a:r>
          </a:p>
        </p:txBody>
      </p:sp>
      <p:sp>
        <p:nvSpPr>
          <p:cNvPr id="6" name="ブローチ 5">
            <a:extLst>
              <a:ext uri="{FF2B5EF4-FFF2-40B4-BE49-F238E27FC236}">
                <a16:creationId xmlns:a16="http://schemas.microsoft.com/office/drawing/2014/main" id="{147AB98C-F1DA-474C-8BD5-CB223445B9DF}"/>
              </a:ext>
            </a:extLst>
          </p:cNvPr>
          <p:cNvSpPr/>
          <p:nvPr/>
        </p:nvSpPr>
        <p:spPr>
          <a:xfrm>
            <a:off x="2791327" y="4899259"/>
            <a:ext cx="5419023" cy="1164657"/>
          </a:xfrm>
          <a:prstGeom prst="plaqu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干菓子</a:t>
            </a:r>
            <a:endParaRPr kumimoji="1"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/>
              <a:t>らくがん</a:t>
            </a:r>
            <a:r>
              <a:rPr kumimoji="1" lang="ja-JP" altLang="en-US" sz="1600" dirty="0"/>
              <a:t>などの乾きもの、</a:t>
            </a:r>
            <a:r>
              <a:rPr kumimoji="1" lang="ja-JP" altLang="en-US" sz="1600"/>
              <a:t>日持ちがよい</a:t>
            </a:r>
            <a:endParaRPr kumimoji="1" lang="ja-JP" altLang="en-US" sz="1600" dirty="0"/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3C2C3B4A-6DCE-4F6A-899F-CA59ED3A9320}"/>
              </a:ext>
            </a:extLst>
          </p:cNvPr>
          <p:cNvSpPr/>
          <p:nvPr/>
        </p:nvSpPr>
        <p:spPr>
          <a:xfrm>
            <a:off x="798899" y="1665171"/>
            <a:ext cx="5419023" cy="1164657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生菓子</a:t>
            </a:r>
            <a:endParaRPr kumimoji="1" lang="en-US" altLang="ja-JP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1600" dirty="0"/>
              <a:t>水分量が３０％以上、大福や練りきりなど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475</TotalTime>
  <Words>116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30</cp:revision>
  <dcterms:created xsi:type="dcterms:W3CDTF">2021-07-08T06:58:06Z</dcterms:created>
  <dcterms:modified xsi:type="dcterms:W3CDTF">2021-12-09T00:43:40Z</dcterms:modified>
</cp:coreProperties>
</file>