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dirty="0"/>
              <a:t>ネットでのチケット転売に関する相談件数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男性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Sheet1!$B$1:$G$1</c:f>
              <c:strCache>
                <c:ptCount val="6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99</c:v>
                </c:pt>
                <c:pt idx="1">
                  <c:v>261</c:v>
                </c:pt>
                <c:pt idx="2">
                  <c:v>302</c:v>
                </c:pt>
                <c:pt idx="3">
                  <c:v>290</c:v>
                </c:pt>
                <c:pt idx="4">
                  <c:v>221</c:v>
                </c:pt>
                <c:pt idx="5">
                  <c:v>162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74-4A8B-A296-C26B0329170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女性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Sheet1!$B$1:$G$1</c:f>
              <c:strCache>
                <c:ptCount val="6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0">
                  <c:v>555</c:v>
                </c:pt>
                <c:pt idx="1">
                  <c:v>922</c:v>
                </c:pt>
                <c:pt idx="2">
                  <c:v>629</c:v>
                </c:pt>
                <c:pt idx="3">
                  <c:v>702</c:v>
                </c:pt>
                <c:pt idx="4">
                  <c:v>499</c:v>
                </c:pt>
                <c:pt idx="5">
                  <c:v>165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74-4A8B-A296-C26B032917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393423775"/>
        <c:axId val="1393420863"/>
      </c:barChart>
      <c:catAx>
        <c:axId val="139342377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93420863"/>
        <c:crosses val="autoZero"/>
        <c:auto val="1"/>
        <c:lblAlgn val="ctr"/>
        <c:lblOffset val="100"/>
        <c:noMultiLvlLbl val="0"/>
      </c:catAx>
      <c:valAx>
        <c:axId val="139342086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934237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8E7DE-0B33-40CA-AB8D-90DEDD40DB09}" type="datetimeFigureOut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33F34-690A-403E-8665-ED18AFAEF8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699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138CC-036B-4DB7-8225-4713F6FC3187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0EA8-5B15-4B39-942C-214C4258A054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1F637-A3FB-4F85-B28E-24D0DE882193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85274-36E6-4C35-A546-E3D054C16EF9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E466-B6B5-4228-9821-9E4A8B9C5FD1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68FE-1789-474A-A9FE-AE2F6A39555E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4DE6B-FE96-4D68-AE85-CA7A6CCBC249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FCEE0-55ED-4286-A63D-5D9428BF1C6D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4F4E-118F-4876-9FFA-29D7594B1F45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B604-29D5-45B8-8024-E24F7018C03B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7F0B-6D64-4BB5-B1EF-84AC326DD6FB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ECD3D-A1D8-40AE-9B8C-ED093222DAF6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2800" i="0">
                <a:ln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797C4C-EDB1-48A8-9F61-B1D2EA11AD2F}"/>
              </a:ext>
            </a:extLst>
          </p:cNvPr>
          <p:cNvSpPr/>
          <p:nvPr userDrawn="1"/>
        </p:nvSpPr>
        <p:spPr>
          <a:xfrm>
            <a:off x="3056425" y="6259811"/>
            <a:ext cx="303115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ネットトラブル事例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DF2CA04-1448-460B-B743-E769E5549B6B}"/>
              </a:ext>
            </a:extLst>
          </p:cNvPr>
          <p:cNvSpPr txBox="1"/>
          <p:nvPr/>
        </p:nvSpPr>
        <p:spPr>
          <a:xfrm>
            <a:off x="289817" y="3804808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チケット</a:t>
            </a:r>
            <a:r>
              <a:rPr kumimoji="1" lang="ja-JP" altLang="en-US" sz="7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転売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40D30C0-A4A7-4656-B1A8-BB470B54ECBE}"/>
              </a:ext>
            </a:extLst>
          </p:cNvPr>
          <p:cNvSpPr txBox="1"/>
          <p:nvPr/>
        </p:nvSpPr>
        <p:spPr>
          <a:xfrm>
            <a:off x="4751130" y="5163254"/>
            <a:ext cx="4134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によるトラブル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FF0CF8A-A8CC-4DB8-B99E-19FC6B55F9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417" y="1070438"/>
            <a:ext cx="6211167" cy="266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BC718E3-6471-4E1B-9E7B-9978975FF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E1D3A298-F488-495A-B058-936236269C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8617353"/>
              </p:ext>
            </p:extLst>
          </p:nvPr>
        </p:nvGraphicFramePr>
        <p:xfrm>
          <a:off x="1524000" y="1339133"/>
          <a:ext cx="6096000" cy="2849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楕円 6">
            <a:extLst>
              <a:ext uri="{FF2B5EF4-FFF2-40B4-BE49-F238E27FC236}">
                <a16:creationId xmlns:a16="http://schemas.microsoft.com/office/drawing/2014/main" id="{23FAB068-6989-480F-A882-1D3524040A30}"/>
              </a:ext>
            </a:extLst>
          </p:cNvPr>
          <p:cNvSpPr/>
          <p:nvPr/>
        </p:nvSpPr>
        <p:spPr>
          <a:xfrm>
            <a:off x="537954" y="4487917"/>
            <a:ext cx="3182320" cy="1387366"/>
          </a:xfrm>
          <a:prstGeom prst="ellipse">
            <a:avLst/>
          </a:prstGeom>
          <a:solidFill>
            <a:srgbClr val="FF6600"/>
          </a:solidFill>
          <a:ln w="76200"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チケットの種類</a:t>
            </a: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2A57D497-D05D-4BEE-BDBD-ECFBFA3531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736410"/>
              </p:ext>
            </p:extLst>
          </p:nvPr>
        </p:nvGraphicFramePr>
        <p:xfrm>
          <a:off x="4350421" y="4389120"/>
          <a:ext cx="3468235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16272">
                  <a:extLst>
                    <a:ext uri="{9D8B030D-6E8A-4147-A177-3AD203B41FA5}">
                      <a16:colId xmlns:a16="http://schemas.microsoft.com/office/drawing/2014/main" val="707663008"/>
                    </a:ext>
                  </a:extLst>
                </a:gridCol>
                <a:gridCol w="1551963">
                  <a:extLst>
                    <a:ext uri="{9D8B030D-6E8A-4147-A177-3AD203B41FA5}">
                      <a16:colId xmlns:a16="http://schemas.microsoft.com/office/drawing/2014/main" val="19602719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コンサート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3,767</a:t>
                      </a:r>
                      <a:r>
                        <a:rPr kumimoji="1" lang="ja-JP" altLang="en-US" sz="2000" dirty="0"/>
                        <a:t>件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2202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スポーツ観戦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809</a:t>
                      </a:r>
                      <a:r>
                        <a:rPr kumimoji="1" lang="ja-JP" altLang="en-US" sz="2000" dirty="0"/>
                        <a:t>件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708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観劇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368</a:t>
                      </a:r>
                      <a:r>
                        <a:rPr kumimoji="1" lang="ja-JP" altLang="en-US" sz="2000" dirty="0"/>
                        <a:t>件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561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その他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243</a:t>
                      </a:r>
                      <a:r>
                        <a:rPr kumimoji="1" lang="ja-JP" altLang="en-US" sz="2000" dirty="0"/>
                        <a:t>件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269799"/>
                  </a:ext>
                </a:extLst>
              </a:tr>
            </a:tbl>
          </a:graphicData>
        </a:graphic>
      </p:graphicFrame>
      <p:sp>
        <p:nvSpPr>
          <p:cNvPr id="9" name="矢印: 五方向 8">
            <a:extLst>
              <a:ext uri="{FF2B5EF4-FFF2-40B4-BE49-F238E27FC236}">
                <a16:creationId xmlns:a16="http://schemas.microsoft.com/office/drawing/2014/main" id="{6C71B2BD-6F85-421B-939B-768D00DA837C}"/>
              </a:ext>
            </a:extLst>
          </p:cNvPr>
          <p:cNvSpPr/>
          <p:nvPr/>
        </p:nvSpPr>
        <p:spPr>
          <a:xfrm>
            <a:off x="537954" y="421481"/>
            <a:ext cx="6634800" cy="827772"/>
          </a:xfrm>
          <a:prstGeom prst="homePlat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相談が増加中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BF6B7A8-5DA0-4006-8953-87C95EEF4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3" name="矢印: 五方向 2">
            <a:extLst>
              <a:ext uri="{FF2B5EF4-FFF2-40B4-BE49-F238E27FC236}">
                <a16:creationId xmlns:a16="http://schemas.microsoft.com/office/drawing/2014/main" id="{A82CE689-71A1-4460-A6EE-C308DD229248}"/>
              </a:ext>
            </a:extLst>
          </p:cNvPr>
          <p:cNvSpPr/>
          <p:nvPr/>
        </p:nvSpPr>
        <p:spPr>
          <a:xfrm>
            <a:off x="537954" y="421481"/>
            <a:ext cx="6634800" cy="827772"/>
          </a:xfrm>
          <a:prstGeom prst="homePlat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主な相談内容</a:t>
            </a:r>
          </a:p>
        </p:txBody>
      </p:sp>
      <p:sp>
        <p:nvSpPr>
          <p:cNvPr id="8" name="爆発: 14 pt 7">
            <a:extLst>
              <a:ext uri="{FF2B5EF4-FFF2-40B4-BE49-F238E27FC236}">
                <a16:creationId xmlns:a16="http://schemas.microsoft.com/office/drawing/2014/main" id="{7E359E58-F542-447D-B701-69F79D1F8B84}"/>
              </a:ext>
            </a:extLst>
          </p:cNvPr>
          <p:cNvSpPr/>
          <p:nvPr/>
        </p:nvSpPr>
        <p:spPr>
          <a:xfrm>
            <a:off x="3198487" y="3696837"/>
            <a:ext cx="5859112" cy="2316701"/>
          </a:xfrm>
          <a:prstGeom prst="irregularSeal2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800" dirty="0">
                <a:solidFill>
                  <a:srgbClr val="FFFF00"/>
                </a:solidFill>
              </a:rPr>
              <a:t>リスクを伴う</a:t>
            </a:r>
            <a:endParaRPr kumimoji="1" lang="en-US" altLang="ja-JP" sz="2800" dirty="0">
              <a:solidFill>
                <a:srgbClr val="FFFF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B4A74F5-C945-4AFA-A4CC-8A49DD761FC7}"/>
              </a:ext>
            </a:extLst>
          </p:cNvPr>
          <p:cNvSpPr txBox="1"/>
          <p:nvPr/>
        </p:nvSpPr>
        <p:spPr>
          <a:xfrm>
            <a:off x="537954" y="1460700"/>
            <a:ext cx="67185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0000FF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チケットを受け取れなかった</a:t>
            </a:r>
            <a:endParaRPr kumimoji="1" lang="en-US" altLang="ja-JP" sz="2400" i="1" dirty="0">
              <a:solidFill>
                <a:srgbClr val="0000FF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0000FF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転売チケットでは入場できなかった</a:t>
            </a:r>
            <a:endParaRPr kumimoji="1" lang="en-US" altLang="ja-JP" sz="2400" i="1" dirty="0">
              <a:solidFill>
                <a:srgbClr val="0000FF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0000FF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代金支払い後、相手と連絡が取れなくなった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4FBC304-55C5-4B83-863B-579DAB8D59EB}"/>
              </a:ext>
            </a:extLst>
          </p:cNvPr>
          <p:cNvSpPr txBox="1"/>
          <p:nvPr/>
        </p:nvSpPr>
        <p:spPr>
          <a:xfrm>
            <a:off x="2019859" y="2868328"/>
            <a:ext cx="5104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800" u="sng" dirty="0"/>
              <a:t>ＳＮＳやフリマ経由の個人間取引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803D649-BDE7-4603-B63D-4B26017B5E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54" y="3657600"/>
            <a:ext cx="2429214" cy="256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7F0349F-D1A2-44C0-84AC-1EAFF1CA7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7D4A29D5-7B32-44F6-B483-B6BCB724400C}"/>
              </a:ext>
            </a:extLst>
          </p:cNvPr>
          <p:cNvSpPr/>
          <p:nvPr/>
        </p:nvSpPr>
        <p:spPr>
          <a:xfrm>
            <a:off x="537954" y="1689403"/>
            <a:ext cx="5457525" cy="119165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3200" dirty="0">
                <a:solidFill>
                  <a:srgbClr val="0070C0"/>
                </a:solidFill>
              </a:rPr>
              <a:t>情報を確認</a:t>
            </a:r>
            <a:endParaRPr kumimoji="1" lang="en-US" altLang="ja-JP" sz="3200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dirty="0"/>
              <a:t>販売条件を確認しよう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BAF008B-62A3-4DFE-9F24-F619F094CCFA}"/>
              </a:ext>
            </a:extLst>
          </p:cNvPr>
          <p:cNvSpPr/>
          <p:nvPr/>
        </p:nvSpPr>
        <p:spPr>
          <a:xfrm>
            <a:off x="1843238" y="3171458"/>
            <a:ext cx="5457525" cy="11916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3200" dirty="0">
                <a:solidFill>
                  <a:schemeClr val="bg1">
                    <a:lumMod val="50000"/>
                  </a:schemeClr>
                </a:solidFill>
              </a:rPr>
              <a:t>正規ルートで売買</a:t>
            </a:r>
            <a:endParaRPr kumimoji="1" lang="en-US" altLang="ja-JP" sz="32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kumimoji="1" lang="ja-JP" altLang="en-US" dirty="0"/>
              <a:t>公式リセールサイトを利用しよう</a:t>
            </a:r>
          </a:p>
        </p:txBody>
      </p:sp>
      <p:sp>
        <p:nvSpPr>
          <p:cNvPr id="6" name="平行四辺形 5">
            <a:extLst>
              <a:ext uri="{FF2B5EF4-FFF2-40B4-BE49-F238E27FC236}">
                <a16:creationId xmlns:a16="http://schemas.microsoft.com/office/drawing/2014/main" id="{CC8D4085-7F4D-44B4-894F-F55046E13D13}"/>
              </a:ext>
            </a:extLst>
          </p:cNvPr>
          <p:cNvSpPr/>
          <p:nvPr/>
        </p:nvSpPr>
        <p:spPr>
          <a:xfrm>
            <a:off x="3200437" y="4653512"/>
            <a:ext cx="5457525" cy="1191652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不正転売</a:t>
            </a:r>
            <a:endParaRPr kumimoji="1" lang="en-US" altLang="ja-JP" sz="32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dirty="0"/>
              <a:t>法律で禁止されている</a:t>
            </a:r>
          </a:p>
        </p:txBody>
      </p:sp>
      <p:sp>
        <p:nvSpPr>
          <p:cNvPr id="8" name="矢印: 五方向 7">
            <a:extLst>
              <a:ext uri="{FF2B5EF4-FFF2-40B4-BE49-F238E27FC236}">
                <a16:creationId xmlns:a16="http://schemas.microsoft.com/office/drawing/2014/main" id="{B4BD7A96-A875-4EC3-A4DD-CE67E780D517}"/>
              </a:ext>
            </a:extLst>
          </p:cNvPr>
          <p:cNvSpPr/>
          <p:nvPr/>
        </p:nvSpPr>
        <p:spPr>
          <a:xfrm>
            <a:off x="537954" y="421481"/>
            <a:ext cx="6634800" cy="827772"/>
          </a:xfrm>
          <a:prstGeom prst="homePlat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チケット売買時の注意点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295</TotalTime>
  <Words>101</Words>
  <Application>Microsoft Office PowerPoint</Application>
  <PresentationFormat>画面に合わせる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25</cp:revision>
  <dcterms:created xsi:type="dcterms:W3CDTF">2021-07-08T01:07:01Z</dcterms:created>
  <dcterms:modified xsi:type="dcterms:W3CDTF">2021-12-09T00:47:57Z</dcterms:modified>
</cp:coreProperties>
</file>