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napToGrid="0">
      <p:cViewPr varScale="1">
        <p:scale>
          <a:sx n="31" d="100"/>
          <a:sy n="31" d="100"/>
        </p:scale>
        <p:origin x="90" y="18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協力農家数の推移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協力農家数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2011年</c:v>
                </c:pt>
                <c:pt idx="1">
                  <c:v>2014年</c:v>
                </c:pt>
                <c:pt idx="2">
                  <c:v>2017年</c:v>
                </c:pt>
                <c:pt idx="3">
                  <c:v>2020年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34</c:v>
                </c:pt>
                <c:pt idx="1">
                  <c:v>51</c:v>
                </c:pt>
                <c:pt idx="2">
                  <c:v>84</c:v>
                </c:pt>
                <c:pt idx="3">
                  <c:v>108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71-455E-B100-FF1A76EF44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2602144"/>
        <c:axId val="902602976"/>
      </c:lineChart>
      <c:catAx>
        <c:axId val="90260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02602976"/>
        <c:crosses val="autoZero"/>
        <c:auto val="1"/>
        <c:lblAlgn val="ctr"/>
        <c:lblOffset val="100"/>
        <c:noMultiLvlLbl val="0"/>
      </c:catAx>
      <c:valAx>
        <c:axId val="902602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02602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F1013-396B-4484-A9D1-4992FF131B00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F023B-87DA-4D0E-B0AD-78347A007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22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CE2CC-8721-46AE-9D6C-DFA73CC09D7B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800" b="1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B217-69B4-4B71-97DD-A4594F0FED92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FCC-81AF-441D-A193-F2D0A4E8E673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B4F1-35A5-4063-928D-67D929495EE2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9ACB1-93BB-4DB7-B46D-6058C1FB124E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B0A5-FAF0-42DA-87C8-9574633B11E3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9B16-F0D1-425D-BF0C-272AFDEFD66A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9AB7D-FFD8-4CFD-BB86-7FF0D638E7C0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CEC38-DEDA-4306-B906-795714AC3409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5DBB-4173-48F1-9A99-778051B534E7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FA02-17BA-4429-B9C4-572A09044BE8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02919-6647-4466-A58B-081769544FA8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8" name="図 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E7C84A2-0728-41E8-B6A2-2D55A6E551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136524"/>
            <a:ext cx="1590897" cy="10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BE0FC644-942D-4017-9F8B-2E56666D0481}"/>
              </a:ext>
            </a:extLst>
          </p:cNvPr>
          <p:cNvSpPr/>
          <p:nvPr/>
        </p:nvSpPr>
        <p:spPr>
          <a:xfrm>
            <a:off x="3182923" y="4690482"/>
            <a:ext cx="3255256" cy="945131"/>
          </a:xfrm>
          <a:prstGeom prst="wedgeEllipseCallout">
            <a:avLst>
              <a:gd name="adj1" fmla="val -63339"/>
              <a:gd name="adj2" fmla="val 1501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未経験・Ｗワーク歓迎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8DA38F7-F4FB-4C7E-B106-EC607A1E70A0}"/>
              </a:ext>
            </a:extLst>
          </p:cNvPr>
          <p:cNvSpPr/>
          <p:nvPr/>
        </p:nvSpPr>
        <p:spPr>
          <a:xfrm>
            <a:off x="2065545" y="2731634"/>
            <a:ext cx="50129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7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スタッフ募集</a:t>
            </a:r>
          </a:p>
        </p:txBody>
      </p:sp>
      <p:sp>
        <p:nvSpPr>
          <p:cNvPr id="10" name="六角形 9">
            <a:extLst>
              <a:ext uri="{FF2B5EF4-FFF2-40B4-BE49-F238E27FC236}">
                <a16:creationId xmlns:a16="http://schemas.microsoft.com/office/drawing/2014/main" id="{AC22F34E-FF60-44F6-BF65-83FE78E34326}"/>
              </a:ext>
            </a:extLst>
          </p:cNvPr>
          <p:cNvSpPr/>
          <p:nvPr/>
        </p:nvSpPr>
        <p:spPr>
          <a:xfrm>
            <a:off x="1875612" y="1694952"/>
            <a:ext cx="5392773" cy="956345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>
                    <a:lumMod val="95000"/>
                  </a:schemeClr>
                </a:solidFill>
              </a:rPr>
              <a:t>パート・アルバイト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459DE0D-22EB-433B-AE9F-2C0CF46B4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4" y="4019887"/>
            <a:ext cx="1971950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649B083-2EF4-4F0E-9AF4-CE5F64107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39190C05-BC6B-463A-8A41-A30CADFB73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3983933"/>
              </p:ext>
            </p:extLst>
          </p:nvPr>
        </p:nvGraphicFramePr>
        <p:xfrm>
          <a:off x="375117" y="1885886"/>
          <a:ext cx="3837272" cy="4653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吹き出し: 下矢印 16">
            <a:extLst>
              <a:ext uri="{FF2B5EF4-FFF2-40B4-BE49-F238E27FC236}">
                <a16:creationId xmlns:a16="http://schemas.microsoft.com/office/drawing/2014/main" id="{ACA02791-B0A1-454D-A514-7FC2D7B2762F}"/>
              </a:ext>
            </a:extLst>
          </p:cNvPr>
          <p:cNvSpPr/>
          <p:nvPr/>
        </p:nvSpPr>
        <p:spPr>
          <a:xfrm>
            <a:off x="5059881" y="1912278"/>
            <a:ext cx="3455469" cy="15708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生産者の増加</a:t>
            </a:r>
          </a:p>
        </p:txBody>
      </p:sp>
      <p:sp>
        <p:nvSpPr>
          <p:cNvPr id="18" name="吹き出し: 下矢印 17">
            <a:extLst>
              <a:ext uri="{FF2B5EF4-FFF2-40B4-BE49-F238E27FC236}">
                <a16:creationId xmlns:a16="http://schemas.microsoft.com/office/drawing/2014/main" id="{16FB0BBA-6D7A-4EF0-A4C3-D70E95A5C696}"/>
              </a:ext>
            </a:extLst>
          </p:cNvPr>
          <p:cNvSpPr/>
          <p:nvPr/>
        </p:nvSpPr>
        <p:spPr>
          <a:xfrm>
            <a:off x="5059881" y="3666994"/>
            <a:ext cx="3455469" cy="1569600"/>
          </a:xfrm>
          <a:prstGeom prst="down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出荷量が増大</a:t>
            </a:r>
          </a:p>
        </p:txBody>
      </p:sp>
      <p:sp>
        <p:nvSpPr>
          <p:cNvPr id="20" name="四角形: 角度付き 19">
            <a:extLst>
              <a:ext uri="{FF2B5EF4-FFF2-40B4-BE49-F238E27FC236}">
                <a16:creationId xmlns:a16="http://schemas.microsoft.com/office/drawing/2014/main" id="{8CAB9FA1-B865-4D98-89D1-82A29DA5A046}"/>
              </a:ext>
            </a:extLst>
          </p:cNvPr>
          <p:cNvSpPr/>
          <p:nvPr/>
        </p:nvSpPr>
        <p:spPr>
          <a:xfrm>
            <a:off x="5075548" y="5421712"/>
            <a:ext cx="3455469" cy="750772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スタッフ</a:t>
            </a:r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増員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が必要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351709A-183A-47E7-A8FF-650655A69C2C}"/>
              </a:ext>
            </a:extLst>
          </p:cNvPr>
          <p:cNvSpPr txBox="1"/>
          <p:nvPr/>
        </p:nvSpPr>
        <p:spPr>
          <a:xfrm>
            <a:off x="375117" y="1175365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当園では野菜の生産、流通、販売を行っています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9ECE41-0872-4CE4-9EE6-395B96D74F63}"/>
              </a:ext>
            </a:extLst>
          </p:cNvPr>
          <p:cNvSpPr txBox="1"/>
          <p:nvPr/>
        </p:nvSpPr>
        <p:spPr>
          <a:xfrm>
            <a:off x="375117" y="302940"/>
            <a:ext cx="5194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solidFill>
                  <a:srgbClr val="0070C0"/>
                </a:solidFill>
              </a:rPr>
              <a:t>農業法人坪井農園とは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DA26F67-826C-43FE-8992-E9C82BDB82F0}"/>
              </a:ext>
            </a:extLst>
          </p:cNvPr>
          <p:cNvSpPr txBox="1"/>
          <p:nvPr/>
        </p:nvSpPr>
        <p:spPr>
          <a:xfrm>
            <a:off x="375117" y="302940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solidFill>
                  <a:srgbClr val="0070C0"/>
                </a:solidFill>
              </a:rPr>
              <a:t>業務内容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44FC282-7B9E-4E06-AE8C-9093ECE55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B0B8E6A-75AE-4673-ACD6-079E3B8368B8}"/>
              </a:ext>
            </a:extLst>
          </p:cNvPr>
          <p:cNvSpPr/>
          <p:nvPr/>
        </p:nvSpPr>
        <p:spPr>
          <a:xfrm>
            <a:off x="3345588" y="1753413"/>
            <a:ext cx="5169761" cy="1200801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野菜の袋詰め、販売など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96167A6F-49FE-4F7C-ADCA-2A970F71A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20768"/>
              </p:ext>
            </p:extLst>
          </p:nvPr>
        </p:nvGraphicFramePr>
        <p:xfrm>
          <a:off x="1781425" y="3612729"/>
          <a:ext cx="5581151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5839">
                  <a:extLst>
                    <a:ext uri="{9D8B030D-6E8A-4147-A177-3AD203B41FA5}">
                      <a16:colId xmlns:a16="http://schemas.microsoft.com/office/drawing/2014/main" val="1625533047"/>
                    </a:ext>
                  </a:extLst>
                </a:gridCol>
                <a:gridCol w="3675312">
                  <a:extLst>
                    <a:ext uri="{9D8B030D-6E8A-4147-A177-3AD203B41FA5}">
                      <a16:colId xmlns:a16="http://schemas.microsoft.com/office/drawing/2014/main" val="3658827957"/>
                    </a:ext>
                  </a:extLst>
                </a:gridCol>
              </a:tblGrid>
              <a:tr h="388468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販売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レジ・接客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4743859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商品管理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商品の梱包・品出し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6936819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在庫管理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6886761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199955-B6AE-4098-A68B-9AE0E104134B}"/>
              </a:ext>
            </a:extLst>
          </p:cNvPr>
          <p:cNvSpPr txBox="1"/>
          <p:nvPr/>
        </p:nvSpPr>
        <p:spPr>
          <a:xfrm>
            <a:off x="1663191" y="5441761"/>
            <a:ext cx="58176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chemeClr val="accent2">
                    <a:lumMod val="50000"/>
                  </a:schemeClr>
                </a:solidFill>
              </a:rPr>
              <a:t>経験者優遇</a:t>
            </a:r>
            <a:endParaRPr kumimoji="1" lang="en-US" altLang="ja-JP" sz="28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chemeClr val="accent2">
                    <a:lumMod val="50000"/>
                  </a:schemeClr>
                </a:solidFill>
              </a:rPr>
              <a:t>未経験の方には先輩が丁寧に指導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D1BD87C-60A7-4E3A-A4DE-DD381650C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17" y="1304847"/>
            <a:ext cx="2629267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278D3D-BB16-4A81-BF06-C9B5E4C59481}"/>
              </a:ext>
            </a:extLst>
          </p:cNvPr>
          <p:cNvSpPr txBox="1"/>
          <p:nvPr/>
        </p:nvSpPr>
        <p:spPr>
          <a:xfrm>
            <a:off x="375117" y="302940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solidFill>
                  <a:srgbClr val="0070C0"/>
                </a:solidFill>
              </a:rPr>
              <a:t>募集内容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434B1B9-1D14-47B6-BB0B-EADDCCBD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F56132F-0859-4738-8AB1-1D1C22DF0A31}"/>
              </a:ext>
            </a:extLst>
          </p:cNvPr>
          <p:cNvSpPr/>
          <p:nvPr/>
        </p:nvSpPr>
        <p:spPr>
          <a:xfrm>
            <a:off x="375117" y="1392188"/>
            <a:ext cx="4196883" cy="13243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</a:rPr>
              <a:t>賃金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時給９８０円～（昇給有り）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E3CFE924-EF27-4B41-BD68-AF90373E036A}"/>
              </a:ext>
            </a:extLst>
          </p:cNvPr>
          <p:cNvSpPr/>
          <p:nvPr/>
        </p:nvSpPr>
        <p:spPr>
          <a:xfrm>
            <a:off x="2473200" y="3072959"/>
            <a:ext cx="4197600" cy="1324302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F0"/>
                </a:solidFill>
              </a:rPr>
              <a:t>勤務日数</a:t>
            </a:r>
            <a:endParaRPr kumimoji="1" lang="en-US" altLang="ja-JP" sz="2400" dirty="0">
              <a:solidFill>
                <a:srgbClr val="00B0F0"/>
              </a:solidFill>
            </a:endParaRPr>
          </a:p>
          <a:p>
            <a:pPr algn="ctr"/>
            <a:r>
              <a:rPr kumimoji="1" lang="ja-JP" altLang="en-US" dirty="0"/>
              <a:t>１日３時間・週３日以上</a:t>
            </a:r>
            <a:endParaRPr kumimoji="1" lang="en-US" altLang="ja-JP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A8C78F7-326E-4765-9A2F-D7D1AC8CBC9A}"/>
              </a:ext>
            </a:extLst>
          </p:cNvPr>
          <p:cNvSpPr/>
          <p:nvPr/>
        </p:nvSpPr>
        <p:spPr>
          <a:xfrm>
            <a:off x="4572000" y="4753729"/>
            <a:ext cx="4196883" cy="13243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</a:rPr>
              <a:t>待遇</a:t>
            </a: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社員割引・正社員登用制度あり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479</TotalTime>
  <Words>108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25</cp:revision>
  <dcterms:created xsi:type="dcterms:W3CDTF">2021-07-07T07:28:29Z</dcterms:created>
  <dcterms:modified xsi:type="dcterms:W3CDTF">2021-11-10T08:54:30Z</dcterms:modified>
</cp:coreProperties>
</file>