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60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8" autoAdjust="0"/>
    <p:restoredTop sz="94660"/>
  </p:normalViewPr>
  <p:slideViewPr>
    <p:cSldViewPr snapToGrid="0">
      <p:cViewPr varScale="1">
        <p:scale>
          <a:sx n="61" d="100"/>
          <a:sy n="61" d="100"/>
        </p:scale>
        <p:origin x="82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4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/>
              <a:t>野菜料理を食べる頻度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4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1日3回以上</c:v>
                </c:pt>
              </c:strCache>
            </c:strRef>
          </c:tx>
          <c:spPr>
            <a:solidFill>
              <a:schemeClr val="accent1"/>
            </a:solidFill>
            <a:ln w="19050">
              <a:solidFill>
                <a:schemeClr val="lt1"/>
              </a:solidFill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人数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EDE-437F-8A39-612E6C5E649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1日1～2回</c:v>
                </c:pt>
              </c:strCache>
            </c:strRef>
          </c:tx>
          <c:spPr>
            <a:solidFill>
              <a:schemeClr val="accent2"/>
            </a:solidFill>
            <a:ln w="19050">
              <a:solidFill>
                <a:schemeClr val="lt1"/>
              </a:solidFill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人数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5-FD24-452B-B1DB-CE087D86221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週4～5回</c:v>
                </c:pt>
              </c:strCache>
            </c:strRef>
          </c:tx>
          <c:spPr>
            <a:solidFill>
              <a:schemeClr val="accent3"/>
            </a:solidFill>
            <a:ln w="19050">
              <a:solidFill>
                <a:schemeClr val="lt1"/>
              </a:solidFill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人数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6-FD24-452B-B1DB-CE087D86221B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週2～3回</c:v>
                </c:pt>
              </c:strCache>
            </c:strRef>
          </c:tx>
          <c:spPr>
            <a:solidFill>
              <a:schemeClr val="accent4"/>
            </a:solidFill>
            <a:ln w="19050">
              <a:solidFill>
                <a:schemeClr val="lt1"/>
              </a:solidFill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人数</c:v>
                </c:pt>
              </c:strCache>
            </c:strRef>
          </c:cat>
          <c:val>
            <c:numRef>
              <c:f>Sheet1!$E$2</c:f>
              <c:numCache>
                <c:formatCode>General</c:formatCode>
                <c:ptCount val="1"/>
                <c:pt idx="0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7-FD24-452B-B1DB-CE087D86221B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週1回以下</c:v>
                </c:pt>
              </c:strCache>
            </c:strRef>
          </c:tx>
          <c:spPr>
            <a:solidFill>
              <a:schemeClr val="accent5"/>
            </a:solidFill>
            <a:ln w="19050">
              <a:solidFill>
                <a:schemeClr val="lt1"/>
              </a:solidFill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人数</c:v>
                </c:pt>
              </c:strCache>
            </c:strRef>
          </c:cat>
          <c:val>
            <c:numRef>
              <c:f>Sheet1!$F$2</c:f>
              <c:numCache>
                <c:formatCode>General</c:formatCode>
                <c:ptCount val="1"/>
                <c:pt idx="0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8-FD24-452B-B1DB-CE087D86221B}"/>
            </c:ext>
          </c:extLst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食べない</c:v>
                </c:pt>
              </c:strCache>
            </c:strRef>
          </c:tx>
          <c:spPr>
            <a:solidFill>
              <a:schemeClr val="accent6"/>
            </a:solidFill>
            <a:ln w="19050">
              <a:solidFill>
                <a:schemeClr val="lt1"/>
              </a:solidFill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人数</c:v>
                </c:pt>
              </c:strCache>
            </c:strRef>
          </c:cat>
          <c:val>
            <c:numRef>
              <c:f>Sheet1!$G$2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9-FD24-452B-B1DB-CE087D86221B}"/>
            </c:ext>
          </c:extLst>
        </c:ser>
        <c:ser>
          <c:idx val="6"/>
          <c:order val="6"/>
          <c:tx>
            <c:strRef>
              <c:f>Sheet1!$H$1</c:f>
              <c:strCache>
                <c:ptCount val="1"/>
                <c:pt idx="0">
                  <c:v>無回答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 w="19050">
              <a:solidFill>
                <a:schemeClr val="lt1"/>
              </a:solidFill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人数</c:v>
                </c:pt>
              </c:strCache>
            </c:strRef>
          </c:cat>
          <c:val>
            <c:numRef>
              <c:f>Sheet1!$H$2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A-FD24-452B-B1DB-CE087D86221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1346404864"/>
        <c:axId val="1346409024"/>
      </c:barChart>
      <c:catAx>
        <c:axId val="134640486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346409024"/>
        <c:crosses val="autoZero"/>
        <c:auto val="1"/>
        <c:lblAlgn val="ctr"/>
        <c:lblOffset val="100"/>
        <c:noMultiLvlLbl val="0"/>
      </c:catAx>
      <c:valAx>
        <c:axId val="134640902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3464048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/>
      </a:pPr>
      <a:endParaRPr lang="ja-JP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0.425</cdr:x>
      <cdr:y>0.36782</cdr:y>
    </cdr:from>
    <cdr:to>
      <cdr:x>0.575</cdr:x>
      <cdr:y>0.63218</cdr:y>
    </cdr:to>
    <cdr:sp macro="" textlink="">
      <cdr:nvSpPr>
        <cdr:cNvPr id="2" name="テキスト ボックス 1">
          <a:extLst xmlns:a="http://schemas.openxmlformats.org/drawingml/2006/main">
            <a:ext uri="{FF2B5EF4-FFF2-40B4-BE49-F238E27FC236}">
              <a16:creationId xmlns:a16="http://schemas.microsoft.com/office/drawing/2014/main" id="{D5BA28EA-7A70-483A-BF55-30B060FECF0D}"/>
            </a:ext>
          </a:extLst>
        </cdr:cNvPr>
        <cdr:cNvSpPr txBox="1"/>
      </cdr:nvSpPr>
      <cdr:spPr>
        <a:xfrm xmlns:a="http://schemas.openxmlformats.org/drawingml/2006/main">
          <a:off x="2590800" y="127227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ja-JP" altLang="en-US" sz="11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8B81D2-7D73-478B-A451-44918A894521}" type="datetimeFigureOut">
              <a:rPr kumimoji="1" lang="ja-JP" altLang="en-US" smtClean="0"/>
              <a:t>2021/12/9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4D48D9-1358-4CE3-9488-D2FAEB242F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34709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96171-39B4-47E9-B0E3-1D2243E4D241}" type="datetime1">
              <a:rPr kumimoji="1" lang="ja-JP" altLang="en-US" smtClean="0"/>
              <a:t>2021/12/9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B164E-1B8F-4B4D-BF0B-B796B8BFA0E3}" type="datetime1">
              <a:rPr kumimoji="1" lang="ja-JP" altLang="en-US" smtClean="0"/>
              <a:t>2021/12/9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E7514-75E9-406D-BA90-5BA68AA51088}" type="datetime1">
              <a:rPr kumimoji="1" lang="ja-JP" altLang="en-US" smtClean="0"/>
              <a:t>2021/12/9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BC3A0-0DFB-4510-90DD-AC4423F7DB7E}" type="datetime1">
              <a:rPr kumimoji="1" lang="ja-JP" altLang="en-US" smtClean="0"/>
              <a:t>2021/12/9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5C950-6035-464D-840E-6A6F3B29F1E8}" type="datetime1">
              <a:rPr kumimoji="1" lang="ja-JP" altLang="en-US" smtClean="0"/>
              <a:t>2021/12/9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F12CC-2CCD-4906-9497-BCED79B813C1}" type="datetime1">
              <a:rPr kumimoji="1" lang="ja-JP" altLang="en-US" smtClean="0"/>
              <a:t>2021/12/9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869B4-2BA9-4CB8-813F-26067BE9120D}" type="datetime1">
              <a:rPr kumimoji="1" lang="ja-JP" altLang="en-US" smtClean="0"/>
              <a:t>2021/12/9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387AC-F142-4AC8-B697-EFF518000EE6}" type="datetime1">
              <a:rPr kumimoji="1" lang="ja-JP" altLang="en-US" smtClean="0"/>
              <a:t>2021/12/9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299B6-F244-4950-B290-6F3F2CE89625}" type="datetime1">
              <a:rPr kumimoji="1" lang="ja-JP" altLang="en-US" smtClean="0"/>
              <a:t>2021/12/9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66833-4CC6-4DC4-AF36-1B59EA91D576}" type="datetime1">
              <a:rPr kumimoji="1" lang="ja-JP" altLang="en-US" smtClean="0"/>
              <a:t>2021/12/9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9BA2F-76EE-4632-8612-6BC0431BAC79}" type="datetime1">
              <a:rPr kumimoji="1" lang="ja-JP" altLang="en-US" smtClean="0"/>
              <a:t>2021/12/9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F7857F-3746-4820-B04A-3B20A615E511}" type="datetime1">
              <a:rPr kumimoji="1" lang="ja-JP" altLang="en-US" smtClean="0"/>
              <a:t>2021/12/9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 i="1">
                <a:solidFill>
                  <a:srgbClr val="00B050"/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DFA225F0-827B-4C14-B0FC-888286EE5980}"/>
              </a:ext>
            </a:extLst>
          </p:cNvPr>
          <p:cNvSpPr txBox="1"/>
          <p:nvPr userDrawn="1"/>
        </p:nvSpPr>
        <p:spPr>
          <a:xfrm>
            <a:off x="3710226" y="6354429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dirty="0">
                <a:solidFill>
                  <a:srgbClr val="FF6600"/>
                </a:solidFill>
              </a:rPr>
              <a:t>青葉Ｃｏｏｋｉｎｇ</a:t>
            </a:r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ipe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四角形: メモ 2">
            <a:extLst>
              <a:ext uri="{FF2B5EF4-FFF2-40B4-BE49-F238E27FC236}">
                <a16:creationId xmlns:a16="http://schemas.microsoft.com/office/drawing/2014/main" id="{EA2258C0-74E5-4E41-A083-4F94F9F72647}"/>
              </a:ext>
            </a:extLst>
          </p:cNvPr>
          <p:cNvSpPr/>
          <p:nvPr/>
        </p:nvSpPr>
        <p:spPr>
          <a:xfrm>
            <a:off x="1508607" y="1732569"/>
            <a:ext cx="6126786" cy="3392861"/>
          </a:xfrm>
          <a:prstGeom prst="foldedCorner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rou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kumimoji="1" lang="ja-JP" altLang="en-US" sz="4000" u="sng" dirty="0"/>
              <a:t>８月３１日</a:t>
            </a:r>
            <a:endParaRPr kumimoji="1" lang="en-US" altLang="ja-JP" sz="4000" u="sng" dirty="0"/>
          </a:p>
          <a:p>
            <a:pPr algn="r"/>
            <a:r>
              <a:rPr kumimoji="1" lang="ja-JP" altLang="en-US" sz="80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野菜の日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C5DFED3B-AD63-4514-A59E-F482A76DD7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380" y="3833874"/>
            <a:ext cx="2724530" cy="1914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リボン: 下に曲がる 1">
            <a:extLst>
              <a:ext uri="{FF2B5EF4-FFF2-40B4-BE49-F238E27FC236}">
                <a16:creationId xmlns:a16="http://schemas.microsoft.com/office/drawing/2014/main" id="{D05550E5-EFC3-40DA-8E80-22856B997524}"/>
              </a:ext>
            </a:extLst>
          </p:cNvPr>
          <p:cNvSpPr/>
          <p:nvPr/>
        </p:nvSpPr>
        <p:spPr>
          <a:xfrm>
            <a:off x="596348" y="364819"/>
            <a:ext cx="7951305" cy="1022627"/>
          </a:xfrm>
          <a:prstGeom prst="ribbon">
            <a:avLst>
              <a:gd name="adj1" fmla="val 16667"/>
              <a:gd name="adj2" fmla="val 66294"/>
            </a:avLst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i="1" dirty="0">
                <a:solidFill>
                  <a:srgbClr val="00B050"/>
                </a:solidFill>
              </a:rPr>
              <a:t>野菜の摂取量</a:t>
            </a:r>
          </a:p>
        </p:txBody>
      </p:sp>
      <p:graphicFrame>
        <p:nvGraphicFramePr>
          <p:cNvPr id="5" name="グラフ 4">
            <a:extLst>
              <a:ext uri="{FF2B5EF4-FFF2-40B4-BE49-F238E27FC236}">
                <a16:creationId xmlns:a16="http://schemas.microsoft.com/office/drawing/2014/main" id="{B94ED5F8-F213-4732-ADD8-0E702B90DE8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9210839"/>
              </p:ext>
            </p:extLst>
          </p:nvPr>
        </p:nvGraphicFramePr>
        <p:xfrm>
          <a:off x="490606" y="1640884"/>
          <a:ext cx="4517622" cy="30317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四角形: 角を丸くする 11">
            <a:extLst>
              <a:ext uri="{FF2B5EF4-FFF2-40B4-BE49-F238E27FC236}">
                <a16:creationId xmlns:a16="http://schemas.microsoft.com/office/drawing/2014/main" id="{1BD8FC0D-2151-49CE-AB8F-BCE831EAEC1B}"/>
              </a:ext>
            </a:extLst>
          </p:cNvPr>
          <p:cNvSpPr/>
          <p:nvPr/>
        </p:nvSpPr>
        <p:spPr>
          <a:xfrm>
            <a:off x="5410899" y="3519256"/>
            <a:ext cx="2835479" cy="1022627"/>
          </a:xfrm>
          <a:prstGeom prst="round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摂取平均は</a:t>
            </a:r>
            <a:endParaRPr kumimoji="1" lang="en-US" altLang="ja-JP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3200" dirty="0">
                <a:solidFill>
                  <a:schemeClr val="tx1"/>
                </a:solidFill>
              </a:rPr>
              <a:t>２８０．５</a:t>
            </a:r>
            <a:r>
              <a:rPr kumimoji="1" lang="ja-JP" altLang="en-US" dirty="0">
                <a:solidFill>
                  <a:schemeClr val="tx1"/>
                </a:solidFill>
              </a:rPr>
              <a:t>グラム</a:t>
            </a:r>
            <a:endParaRPr kumimoji="1" lang="en-US" altLang="ja-JP" dirty="0">
              <a:solidFill>
                <a:schemeClr val="tx1"/>
              </a:solidFill>
            </a:endParaRP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B30C01E9-2B11-4E93-959D-9162B1C661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4" name="吹き出し: 下矢印 3">
            <a:extLst>
              <a:ext uri="{FF2B5EF4-FFF2-40B4-BE49-F238E27FC236}">
                <a16:creationId xmlns:a16="http://schemas.microsoft.com/office/drawing/2014/main" id="{91EC3DD6-121A-48B6-877A-EDAD0BF699A8}"/>
              </a:ext>
            </a:extLst>
          </p:cNvPr>
          <p:cNvSpPr/>
          <p:nvPr/>
        </p:nvSpPr>
        <p:spPr>
          <a:xfrm>
            <a:off x="5410899" y="1753299"/>
            <a:ext cx="2835479" cy="1625056"/>
          </a:xfrm>
          <a:prstGeom prst="downArrowCallou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成人の野菜摂取目標</a:t>
            </a:r>
            <a:endParaRPr kumimoji="1" lang="en-US" altLang="ja-JP" dirty="0"/>
          </a:p>
          <a:p>
            <a:pPr algn="ctr"/>
            <a:r>
              <a:rPr kumimoji="1" lang="ja-JP" altLang="en-US" sz="3200" dirty="0"/>
              <a:t>３５０</a:t>
            </a:r>
            <a:r>
              <a:rPr kumimoji="1" lang="ja-JP" altLang="en-US" dirty="0"/>
              <a:t>グラム</a:t>
            </a:r>
          </a:p>
        </p:txBody>
      </p:sp>
      <p:sp>
        <p:nvSpPr>
          <p:cNvPr id="6" name="吹き出し: 四角形 5">
            <a:extLst>
              <a:ext uri="{FF2B5EF4-FFF2-40B4-BE49-F238E27FC236}">
                <a16:creationId xmlns:a16="http://schemas.microsoft.com/office/drawing/2014/main" id="{37B3C07F-B387-41F2-87B0-0E8E87D07488}"/>
              </a:ext>
            </a:extLst>
          </p:cNvPr>
          <p:cNvSpPr/>
          <p:nvPr/>
        </p:nvSpPr>
        <p:spPr>
          <a:xfrm>
            <a:off x="596348" y="5217116"/>
            <a:ext cx="4956314" cy="912180"/>
          </a:xfrm>
          <a:prstGeom prst="wedgeRectCallout">
            <a:avLst>
              <a:gd name="adj1" fmla="val 65917"/>
              <a:gd name="adj2" fmla="val -14498"/>
            </a:avLst>
          </a:prstGeom>
          <a:solidFill>
            <a:srgbClr val="FFFF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2000" b="1" dirty="0">
                <a:solidFill>
                  <a:srgbClr val="FF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取っているつもりでも足りていない！</a:t>
            </a: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59733C14-2D82-47CD-B9FD-77A6E2EDEC9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8638" y="4605068"/>
            <a:ext cx="981212" cy="193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Graphic spid="5" grpId="1">
        <p:bldAsOne/>
      </p:bldGraphic>
      <p:bldP spid="12" grpId="0" animBg="1"/>
      <p:bldP spid="12" grpId="1" animBg="1"/>
      <p:bldP spid="4" grpId="0" animBg="1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 3">
            <a:extLst>
              <a:ext uri="{FF2B5EF4-FFF2-40B4-BE49-F238E27FC236}">
                <a16:creationId xmlns:a16="http://schemas.microsoft.com/office/drawing/2014/main" id="{C95B286F-D467-4324-8D2F-40D68B0EAF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8161846"/>
              </p:ext>
            </p:extLst>
          </p:nvPr>
        </p:nvGraphicFramePr>
        <p:xfrm>
          <a:off x="2128707" y="1740568"/>
          <a:ext cx="4886587" cy="20726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93908">
                  <a:extLst>
                    <a:ext uri="{9D8B030D-6E8A-4147-A177-3AD203B41FA5}">
                      <a16:colId xmlns:a16="http://schemas.microsoft.com/office/drawing/2014/main" val="969960971"/>
                    </a:ext>
                  </a:extLst>
                </a:gridCol>
                <a:gridCol w="3292679">
                  <a:extLst>
                    <a:ext uri="{9D8B030D-6E8A-4147-A177-3AD203B41FA5}">
                      <a16:colId xmlns:a16="http://schemas.microsoft.com/office/drawing/2014/main" val="44704118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好み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おいしい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9473668"/>
                  </a:ext>
                </a:extLst>
              </a:tr>
              <a:tr h="370840">
                <a:tc rowSpan="3">
                  <a:txBody>
                    <a:bodyPr/>
                    <a:lstStyle/>
                    <a:p>
                      <a:r>
                        <a:rPr kumimoji="1" lang="ja-JP" altLang="en-US" sz="2800" dirty="0"/>
                        <a:t>健康面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食物繊維が豊富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729162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sz="2800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栄養が豊富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822239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sz="2800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体調を整える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2657451"/>
                  </a:ext>
                </a:extLst>
              </a:tr>
            </a:tbl>
          </a:graphicData>
        </a:graphic>
      </p:graphicFrame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5B0F994A-8365-45A3-8A21-A4A89BFC2B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05CF2E3-0235-4283-A558-2D26005D06C9}"/>
              </a:ext>
            </a:extLst>
          </p:cNvPr>
          <p:cNvSpPr txBox="1"/>
          <p:nvPr/>
        </p:nvSpPr>
        <p:spPr>
          <a:xfrm>
            <a:off x="5066223" y="4465980"/>
            <a:ext cx="293541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明朝" panose="02020609040205080304" pitchFamily="17" charset="-128"/>
                <a:ea typeface="ＭＳ 明朝" panose="02020609040205080304" pitchFamily="17" charset="-128"/>
              </a:rPr>
              <a:t>便秘を防ぐ</a:t>
            </a:r>
            <a:endParaRPr kumimoji="1" lang="en-US" altLang="ja-JP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明朝" panose="02020609040205080304" pitchFamily="17" charset="-128"/>
                <a:ea typeface="ＭＳ 明朝" panose="02020609040205080304" pitchFamily="17" charset="-128"/>
              </a:rPr>
              <a:t>美肌のため</a:t>
            </a:r>
            <a:endParaRPr kumimoji="1" lang="en-US" altLang="ja-JP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明朝" panose="02020609040205080304" pitchFamily="17" charset="-128"/>
                <a:ea typeface="ＭＳ 明朝" panose="02020609040205080304" pitchFamily="17" charset="-128"/>
              </a:rPr>
              <a:t>カロリーを抑える</a:t>
            </a:r>
          </a:p>
        </p:txBody>
      </p:sp>
      <p:sp>
        <p:nvSpPr>
          <p:cNvPr id="9" name="矢印: V 字型 8">
            <a:extLst>
              <a:ext uri="{FF2B5EF4-FFF2-40B4-BE49-F238E27FC236}">
                <a16:creationId xmlns:a16="http://schemas.microsoft.com/office/drawing/2014/main" id="{FC67B8AF-4B5D-43D8-9C7B-999A79859501}"/>
              </a:ext>
            </a:extLst>
          </p:cNvPr>
          <p:cNvSpPr/>
          <p:nvPr/>
        </p:nvSpPr>
        <p:spPr>
          <a:xfrm>
            <a:off x="562061" y="4218053"/>
            <a:ext cx="4278387" cy="1696185"/>
          </a:xfrm>
          <a:prstGeom prst="notchedRightArrow">
            <a:avLst/>
          </a:prstGeom>
          <a:solidFill>
            <a:srgbClr val="00B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2000" dirty="0">
                <a:solidFill>
                  <a:schemeClr val="bg1"/>
                </a:solidFill>
                <a:latin typeface="+mn-ea"/>
              </a:rPr>
              <a:t>他にも</a:t>
            </a:r>
            <a:endParaRPr kumimoji="1" lang="en-US" altLang="ja-JP" sz="2000" dirty="0">
              <a:solidFill>
                <a:schemeClr val="bg1"/>
              </a:solidFill>
              <a:latin typeface="+mn-ea"/>
            </a:endParaRPr>
          </a:p>
          <a:p>
            <a:r>
              <a:rPr kumimoji="1" lang="ja-JP" altLang="en-US" sz="2000" dirty="0">
                <a:solidFill>
                  <a:schemeClr val="bg1"/>
                </a:solidFill>
                <a:latin typeface="+mn-ea"/>
              </a:rPr>
              <a:t>女性</a:t>
            </a:r>
            <a:r>
              <a:rPr kumimoji="1" lang="ja-JP" altLang="en-US" sz="2000">
                <a:solidFill>
                  <a:schemeClr val="bg1"/>
                </a:solidFill>
                <a:latin typeface="+mn-ea"/>
              </a:rPr>
              <a:t>や高年齢層</a:t>
            </a:r>
            <a:r>
              <a:rPr kumimoji="1" lang="ja-JP" altLang="en-US" sz="2000" dirty="0">
                <a:solidFill>
                  <a:schemeClr val="bg1"/>
                </a:solidFill>
                <a:latin typeface="+mn-ea"/>
              </a:rPr>
              <a:t>で多いのは</a:t>
            </a:r>
          </a:p>
        </p:txBody>
      </p:sp>
      <p:sp>
        <p:nvSpPr>
          <p:cNvPr id="7" name="リボン: 下に曲がる 6">
            <a:extLst>
              <a:ext uri="{FF2B5EF4-FFF2-40B4-BE49-F238E27FC236}">
                <a16:creationId xmlns:a16="http://schemas.microsoft.com/office/drawing/2014/main" id="{490B65B8-9751-4B8A-A15A-F4ABA76A49C9}"/>
              </a:ext>
            </a:extLst>
          </p:cNvPr>
          <p:cNvSpPr/>
          <p:nvPr/>
        </p:nvSpPr>
        <p:spPr>
          <a:xfrm>
            <a:off x="596348" y="364819"/>
            <a:ext cx="7951305" cy="1022627"/>
          </a:xfrm>
          <a:prstGeom prst="ribbon">
            <a:avLst>
              <a:gd name="adj1" fmla="val 16667"/>
              <a:gd name="adj2" fmla="val 66294"/>
            </a:avLst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i="1" dirty="0">
                <a:solidFill>
                  <a:srgbClr val="00B050"/>
                </a:solidFill>
              </a:rPr>
              <a:t>野菜を食べる理由</a:t>
            </a:r>
          </a:p>
        </p:txBody>
      </p:sp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六角形 2">
            <a:extLst>
              <a:ext uri="{FF2B5EF4-FFF2-40B4-BE49-F238E27FC236}">
                <a16:creationId xmlns:a16="http://schemas.microsoft.com/office/drawing/2014/main" id="{B41165C9-1FD7-4511-86DD-0FEC11E764F7}"/>
              </a:ext>
            </a:extLst>
          </p:cNvPr>
          <p:cNvSpPr/>
          <p:nvPr/>
        </p:nvSpPr>
        <p:spPr>
          <a:xfrm>
            <a:off x="465126" y="1803052"/>
            <a:ext cx="5152912" cy="933650"/>
          </a:xfrm>
          <a:prstGeom prst="hexagon">
            <a:avLst/>
          </a:prstGeom>
          <a:solidFill>
            <a:schemeClr val="accent4">
              <a:lumMod val="40000"/>
              <a:lumOff val="6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rgbClr val="FF0000"/>
                </a:solidFill>
              </a:rPr>
              <a:t>好きな野菜</a:t>
            </a:r>
            <a:endParaRPr kumimoji="1" lang="en-US" altLang="ja-JP" sz="2800" dirty="0">
              <a:solidFill>
                <a:srgbClr val="FF0000"/>
              </a:solidFill>
            </a:endParaRPr>
          </a:p>
          <a:p>
            <a:pPr algn="ctr"/>
            <a:r>
              <a:rPr kumimoji="1" lang="ja-JP" altLang="en-US" dirty="0"/>
              <a:t>好みの野菜を見つけよう</a:t>
            </a:r>
          </a:p>
        </p:txBody>
      </p:sp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C4D81FB7-3BD5-44E9-924C-C739A890898A}"/>
              </a:ext>
            </a:extLst>
          </p:cNvPr>
          <p:cNvSpPr/>
          <p:nvPr/>
        </p:nvSpPr>
        <p:spPr>
          <a:xfrm>
            <a:off x="1996856" y="3262754"/>
            <a:ext cx="5151600" cy="94667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rgbClr val="FF0000"/>
                </a:solidFill>
              </a:rPr>
              <a:t>野菜が取れない時</a:t>
            </a:r>
            <a:endParaRPr kumimoji="1" lang="en-US" altLang="ja-JP" sz="2800" dirty="0">
              <a:solidFill>
                <a:srgbClr val="FF0000"/>
              </a:solidFill>
            </a:endParaRPr>
          </a:p>
          <a:p>
            <a:pPr algn="ctr"/>
            <a:r>
              <a:rPr kumimoji="1" lang="ja-JP" altLang="en-US" dirty="0"/>
              <a:t>サプリメントより野菜ジュース</a:t>
            </a:r>
          </a:p>
        </p:txBody>
      </p:sp>
      <p:sp>
        <p:nvSpPr>
          <p:cNvPr id="5" name="八角形 4">
            <a:extLst>
              <a:ext uri="{FF2B5EF4-FFF2-40B4-BE49-F238E27FC236}">
                <a16:creationId xmlns:a16="http://schemas.microsoft.com/office/drawing/2014/main" id="{D429D6A7-5E97-4C01-B542-1CED6007F667}"/>
              </a:ext>
            </a:extLst>
          </p:cNvPr>
          <p:cNvSpPr/>
          <p:nvPr/>
        </p:nvSpPr>
        <p:spPr>
          <a:xfrm>
            <a:off x="3420900" y="4735479"/>
            <a:ext cx="5151600" cy="946673"/>
          </a:xfrm>
          <a:prstGeom prst="octagon">
            <a:avLst/>
          </a:prstGeom>
          <a:solidFill>
            <a:schemeClr val="accent3">
              <a:lumMod val="40000"/>
              <a:lumOff val="6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rgbClr val="FF0000"/>
                </a:solidFill>
              </a:rPr>
              <a:t>嫌いな野菜</a:t>
            </a:r>
            <a:endParaRPr kumimoji="1" lang="en-US" altLang="ja-JP" sz="2800" dirty="0">
              <a:solidFill>
                <a:srgbClr val="FF0000"/>
              </a:solidFill>
            </a:endParaRPr>
          </a:p>
          <a:p>
            <a:pPr algn="ctr"/>
            <a:r>
              <a:rPr kumimoji="1" lang="ja-JP" altLang="en-US" dirty="0"/>
              <a:t>好きになれる料理を紹介</a:t>
            </a: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A3140A0-33E0-45DA-A465-31B2A7C273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8" name="リボン: 下に曲がる 7">
            <a:extLst>
              <a:ext uri="{FF2B5EF4-FFF2-40B4-BE49-F238E27FC236}">
                <a16:creationId xmlns:a16="http://schemas.microsoft.com/office/drawing/2014/main" id="{122B9999-09BA-4BD6-9777-D6E450A80ADD}"/>
              </a:ext>
            </a:extLst>
          </p:cNvPr>
          <p:cNvSpPr/>
          <p:nvPr/>
        </p:nvSpPr>
        <p:spPr>
          <a:xfrm>
            <a:off x="596348" y="364819"/>
            <a:ext cx="7951305" cy="1022627"/>
          </a:xfrm>
          <a:prstGeom prst="ribbon">
            <a:avLst>
              <a:gd name="adj1" fmla="val 16667"/>
              <a:gd name="adj2" fmla="val 66294"/>
            </a:avLst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i="1" dirty="0">
                <a:solidFill>
                  <a:srgbClr val="00B050"/>
                </a:solidFill>
              </a:rPr>
              <a:t>野菜を食べよう</a:t>
            </a:r>
          </a:p>
        </p:txBody>
      </p:sp>
    </p:spTree>
    <p:extLst>
      <p:ext uri="{BB962C8B-B14F-4D97-AF65-F5344CB8AC3E}">
        <p14:creationId xmlns:p14="http://schemas.microsoft.com/office/powerpoint/2010/main" val="189139970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328</TotalTime>
  <Words>100</Words>
  <Application>Microsoft Office PowerPoint</Application>
  <PresentationFormat>画面に合わせる (4:3)</PresentationFormat>
  <Paragraphs>32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近藤 絵美</dc:creator>
  <cp:lastModifiedBy>日本情報処理検定協会(fh)</cp:lastModifiedBy>
  <cp:revision>28</cp:revision>
  <dcterms:created xsi:type="dcterms:W3CDTF">2021-07-08T06:23:23Z</dcterms:created>
  <dcterms:modified xsi:type="dcterms:W3CDTF">2021-12-09T08:47:03Z</dcterms:modified>
</cp:coreProperties>
</file>