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2" autoAdjust="0"/>
    <p:restoredTop sz="94660"/>
  </p:normalViewPr>
  <p:slideViewPr>
    <p:cSldViewPr snapToGrid="0">
      <p:cViewPr varScale="1">
        <p:scale>
          <a:sx n="61" d="100"/>
          <a:sy n="61" d="100"/>
        </p:scale>
        <p:origin x="9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出勤のみ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総務部</c:v>
                </c:pt>
                <c:pt idx="1">
                  <c:v>人事部</c:v>
                </c:pt>
                <c:pt idx="2">
                  <c:v>経理部</c:v>
                </c:pt>
                <c:pt idx="3">
                  <c:v>営業部</c:v>
                </c:pt>
                <c:pt idx="4">
                  <c:v>企画開発部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3</c:v>
                </c:pt>
                <c:pt idx="1">
                  <c:v>5</c:v>
                </c:pt>
                <c:pt idx="2">
                  <c:v>12</c:v>
                </c:pt>
                <c:pt idx="3">
                  <c:v>2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2D-4CA1-A29D-511550395AD9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テレワークのみ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総務部</c:v>
                </c:pt>
                <c:pt idx="1">
                  <c:v>人事部</c:v>
                </c:pt>
                <c:pt idx="2">
                  <c:v>経理部</c:v>
                </c:pt>
                <c:pt idx="3">
                  <c:v>営業部</c:v>
                </c:pt>
                <c:pt idx="4">
                  <c:v>企画開発部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4</c:v>
                </c:pt>
                <c:pt idx="1">
                  <c:v>4</c:v>
                </c:pt>
                <c:pt idx="2">
                  <c:v>7</c:v>
                </c:pt>
                <c:pt idx="3">
                  <c:v>65</c:v>
                </c:pt>
                <c:pt idx="4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32D-4CA1-A29D-511550395AD9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併用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総務部</c:v>
                </c:pt>
                <c:pt idx="1">
                  <c:v>人事部</c:v>
                </c:pt>
                <c:pt idx="2">
                  <c:v>経理部</c:v>
                </c:pt>
                <c:pt idx="3">
                  <c:v>営業部</c:v>
                </c:pt>
                <c:pt idx="4">
                  <c:v>企画開発部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36</c:v>
                </c:pt>
                <c:pt idx="1">
                  <c:v>34</c:v>
                </c:pt>
                <c:pt idx="2">
                  <c:v>26</c:v>
                </c:pt>
                <c:pt idx="3">
                  <c:v>21</c:v>
                </c:pt>
                <c:pt idx="4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32D-4CA1-A29D-511550395A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16380896"/>
        <c:axId val="1516379232"/>
      </c:barChart>
      <c:catAx>
        <c:axId val="15163808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16379232"/>
        <c:crosses val="autoZero"/>
        <c:auto val="1"/>
        <c:lblAlgn val="ctr"/>
        <c:lblOffset val="100"/>
        <c:noMultiLvlLbl val="0"/>
      </c:catAx>
      <c:valAx>
        <c:axId val="15163792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16380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66EE92-E609-47CA-A6EC-3F109B742578}" type="datetimeFigureOut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504067-2583-4C32-8D3B-588109769A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65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90C11-1F2F-4F53-81C4-89A3E36C9958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47736-5EB8-478A-A674-75228774B0B4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B364-BA92-4A66-B91F-33E9C6FCCB05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41DC-14F4-4FD0-9A65-1E205BB2AEE6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7235-4E5F-4112-932B-1DFA46AE9BD1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D8DD-D5A7-4A58-B9C7-00CAFBC6B91C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E604E-00BC-4371-A97D-EB76C038384A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E5E95-D158-4BE4-B3B5-9E162FB3FB10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850C9-3C3C-4264-9610-0A80CED9CE05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1143B-AC3E-4BD2-9A95-E5A52EF1E15A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DA1D-6DF1-424A-8290-03FE1BF8429F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D26F0-E26E-43B0-9CD5-5762BDC8A1A4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ja-JP" altLang="en-US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F3903E3-D9FF-41D9-B5B6-2EB7CE6C982D}" type="slidenum">
              <a:rPr lang="en-US" altLang="ja-JP" smtClean="0"/>
              <a:pPr/>
              <a:t>‹#›</a:t>
            </a:fld>
            <a:endParaRPr 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83FB4D4-2E9B-453A-9764-8E24EB80DDC2}"/>
              </a:ext>
            </a:extLst>
          </p:cNvPr>
          <p:cNvSpPr/>
          <p:nvPr userDrawn="1"/>
        </p:nvSpPr>
        <p:spPr>
          <a:xfrm>
            <a:off x="6457950" y="6279543"/>
            <a:ext cx="2473107" cy="4266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</a:rPr>
              <a:t>テレワーク推進室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CA5B04B-BD50-4220-A98C-FDAF76A22B2C}"/>
              </a:ext>
            </a:extLst>
          </p:cNvPr>
          <p:cNvSpPr txBox="1"/>
          <p:nvPr/>
        </p:nvSpPr>
        <p:spPr>
          <a:xfrm>
            <a:off x="295375" y="4270419"/>
            <a:ext cx="5211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～より働きやすいスタイルを～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E1F67CB-DD86-481F-B013-8425AA8A13B2}"/>
              </a:ext>
            </a:extLst>
          </p:cNvPr>
          <p:cNvSpPr/>
          <p:nvPr/>
        </p:nvSpPr>
        <p:spPr>
          <a:xfrm>
            <a:off x="295375" y="3079893"/>
            <a:ext cx="736131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6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テレワーク現況報告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33983CA-05EC-4FC0-A029-49CD50F14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058" y="188617"/>
            <a:ext cx="3048425" cy="276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50DF85-E3DD-4805-806A-B5239BFA2CEC}"/>
              </a:ext>
            </a:extLst>
          </p:cNvPr>
          <p:cNvSpPr txBox="1"/>
          <p:nvPr/>
        </p:nvSpPr>
        <p:spPr>
          <a:xfrm>
            <a:off x="356001" y="366342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実施状況</a:t>
            </a:r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ABC8D89C-05A2-4869-B5D2-3C79C84373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0692365"/>
              </p:ext>
            </p:extLst>
          </p:nvPr>
        </p:nvGraphicFramePr>
        <p:xfrm>
          <a:off x="356001" y="1296792"/>
          <a:ext cx="5280711" cy="2774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0FC544E0-CFB8-472E-9EFF-7625FB29488A}"/>
              </a:ext>
            </a:extLst>
          </p:cNvPr>
          <p:cNvSpPr/>
          <p:nvPr/>
        </p:nvSpPr>
        <p:spPr>
          <a:xfrm>
            <a:off x="6163211" y="1469780"/>
            <a:ext cx="2646878" cy="1959220"/>
          </a:xfrm>
          <a:prstGeom prst="wedgeRoundRectCallout">
            <a:avLst>
              <a:gd name="adj1" fmla="val -65318"/>
              <a:gd name="adj2" fmla="val -13883"/>
              <a:gd name="adj3" fmla="val 16667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全体のテレワーク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実施率は</a:t>
            </a:r>
            <a:r>
              <a:rPr kumimoji="1" lang="ja-JP" altLang="en-US" sz="2000" dirty="0">
                <a:solidFill>
                  <a:srgbClr val="FF0000"/>
                </a:solidFill>
              </a:rPr>
              <a:t>約９割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B2011075-D49F-4136-B559-90FF22A81728}"/>
              </a:ext>
            </a:extLst>
          </p:cNvPr>
          <p:cNvSpPr/>
          <p:nvPr/>
        </p:nvSpPr>
        <p:spPr>
          <a:xfrm>
            <a:off x="1014607" y="4342008"/>
            <a:ext cx="7114786" cy="12192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実施率は昨年度から５割増加</a:t>
            </a:r>
            <a:endParaRPr kumimoji="1" lang="en-US" altLang="ja-JP" sz="2800" dirty="0">
              <a:solidFill>
                <a:srgbClr val="FF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8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併用するスタイルが定着</a:t>
            </a:r>
            <a:endParaRPr kumimoji="1" lang="en-US" altLang="ja-JP" sz="2800" dirty="0">
              <a:solidFill>
                <a:srgbClr val="FF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94D63E7-94F3-4E08-A0EF-E91E73BB530C}"/>
              </a:ext>
            </a:extLst>
          </p:cNvPr>
          <p:cNvSpPr txBox="1"/>
          <p:nvPr/>
        </p:nvSpPr>
        <p:spPr>
          <a:xfrm>
            <a:off x="356001" y="366342"/>
            <a:ext cx="48574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社員聴き取り調査</a:t>
            </a:r>
          </a:p>
        </p:txBody>
      </p:sp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B4B4ABCD-49E6-48F1-9E08-C9CB69CB6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031275"/>
              </p:ext>
            </p:extLst>
          </p:nvPr>
        </p:nvGraphicFramePr>
        <p:xfrm>
          <a:off x="999994" y="1504963"/>
          <a:ext cx="7144012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22034">
                  <a:extLst>
                    <a:ext uri="{9D8B030D-6E8A-4147-A177-3AD203B41FA5}">
                      <a16:colId xmlns:a16="http://schemas.microsoft.com/office/drawing/2014/main" val="305556570"/>
                    </a:ext>
                  </a:extLst>
                </a:gridCol>
                <a:gridCol w="3921978">
                  <a:extLst>
                    <a:ext uri="{9D8B030D-6E8A-4147-A177-3AD203B41FA5}">
                      <a16:colId xmlns:a16="http://schemas.microsoft.com/office/drawing/2014/main" val="26547843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i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メリット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i="1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デメリット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813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i="1" dirty="0"/>
                        <a:t>通勤時間が減る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i="1" dirty="0"/>
                        <a:t>長時間労働になる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90146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i="1" dirty="0"/>
                        <a:t>人間関係のストレスが減る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i="1" dirty="0"/>
                        <a:t>孤独を感じる</a:t>
                      </a:r>
                      <a:endParaRPr kumimoji="1" lang="en-US" altLang="ja-JP" sz="2000" i="1" dirty="0"/>
                    </a:p>
                    <a:p>
                      <a:r>
                        <a:rPr kumimoji="1" lang="ja-JP" altLang="en-US" sz="2000" i="1" dirty="0"/>
                        <a:t>コミュニケーションが希薄になる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779156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i="1" dirty="0"/>
                        <a:t>集中して仕事ができる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i="1" dirty="0"/>
                        <a:t>報連相がスムーズに行かない</a:t>
                      </a:r>
                      <a:endParaRPr kumimoji="1" lang="en-US" altLang="ja-JP" sz="2000" i="1" dirty="0"/>
                    </a:p>
                    <a:p>
                      <a:r>
                        <a:rPr kumimoji="1" lang="ja-JP" altLang="en-US" sz="2000" i="1" dirty="0"/>
                        <a:t>見たい資料がすぐ</a:t>
                      </a:r>
                      <a:r>
                        <a:rPr kumimoji="1" lang="ja-JP" altLang="en-US" sz="2000" i="1"/>
                        <a:t>に見られない</a:t>
                      </a:r>
                      <a:endParaRPr kumimoji="1" lang="ja-JP" altLang="en-US" sz="2000" i="1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846717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CFA0905-4E87-43FE-AB5D-2C33732A5E0E}"/>
              </a:ext>
            </a:extLst>
          </p:cNvPr>
          <p:cNvSpPr txBox="1"/>
          <p:nvPr/>
        </p:nvSpPr>
        <p:spPr>
          <a:xfrm>
            <a:off x="2242046" y="4318950"/>
            <a:ext cx="514596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最低月に１度面談を実施</a:t>
            </a:r>
            <a:endParaRPr kumimoji="1" lang="en-US" altLang="ja-JP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ワークフローシステムを細分化</a:t>
            </a:r>
            <a:endParaRPr kumimoji="1" lang="en-US" altLang="ja-JP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紙の資料をデータ化</a:t>
            </a:r>
            <a:endParaRPr kumimoji="1" lang="en-US" altLang="ja-JP" sz="2800" dirty="0"/>
          </a:p>
        </p:txBody>
      </p:sp>
      <p:sp>
        <p:nvSpPr>
          <p:cNvPr id="12" name="吹き出し: 右矢印 11">
            <a:extLst>
              <a:ext uri="{FF2B5EF4-FFF2-40B4-BE49-F238E27FC236}">
                <a16:creationId xmlns:a16="http://schemas.microsoft.com/office/drawing/2014/main" id="{D3B78120-DD25-4275-818A-A6A5C8771577}"/>
              </a:ext>
            </a:extLst>
          </p:cNvPr>
          <p:cNvSpPr/>
          <p:nvPr/>
        </p:nvSpPr>
        <p:spPr>
          <a:xfrm>
            <a:off x="356001" y="4076279"/>
            <a:ext cx="1648163" cy="1870339"/>
          </a:xfrm>
          <a:prstGeom prst="rightArrowCallou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400" dirty="0"/>
              <a:t>講じた対策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B8435A6-E5AD-40FF-8F74-4854501CE01A}"/>
              </a:ext>
            </a:extLst>
          </p:cNvPr>
          <p:cNvSpPr txBox="1"/>
          <p:nvPr/>
        </p:nvSpPr>
        <p:spPr>
          <a:xfrm>
            <a:off x="356001" y="366342"/>
            <a:ext cx="34708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さらなる課題</a:t>
            </a:r>
          </a:p>
        </p:txBody>
      </p:sp>
      <p:sp>
        <p:nvSpPr>
          <p:cNvPr id="4" name="矢印: 五方向 3">
            <a:extLst>
              <a:ext uri="{FF2B5EF4-FFF2-40B4-BE49-F238E27FC236}">
                <a16:creationId xmlns:a16="http://schemas.microsoft.com/office/drawing/2014/main" id="{0EC8619E-A9CE-46CA-B890-E519110C0C6B}"/>
              </a:ext>
            </a:extLst>
          </p:cNvPr>
          <p:cNvSpPr/>
          <p:nvPr/>
        </p:nvSpPr>
        <p:spPr>
          <a:xfrm>
            <a:off x="2668042" y="1647204"/>
            <a:ext cx="5486402" cy="1050214"/>
          </a:xfrm>
          <a:prstGeom prst="homePlat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/>
              <a:t>コミュニケーション不足</a:t>
            </a:r>
          </a:p>
        </p:txBody>
      </p:sp>
      <p:sp>
        <p:nvSpPr>
          <p:cNvPr id="12" name="矢印: 五方向 11">
            <a:extLst>
              <a:ext uri="{FF2B5EF4-FFF2-40B4-BE49-F238E27FC236}">
                <a16:creationId xmlns:a16="http://schemas.microsoft.com/office/drawing/2014/main" id="{907CB9A9-AC43-4DA4-9B20-1CD6B235B62E}"/>
              </a:ext>
            </a:extLst>
          </p:cNvPr>
          <p:cNvSpPr/>
          <p:nvPr/>
        </p:nvSpPr>
        <p:spPr>
          <a:xfrm>
            <a:off x="2668042" y="3234862"/>
            <a:ext cx="5486402" cy="1050214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/>
              <a:t>評価制度</a:t>
            </a:r>
            <a:r>
              <a:rPr kumimoji="1" lang="ja-JP" altLang="en-US" sz="2800"/>
              <a:t>が追い付いていない</a:t>
            </a:r>
            <a:endParaRPr kumimoji="1" lang="ja-JP" altLang="en-US" sz="2800" dirty="0"/>
          </a:p>
        </p:txBody>
      </p:sp>
      <p:sp>
        <p:nvSpPr>
          <p:cNvPr id="13" name="矢印: 五方向 12">
            <a:extLst>
              <a:ext uri="{FF2B5EF4-FFF2-40B4-BE49-F238E27FC236}">
                <a16:creationId xmlns:a16="http://schemas.microsoft.com/office/drawing/2014/main" id="{9F3D61FD-C915-4CB5-9D87-8242D8326C39}"/>
              </a:ext>
            </a:extLst>
          </p:cNvPr>
          <p:cNvSpPr/>
          <p:nvPr/>
        </p:nvSpPr>
        <p:spPr>
          <a:xfrm>
            <a:off x="2668042" y="4822521"/>
            <a:ext cx="5486402" cy="1050214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/>
              <a:t>セキュリティーの強化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880B8CA-6B7E-47FD-A6B2-622ED9717B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20" y="1542692"/>
            <a:ext cx="1724266" cy="124794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82EC36A-3161-4B02-B110-AE75A0E828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20" y="3135994"/>
            <a:ext cx="1724266" cy="124794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19DB482-FB4C-437C-A4B0-69BC9C98FC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94" y="4709364"/>
            <a:ext cx="1381318" cy="127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2" grpId="0" animBg="1"/>
      <p:bldP spid="12" grpId="1" animBg="1"/>
      <p:bldP spid="13" grpId="0" animBg="1"/>
      <p:bldP spid="13" grpId="1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403</TotalTime>
  <Words>105</Words>
  <Application>Microsoft Office PowerPoint</Application>
  <PresentationFormat>画面に合わせる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26</cp:revision>
  <dcterms:created xsi:type="dcterms:W3CDTF">2021-07-09T06:50:04Z</dcterms:created>
  <dcterms:modified xsi:type="dcterms:W3CDTF">2021-12-09T08:45:27Z</dcterms:modified>
</cp:coreProperties>
</file>