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31" d="100"/>
          <a:sy n="31" d="100"/>
        </p:scale>
        <p:origin x="90" y="18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認知度調査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知っている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１年生</c:v>
                </c:pt>
                <c:pt idx="1">
                  <c:v>２年生</c:v>
                </c:pt>
                <c:pt idx="2">
                  <c:v>３年生</c:v>
                </c:pt>
                <c:pt idx="3">
                  <c:v>４年生</c:v>
                </c:pt>
                <c:pt idx="4">
                  <c:v>５年生</c:v>
                </c:pt>
                <c:pt idx="5">
                  <c:v>６年生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26</c:v>
                </c:pt>
                <c:pt idx="1">
                  <c:v>38</c:v>
                </c:pt>
                <c:pt idx="2">
                  <c:v>59</c:v>
                </c:pt>
                <c:pt idx="3">
                  <c:v>78</c:v>
                </c:pt>
                <c:pt idx="4">
                  <c:v>105</c:v>
                </c:pt>
                <c:pt idx="5">
                  <c:v>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37-4D37-B5D5-8A22404363B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知らない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１年生</c:v>
                </c:pt>
                <c:pt idx="1">
                  <c:v>２年生</c:v>
                </c:pt>
                <c:pt idx="2">
                  <c:v>３年生</c:v>
                </c:pt>
                <c:pt idx="3">
                  <c:v>４年生</c:v>
                </c:pt>
                <c:pt idx="4">
                  <c:v>５年生</c:v>
                </c:pt>
                <c:pt idx="5">
                  <c:v>６年生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157</c:v>
                </c:pt>
                <c:pt idx="1">
                  <c:v>125</c:v>
                </c:pt>
                <c:pt idx="2">
                  <c:v>111</c:v>
                </c:pt>
                <c:pt idx="3">
                  <c:v>93</c:v>
                </c:pt>
                <c:pt idx="4">
                  <c:v>64</c:v>
                </c:pt>
                <c:pt idx="5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137-4D37-B5D5-8A22404363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508636624"/>
        <c:axId val="1508634960"/>
      </c:barChart>
      <c:catAx>
        <c:axId val="150863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08634960"/>
        <c:crosses val="autoZero"/>
        <c:auto val="1"/>
        <c:lblAlgn val="ctr"/>
        <c:lblOffset val="100"/>
        <c:noMultiLvlLbl val="0"/>
      </c:catAx>
      <c:valAx>
        <c:axId val="150863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0863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343C5-718F-4748-A53B-0C3189BFA293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870E1-79D9-4C12-81CA-63CD5A784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674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96F45-A2D9-43CA-816C-B794B7623542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5ADBE-1650-4CB3-904E-49D9E5971D8C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CFE6-93B1-44C0-AD95-EB63A3DE8322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79F3-48BB-48D2-AE60-5112A76C381A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909D3-CAAA-417C-B962-37013B9D0F2F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D08F-09EA-45FD-9CF4-E8B5980C985A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FC9C-8B06-4183-8D1B-69667ABD8CB6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700A-B878-48A7-B76D-CA4B4F192CA7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0716-90C9-413B-959B-1B60E2EC99F3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D81D-EDA7-42C4-8FF4-C504D91CF34B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EE60-43B9-44C3-A1B6-C9FD989E24C0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6F343-4426-4A9C-93B1-4712A7CD197A}" type="datetime1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00B05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D69262E-4DBD-4C60-A568-8FF414C489D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799" y="199957"/>
            <a:ext cx="1371791" cy="96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4B9765-AC8E-47E1-9BF9-93735A947619}"/>
              </a:ext>
            </a:extLst>
          </p:cNvPr>
          <p:cNvSpPr txBox="1"/>
          <p:nvPr/>
        </p:nvSpPr>
        <p:spPr>
          <a:xfrm>
            <a:off x="4320238" y="2873636"/>
            <a:ext cx="4150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i="1" dirty="0"/>
              <a:t>町木小学校　意識調査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3593AE8-18CA-47F8-B925-296A22934FE9}"/>
              </a:ext>
            </a:extLst>
          </p:cNvPr>
          <p:cNvSpPr/>
          <p:nvPr/>
        </p:nvSpPr>
        <p:spPr>
          <a:xfrm>
            <a:off x="4320238" y="3522699"/>
            <a:ext cx="4216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地球を笑顔に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B2F9EA2-69F5-4B24-8BA9-D6CBC513A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13" y="1976944"/>
            <a:ext cx="3419952" cy="350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04E6EB93-BD5B-40DB-BC43-260F7D93FE92}"/>
              </a:ext>
            </a:extLst>
          </p:cNvPr>
          <p:cNvSpPr/>
          <p:nvPr/>
        </p:nvSpPr>
        <p:spPr>
          <a:xfrm>
            <a:off x="395655" y="369277"/>
            <a:ext cx="7192107" cy="1143000"/>
          </a:xfrm>
          <a:prstGeom prst="hexagon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ＳＤＧｓを知っていますか？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2DC9C5F1-04C9-4416-8738-C7203ACEF696}"/>
              </a:ext>
            </a:extLst>
          </p:cNvPr>
          <p:cNvSpPr/>
          <p:nvPr/>
        </p:nvSpPr>
        <p:spPr>
          <a:xfrm>
            <a:off x="395655" y="1858422"/>
            <a:ext cx="2910253" cy="1375462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FF00"/>
                </a:solidFill>
              </a:rPr>
              <a:t>調査対象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6906758-689D-425E-A849-411FFC283AB2}"/>
              </a:ext>
            </a:extLst>
          </p:cNvPr>
          <p:cNvSpPr/>
          <p:nvPr/>
        </p:nvSpPr>
        <p:spPr>
          <a:xfrm>
            <a:off x="3584519" y="1858422"/>
            <a:ext cx="5070098" cy="1375461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tx1"/>
                </a:solidFill>
              </a:rPr>
              <a:t>１年生～６年生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tx1"/>
                </a:solidFill>
              </a:rPr>
              <a:t>有効回答数：１，０２４名</a:t>
            </a:r>
          </a:p>
        </p:txBody>
      </p:sp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68418057-7B7D-4D80-80AA-EB08B4C193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5163538"/>
              </p:ext>
            </p:extLst>
          </p:nvPr>
        </p:nvGraphicFramePr>
        <p:xfrm>
          <a:off x="395655" y="3624116"/>
          <a:ext cx="5334026" cy="2864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6833B865-4504-4DD8-BFF7-FB3BF116C3D0}"/>
              </a:ext>
            </a:extLst>
          </p:cNvPr>
          <p:cNvSpPr/>
          <p:nvPr/>
        </p:nvSpPr>
        <p:spPr>
          <a:xfrm>
            <a:off x="5792598" y="5056419"/>
            <a:ext cx="2862019" cy="1142999"/>
          </a:xfrm>
          <a:prstGeom prst="wedgeRectCallout">
            <a:avLst>
              <a:gd name="adj1" fmla="val -107294"/>
              <a:gd name="adj2" fmla="val 10066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６年生の９割以上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が</a:t>
            </a:r>
            <a:r>
              <a:rPr kumimoji="1" lang="ja-JP" altLang="en-US" sz="2000" dirty="0">
                <a:solidFill>
                  <a:srgbClr val="FF0000"/>
                </a:solidFill>
              </a:rPr>
              <a:t>知っている</a:t>
            </a:r>
            <a:endParaRPr kumimoji="1" lang="en-US" altLang="ja-JP" sz="2000" dirty="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2784BDD-14B9-433B-B58B-E6ADD6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Graphic spid="11" grpId="0">
        <p:bldAsOne/>
      </p:bldGraphic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B1B4EF61-9E72-4939-8847-CE1AD9BBAEF1}"/>
              </a:ext>
            </a:extLst>
          </p:cNvPr>
          <p:cNvSpPr/>
          <p:nvPr/>
        </p:nvSpPr>
        <p:spPr>
          <a:xfrm>
            <a:off x="395655" y="369277"/>
            <a:ext cx="7192107" cy="1143000"/>
          </a:xfrm>
          <a:prstGeom prst="hexagon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日常生活での意識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97F19A-FE77-44DD-A1F7-F913A99CE3C8}"/>
              </a:ext>
            </a:extLst>
          </p:cNvPr>
          <p:cNvSpPr txBox="1"/>
          <p:nvPr/>
        </p:nvSpPr>
        <p:spPr>
          <a:xfrm>
            <a:off x="395655" y="2063930"/>
            <a:ext cx="44935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環境のために</a:t>
            </a:r>
            <a:endParaRPr kumimoji="1" lang="en-US" altLang="ja-JP" sz="2800" b="1" u="sng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800" b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取り組んでいることがある</a:t>
            </a:r>
          </a:p>
        </p:txBody>
      </p:sp>
      <p:sp>
        <p:nvSpPr>
          <p:cNvPr id="5" name="星: 24 pt 4">
            <a:extLst>
              <a:ext uri="{FF2B5EF4-FFF2-40B4-BE49-F238E27FC236}">
                <a16:creationId xmlns:a16="http://schemas.microsoft.com/office/drawing/2014/main" id="{8F7B9071-3FA9-4904-870F-CFA2928E31D4}"/>
              </a:ext>
            </a:extLst>
          </p:cNvPr>
          <p:cNvSpPr/>
          <p:nvPr/>
        </p:nvSpPr>
        <p:spPr>
          <a:xfrm>
            <a:off x="5064370" y="1804677"/>
            <a:ext cx="3112477" cy="1336431"/>
          </a:xfrm>
          <a:prstGeom prst="star24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９４２人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B468CBEF-C036-4A42-8C85-7CC25F68A8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847685"/>
              </p:ext>
            </p:extLst>
          </p:nvPr>
        </p:nvGraphicFramePr>
        <p:xfrm>
          <a:off x="395655" y="3569690"/>
          <a:ext cx="6095135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27880">
                  <a:extLst>
                    <a:ext uri="{9D8B030D-6E8A-4147-A177-3AD203B41FA5}">
                      <a16:colId xmlns:a16="http://schemas.microsoft.com/office/drawing/2014/main" val="2632147303"/>
                    </a:ext>
                  </a:extLst>
                </a:gridCol>
                <a:gridCol w="1467255">
                  <a:extLst>
                    <a:ext uri="{9D8B030D-6E8A-4147-A177-3AD203B41FA5}">
                      <a16:colId xmlns:a16="http://schemas.microsoft.com/office/drawing/2014/main" val="666950978"/>
                    </a:ext>
                  </a:extLst>
                </a:gridCol>
              </a:tblGrid>
              <a:tr h="43012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日ごろの取り組み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87833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落ちているごみを拾う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３４％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58292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小まめに電気を消す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６３％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67165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ごみの分別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７２％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79667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水を出しっぱなしにしない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８１％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508873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D0FCFD1-8E28-4B50-9E37-E2D369B3C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A65C3EB-E10B-430D-AF8D-027707B7B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372" y="3634026"/>
            <a:ext cx="2124371" cy="237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36D97F28-C9A0-434E-A9EF-C3B89F432659}"/>
              </a:ext>
            </a:extLst>
          </p:cNvPr>
          <p:cNvSpPr/>
          <p:nvPr/>
        </p:nvSpPr>
        <p:spPr>
          <a:xfrm>
            <a:off x="395655" y="369277"/>
            <a:ext cx="7192107" cy="1143000"/>
          </a:xfrm>
          <a:prstGeom prst="hexagon">
            <a:avLst/>
          </a:prstGeom>
          <a:solidFill>
            <a:srgbClr val="FF6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興味のある目標</a:t>
            </a:r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FB09B72A-B342-4840-985F-E98A5DF10648}"/>
              </a:ext>
            </a:extLst>
          </p:cNvPr>
          <p:cNvSpPr/>
          <p:nvPr/>
        </p:nvSpPr>
        <p:spPr>
          <a:xfrm>
            <a:off x="1723292" y="1899139"/>
            <a:ext cx="5697416" cy="1143000"/>
          </a:xfrm>
          <a:prstGeom prst="bevel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chemeClr val="bg1"/>
                </a:solidFill>
              </a:rPr>
              <a:t>目標１４</a:t>
            </a:r>
            <a:endParaRPr kumimoji="1" lang="en-US" altLang="ja-JP" sz="2800" u="sng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海の豊かさを守ろう</a:t>
            </a: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ABE3EB5C-724B-450D-B746-1B4D3167CEF9}"/>
              </a:ext>
            </a:extLst>
          </p:cNvPr>
          <p:cNvSpPr/>
          <p:nvPr/>
        </p:nvSpPr>
        <p:spPr>
          <a:xfrm>
            <a:off x="1723292" y="3552094"/>
            <a:ext cx="5697416" cy="1143000"/>
          </a:xfrm>
          <a:prstGeom prst="foldedCorner">
            <a:avLst/>
          </a:prstGeom>
          <a:solidFill>
            <a:srgbClr val="00B0F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/>
              <a:t>目標６</a:t>
            </a:r>
            <a:endParaRPr kumimoji="1" lang="en-US" altLang="ja-JP" sz="2800" u="sng" dirty="0"/>
          </a:p>
          <a:p>
            <a:pPr algn="ctr"/>
            <a:r>
              <a:rPr kumimoji="1" lang="ja-JP" altLang="en-US" dirty="0"/>
              <a:t>安全な水とトイレを世界中に</a:t>
            </a:r>
          </a:p>
        </p:txBody>
      </p:sp>
      <p:sp>
        <p:nvSpPr>
          <p:cNvPr id="5" name="四角形: 角度付き 4">
            <a:extLst>
              <a:ext uri="{FF2B5EF4-FFF2-40B4-BE49-F238E27FC236}">
                <a16:creationId xmlns:a16="http://schemas.microsoft.com/office/drawing/2014/main" id="{0CF69790-A3FF-4FEB-BB5C-7F15F18FABC7}"/>
              </a:ext>
            </a:extLst>
          </p:cNvPr>
          <p:cNvSpPr/>
          <p:nvPr/>
        </p:nvSpPr>
        <p:spPr>
          <a:xfrm>
            <a:off x="1723292" y="5205047"/>
            <a:ext cx="5697416" cy="1143000"/>
          </a:xfrm>
          <a:prstGeom prst="bevel">
            <a:avLst/>
          </a:prstGeom>
          <a:solidFill>
            <a:srgbClr val="FF00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chemeClr val="bg1"/>
                </a:solidFill>
              </a:rPr>
              <a:t>目標１０</a:t>
            </a:r>
            <a:endParaRPr kumimoji="1" lang="en-US" altLang="ja-JP" sz="2800" u="sng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人や国の不平等をなくそう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CD737B-C218-4CDB-B294-86DE7F06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228</TotalTime>
  <Words>109</Words>
  <Application>Microsoft Office PowerPoint</Application>
  <PresentationFormat>画面に合わせる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日本情報処理検定協会(fh)</dc:creator>
  <cp:lastModifiedBy>日本情報処理検定協会(fh)</cp:lastModifiedBy>
  <cp:revision>8</cp:revision>
  <dcterms:created xsi:type="dcterms:W3CDTF">2021-09-29T05:29:41Z</dcterms:created>
  <dcterms:modified xsi:type="dcterms:W3CDTF">2021-11-10T08:50:03Z</dcterms:modified>
</cp:coreProperties>
</file>