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C0A0"/>
    <a:srgbClr val="604900"/>
    <a:srgbClr val="CC99FF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産地別収穫量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収穫量（トン）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徳島県</c:v>
                </c:pt>
                <c:pt idx="1">
                  <c:v>沖縄県</c:v>
                </c:pt>
                <c:pt idx="2">
                  <c:v>北海道</c:v>
                </c:pt>
                <c:pt idx="3">
                  <c:v>兵庫県</c:v>
                </c:pt>
              </c:strCache>
            </c:strRef>
          </c:cat>
          <c:val>
            <c:numRef>
              <c:f>Sheet1!$B$2:$E$2</c:f>
              <c:numCache>
                <c:formatCode>0.0_ </c:formatCode>
                <c:ptCount val="4"/>
                <c:pt idx="0">
                  <c:v>75</c:v>
                </c:pt>
                <c:pt idx="1">
                  <c:v>31.6</c:v>
                </c:pt>
                <c:pt idx="2">
                  <c:v>15</c:v>
                </c:pt>
                <c:pt idx="3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C8-4A57-9D4F-291EA44689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49511104"/>
        <c:axId val="2049501536"/>
      </c:barChart>
      <c:catAx>
        <c:axId val="2049511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49501536"/>
        <c:crosses val="autoZero"/>
        <c:auto val="1"/>
        <c:lblAlgn val="ctr"/>
        <c:lblOffset val="100"/>
        <c:noMultiLvlLbl val="0"/>
      </c:catAx>
      <c:valAx>
        <c:axId val="2049501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_ 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49511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FBCDB-7BE4-4BA6-B317-8BDDDC794A02}" type="datetimeFigureOut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C7322-9CE6-4C57-A720-6A8573C73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22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8C399-78E4-44B3-ACF1-379B8EF01BA8}" type="datetime1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B61E0-D360-42E8-A4FF-033523FB840C}" type="datetime1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1A7FF-368B-40BF-954E-FF1F48D25E07}" type="datetime1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4A423-8F6B-452D-A457-A8FE0122232B}" type="datetime1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045EF-1238-40C1-A604-1D5384683CCB}" type="datetime1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037B-EE84-4534-8099-34E84B498731}" type="datetime1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B2F4-FB4A-4291-9263-01898235049A}" type="datetime1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E935-8213-4868-ACE1-EE58F32E300D}" type="datetime1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323FC-098D-41C6-9BD4-2B46EFED56A4}" type="datetime1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A4DC-AF94-4953-A847-850508E116FB}" type="datetime1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0E479-A400-4F2C-B105-49C76D9D6CF7}" type="datetime1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213FB-9130-4402-987E-204505813F5B}" type="datetime1">
              <a:rPr kumimoji="1" lang="ja-JP" altLang="en-US" smtClean="0"/>
              <a:t>2021/12/20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372313B-EA42-4E28-BDD1-5FF28295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BBD7245-1A98-4FCD-83A9-59FE44D528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518999"/>
              </p:ext>
            </p:extLst>
          </p:nvPr>
        </p:nvGraphicFramePr>
        <p:xfrm>
          <a:off x="537255" y="3345872"/>
          <a:ext cx="6740876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19545">
                  <a:extLst>
                    <a:ext uri="{9D8B030D-6E8A-4147-A177-3AD203B41FA5}">
                      <a16:colId xmlns:a16="http://schemas.microsoft.com/office/drawing/2014/main" val="1175331010"/>
                    </a:ext>
                  </a:extLst>
                </a:gridCol>
                <a:gridCol w="3721331">
                  <a:extLst>
                    <a:ext uri="{9D8B030D-6E8A-4147-A177-3AD203B41FA5}">
                      <a16:colId xmlns:a16="http://schemas.microsoft.com/office/drawing/2014/main" val="35099712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rgbClr val="0070C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rgbClr val="0070C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内容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77470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１０</a:t>
                      </a:r>
                      <a:r>
                        <a:rPr kumimoji="1" lang="ja-JP" altLang="ja-JP" sz="2800" kern="1200" dirty="0">
                          <a:solidFill>
                            <a:schemeClr val="tx1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  <a:cs typeface="+mn-cs"/>
                        </a:rPr>
                        <a:t>時</a:t>
                      </a:r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～１１</a:t>
                      </a:r>
                      <a:r>
                        <a:rPr kumimoji="1" lang="ja-JP" altLang="ja-JP" sz="2800" kern="1200" dirty="0">
                          <a:solidFill>
                            <a:schemeClr val="tx1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  <a:cs typeface="+mn-cs"/>
                        </a:rPr>
                        <a:t>時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講習「</a:t>
                      </a:r>
                      <a:r>
                        <a:rPr kumimoji="1" lang="ja-JP" altLang="en-US" sz="280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藍染めと</a:t>
                      </a:r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は」</a:t>
                      </a:r>
                      <a:endParaRPr kumimoji="1" lang="en-US" altLang="ja-JP" sz="28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76497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１３</a:t>
                      </a:r>
                      <a:r>
                        <a:rPr kumimoji="1" lang="ja-JP" altLang="ja-JP" sz="2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時</a:t>
                      </a:r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～１４</a:t>
                      </a:r>
                      <a:r>
                        <a:rPr kumimoji="1" lang="ja-JP" altLang="ja-JP" sz="2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時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原料選別作業を見学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635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１１</a:t>
                      </a:r>
                      <a:r>
                        <a:rPr kumimoji="1" lang="ja-JP" altLang="ja-JP" sz="2800" kern="1200" dirty="0">
                          <a:solidFill>
                            <a:schemeClr val="tx1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  <a:cs typeface="+mn-cs"/>
                        </a:rPr>
                        <a:t>時</a:t>
                      </a:r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～１２</a:t>
                      </a:r>
                      <a:r>
                        <a:rPr kumimoji="1" lang="ja-JP" altLang="ja-JP" sz="2800" kern="1200" dirty="0">
                          <a:solidFill>
                            <a:schemeClr val="tx1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  <a:cs typeface="+mn-cs"/>
                        </a:rPr>
                        <a:t>時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実践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648995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FC437E3-A3F0-489C-B4BD-EBAFBAA5FB73}"/>
              </a:ext>
            </a:extLst>
          </p:cNvPr>
          <p:cNvSpPr txBox="1"/>
          <p:nvPr/>
        </p:nvSpPr>
        <p:spPr>
          <a:xfrm>
            <a:off x="537254" y="1854036"/>
            <a:ext cx="47997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藍染め体験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6A74D60-6F72-4F7A-BF88-917AA207CBA8}"/>
              </a:ext>
            </a:extLst>
          </p:cNvPr>
          <p:cNvSpPr txBox="1"/>
          <p:nvPr/>
        </p:nvSpPr>
        <p:spPr>
          <a:xfrm>
            <a:off x="537254" y="5710020"/>
            <a:ext cx="25010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3600" i="1" dirty="0">
                <a:solidFill>
                  <a:srgbClr val="FFC000"/>
                </a:solidFill>
              </a:rPr>
              <a:t>工房わかば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0B8B625-61D6-41A3-AB33-C8906F2C7B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201" y="373283"/>
            <a:ext cx="3048425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79F0AC4-3545-40FF-863A-1E9BBF0E6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3BDBBF8-7E2C-4E65-BEF5-FA7D40C3CDAF}"/>
              </a:ext>
            </a:extLst>
          </p:cNvPr>
          <p:cNvSpPr/>
          <p:nvPr/>
        </p:nvSpPr>
        <p:spPr>
          <a:xfrm>
            <a:off x="390421" y="2574188"/>
            <a:ext cx="2371405" cy="9323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タデ科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C0479D7-618B-446B-B4B8-C9FB2F128329}"/>
              </a:ext>
            </a:extLst>
          </p:cNvPr>
          <p:cNvSpPr/>
          <p:nvPr/>
        </p:nvSpPr>
        <p:spPr>
          <a:xfrm>
            <a:off x="6382174" y="2574188"/>
            <a:ext cx="2371405" cy="9323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キツネノマゴ科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8055149-E55C-4C8E-8369-3B16DE820FA0}"/>
              </a:ext>
            </a:extLst>
          </p:cNvPr>
          <p:cNvSpPr/>
          <p:nvPr/>
        </p:nvSpPr>
        <p:spPr>
          <a:xfrm>
            <a:off x="3386298" y="2574188"/>
            <a:ext cx="2371405" cy="9323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マメ科</a:t>
            </a:r>
          </a:p>
        </p:txBody>
      </p:sp>
      <p:graphicFrame>
        <p:nvGraphicFramePr>
          <p:cNvPr id="13" name="グラフ 12">
            <a:extLst>
              <a:ext uri="{FF2B5EF4-FFF2-40B4-BE49-F238E27FC236}">
                <a16:creationId xmlns:a16="http://schemas.microsoft.com/office/drawing/2014/main" id="{45058EFB-25B0-413B-B66B-86E5FB2D60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7502305"/>
              </p:ext>
            </p:extLst>
          </p:nvPr>
        </p:nvGraphicFramePr>
        <p:xfrm>
          <a:off x="1788469" y="3920375"/>
          <a:ext cx="5567062" cy="2624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15847B5-59B7-4AC3-9F39-0261B7CD3CA6}"/>
              </a:ext>
            </a:extLst>
          </p:cNvPr>
          <p:cNvSpPr txBox="1"/>
          <p:nvPr/>
        </p:nvSpPr>
        <p:spPr>
          <a:xfrm>
            <a:off x="392831" y="1452495"/>
            <a:ext cx="70938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数種の植物のうち、</a:t>
            </a:r>
            <a:r>
              <a:rPr kumimoji="1" lang="ja-JP" altLang="en-US" sz="20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日本ではタデアイが主流</a:t>
            </a: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です。</a:t>
            </a:r>
            <a:endParaRPr kumimoji="1" lang="en-US" altLang="ja-JP" sz="2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豊かな土壌の吉野川流域ではタデアイの栽培が盛んです。</a:t>
            </a:r>
            <a:endParaRPr kumimoji="1" lang="en-US" altLang="ja-JP" sz="2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0DBC913-66F3-43CD-8380-1C2A25EE23F7}"/>
              </a:ext>
            </a:extLst>
          </p:cNvPr>
          <p:cNvSpPr txBox="1"/>
          <p:nvPr/>
        </p:nvSpPr>
        <p:spPr>
          <a:xfrm>
            <a:off x="1986998" y="312661"/>
            <a:ext cx="51700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藍の色素を含む植物</a:t>
            </a:r>
            <a:endParaRPr kumimoji="1" lang="en-US" altLang="ja-JP" sz="44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Graphic spid="1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0B848AF-D125-4F4C-82FD-1A48124D7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BE8F8CA-D900-4D10-9159-293434D6725F}"/>
              </a:ext>
            </a:extLst>
          </p:cNvPr>
          <p:cNvSpPr txBox="1"/>
          <p:nvPr/>
        </p:nvSpPr>
        <p:spPr>
          <a:xfrm>
            <a:off x="390421" y="4891609"/>
            <a:ext cx="48397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化学薬品不使用の天然素材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防虫・防臭作用</a:t>
            </a:r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EA68ABC1-D62B-4ECE-9AA9-115CCBF90D98}"/>
              </a:ext>
            </a:extLst>
          </p:cNvPr>
          <p:cNvSpPr/>
          <p:nvPr/>
        </p:nvSpPr>
        <p:spPr>
          <a:xfrm>
            <a:off x="2510124" y="1494956"/>
            <a:ext cx="1743042" cy="1404958"/>
          </a:xfrm>
          <a:prstGeom prst="homePlat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000" dirty="0"/>
              <a:t>染める</a:t>
            </a:r>
          </a:p>
        </p:txBody>
      </p:sp>
      <p:sp>
        <p:nvSpPr>
          <p:cNvPr id="13" name="矢印: 五方向 12">
            <a:extLst>
              <a:ext uri="{FF2B5EF4-FFF2-40B4-BE49-F238E27FC236}">
                <a16:creationId xmlns:a16="http://schemas.microsoft.com/office/drawing/2014/main" id="{51D366CD-50CB-4F37-A694-9BE329D11F06}"/>
              </a:ext>
            </a:extLst>
          </p:cNvPr>
          <p:cNvSpPr/>
          <p:nvPr/>
        </p:nvSpPr>
        <p:spPr>
          <a:xfrm>
            <a:off x="4763695" y="1494955"/>
            <a:ext cx="1743042" cy="1404958"/>
          </a:xfrm>
          <a:prstGeom prst="homePlate">
            <a:avLst/>
          </a:prstGeom>
          <a:solidFill>
            <a:srgbClr val="CC99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000" dirty="0"/>
              <a:t>洗う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8DDC7BD5-3589-4710-8A8E-DB63896C583E}"/>
              </a:ext>
            </a:extLst>
          </p:cNvPr>
          <p:cNvSpPr/>
          <p:nvPr/>
        </p:nvSpPr>
        <p:spPr>
          <a:xfrm>
            <a:off x="7017266" y="1494954"/>
            <a:ext cx="1616780" cy="1404958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000" dirty="0"/>
              <a:t>乾かす</a:t>
            </a:r>
          </a:p>
        </p:txBody>
      </p:sp>
      <p:sp>
        <p:nvSpPr>
          <p:cNvPr id="7" name="ひし形 6">
            <a:extLst>
              <a:ext uri="{FF2B5EF4-FFF2-40B4-BE49-F238E27FC236}">
                <a16:creationId xmlns:a16="http://schemas.microsoft.com/office/drawing/2014/main" id="{7B2A4E3E-E8AF-476C-BDBC-3413B541E021}"/>
              </a:ext>
            </a:extLst>
          </p:cNvPr>
          <p:cNvSpPr/>
          <p:nvPr/>
        </p:nvSpPr>
        <p:spPr>
          <a:xfrm>
            <a:off x="390421" y="1494955"/>
            <a:ext cx="1616780" cy="1404957"/>
          </a:xfrm>
          <a:prstGeom prst="diamond">
            <a:avLst/>
          </a:prstGeom>
          <a:solidFill>
            <a:srgbClr val="E0C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000" dirty="0"/>
              <a:t>発酵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269D47E2-1A5C-4871-9AFF-CCAAFB7EF2ED}"/>
              </a:ext>
            </a:extLst>
          </p:cNvPr>
          <p:cNvSpPr/>
          <p:nvPr/>
        </p:nvSpPr>
        <p:spPr>
          <a:xfrm>
            <a:off x="1513491" y="3109042"/>
            <a:ext cx="6117020" cy="849045"/>
          </a:xfrm>
          <a:prstGeom prst="ellipse">
            <a:avLst/>
          </a:prstGeom>
          <a:solidFill>
            <a:srgbClr val="0070C0"/>
          </a:solidFill>
          <a:ln w="76200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FF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繰り返すほど濃い色に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881E64E-E0FF-4166-9662-5EA6FC217ACC}"/>
              </a:ext>
            </a:extLst>
          </p:cNvPr>
          <p:cNvSpPr txBox="1"/>
          <p:nvPr/>
        </p:nvSpPr>
        <p:spPr>
          <a:xfrm>
            <a:off x="2689113" y="312661"/>
            <a:ext cx="37657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できあがるまで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B4475D19-A3DE-40BC-AFB0-1596D89B55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633" y="4410412"/>
            <a:ext cx="1905266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7" grpId="0" animBg="1"/>
      <p:bldP spid="1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645</TotalTime>
  <Words>94</Words>
  <Application>Microsoft Office PowerPoint</Application>
  <PresentationFormat>画面に合わせる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32</cp:revision>
  <cp:lastPrinted>2021-08-11T07:52:30Z</cp:lastPrinted>
  <dcterms:created xsi:type="dcterms:W3CDTF">2021-07-06T06:25:30Z</dcterms:created>
  <dcterms:modified xsi:type="dcterms:W3CDTF">2021-12-20T05:59:20Z</dcterms:modified>
</cp:coreProperties>
</file>