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55" d="100"/>
          <a:sy n="55" d="100"/>
        </p:scale>
        <p:origin x="66" y="1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寄付額</a:t>
            </a:r>
            <a:r>
              <a:rPr lang="ja-JP" altLang="en-US" dirty="0"/>
              <a:t>の推移</a:t>
            </a:r>
            <a:endParaRPr 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寄付額（万円）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2017年</c:v>
                </c:pt>
                <c:pt idx="1">
                  <c:v>2018年</c:v>
                </c:pt>
                <c:pt idx="2">
                  <c:v>2019年</c:v>
                </c:pt>
              </c:strCache>
            </c:strRef>
          </c:cat>
          <c:val>
            <c:numRef>
              <c:f>Sheet1!$B$2:$D$2</c:f>
              <c:numCache>
                <c:formatCode>#,##0_);[Red]\(#,##0\)</c:formatCode>
                <c:ptCount val="3"/>
                <c:pt idx="0">
                  <c:v>10053</c:v>
                </c:pt>
                <c:pt idx="1">
                  <c:v>6219</c:v>
                </c:pt>
                <c:pt idx="2">
                  <c:v>7461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69-4DF1-B1C3-7C9CC2AF4C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43249040"/>
        <c:axId val="1843256112"/>
      </c:barChart>
      <c:catAx>
        <c:axId val="184324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43256112"/>
        <c:crosses val="autoZero"/>
        <c:auto val="1"/>
        <c:lblAlgn val="ctr"/>
        <c:lblOffset val="100"/>
        <c:noMultiLvlLbl val="0"/>
      </c:catAx>
      <c:valAx>
        <c:axId val="1843256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43249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09A2A-2827-40E8-83E3-B4463C08AD3B}" type="datetimeFigureOut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11B91-CB64-41B7-9CD1-1882FC47A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874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C3D59-30DD-4DE4-91F0-DC2B48D38128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9CD87-CD34-46C4-BEA0-8D86EA32087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F0C8-971E-4948-B924-149206671A16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9C55-8A93-4B1B-94EC-B8DF634761FD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9FE4C-2E77-4BC3-ADC6-5838FB3CAFDB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ED3B7-2000-4B71-A66D-E4A343336BB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20EB-E908-4EB5-93A3-7B6499FC508D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7C72-82C4-4D4E-997D-90A5CB6715BE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C583E-E1D3-4FA9-BBBB-7FC06FB61273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F19BC-5AB3-4867-8CF5-73D80788379B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050A-9DA2-477F-9D42-B134A1A6908A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DD34D-70F2-47BE-9BD2-644E060DB504}" type="datetime1">
              <a:rPr kumimoji="1" lang="ja-JP" altLang="en-US" smtClean="0"/>
              <a:t>2021/11/9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8B00CB7-E4C4-4F1F-8847-19ADA19A6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lang="ja-JP" altLang="en-US"/>
              <a:t>1</a:t>
            </a:fld>
            <a:endParaRPr lang="ja-JP" altLang="en-US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FEE674C-8F47-4ABF-9809-F252A4184D5A}"/>
              </a:ext>
            </a:extLst>
          </p:cNvPr>
          <p:cNvSpPr/>
          <p:nvPr/>
        </p:nvSpPr>
        <p:spPr>
          <a:xfrm>
            <a:off x="771787" y="967499"/>
            <a:ext cx="7600426" cy="211258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</a:rPr>
              <a:t>レッドカップマーク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730173-07DF-4908-A2BE-365B2E8E09D6}"/>
              </a:ext>
            </a:extLst>
          </p:cNvPr>
          <p:cNvSpPr txBox="1"/>
          <p:nvPr/>
        </p:nvSpPr>
        <p:spPr>
          <a:xfrm>
            <a:off x="628650" y="4194997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8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飢餓から救う。未来を救う。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750E66A-97E8-453B-862D-BF9E67C96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78" y="3280287"/>
            <a:ext cx="2581635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D9362A4-0168-4B61-80E0-ED6B214D9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3CF226B-5818-44B9-A5F7-9AC206973094}"/>
              </a:ext>
            </a:extLst>
          </p:cNvPr>
          <p:cNvSpPr/>
          <p:nvPr/>
        </p:nvSpPr>
        <p:spPr>
          <a:xfrm>
            <a:off x="539980" y="1530419"/>
            <a:ext cx="4235220" cy="1243267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FF00"/>
                </a:solidFill>
              </a:rPr>
              <a:t>毎日の買い物で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7DEF8E20-E8F3-449F-8D7A-95904D887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580428"/>
              </p:ext>
            </p:extLst>
          </p:nvPr>
        </p:nvGraphicFramePr>
        <p:xfrm>
          <a:off x="539980" y="3365878"/>
          <a:ext cx="4636027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8722">
                  <a:extLst>
                    <a:ext uri="{9D8B030D-6E8A-4147-A177-3AD203B41FA5}">
                      <a16:colId xmlns:a16="http://schemas.microsoft.com/office/drawing/2014/main" val="1313542866"/>
                    </a:ext>
                  </a:extLst>
                </a:gridCol>
                <a:gridCol w="4177305">
                  <a:extLst>
                    <a:ext uri="{9D8B030D-6E8A-4147-A177-3AD203B41FA5}">
                      <a16:colId xmlns:a16="http://schemas.microsoft.com/office/drawing/2014/main" val="100748898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支援の流れ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027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１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企業が賛同する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91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２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マークがついた企業の商品を買う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07456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売上の一部を寄付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938395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24F664-E5EF-4B41-BA2E-ED53AB8B57E4}"/>
              </a:ext>
            </a:extLst>
          </p:cNvPr>
          <p:cNvSpPr txBox="1"/>
          <p:nvPr/>
        </p:nvSpPr>
        <p:spPr>
          <a:xfrm>
            <a:off x="539980" y="435476"/>
            <a:ext cx="53864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レッドカップキャンペーン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F76123-BAB5-4780-8F97-AE8229F2A1F1}"/>
              </a:ext>
            </a:extLst>
          </p:cNvPr>
          <p:cNvSpPr txBox="1"/>
          <p:nvPr/>
        </p:nvSpPr>
        <p:spPr>
          <a:xfrm>
            <a:off x="5079539" y="1735554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世界の子供の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学校給食</a:t>
            </a: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を支援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A31FE031-576E-4E80-A35A-40C08D78A4AD}"/>
              </a:ext>
            </a:extLst>
          </p:cNvPr>
          <p:cNvSpPr/>
          <p:nvPr/>
        </p:nvSpPr>
        <p:spPr>
          <a:xfrm>
            <a:off x="1157067" y="5296619"/>
            <a:ext cx="6829866" cy="1125905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知らないうちに支援に参加！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E36BECF-3456-49D6-90CB-CCAAEC75B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983" y="3682465"/>
            <a:ext cx="1524213" cy="100979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859E7BF-30DB-4292-A509-FB7A4A3A5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451" y="3882518"/>
            <a:ext cx="1428949" cy="8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741BB1E-42BE-44A9-BA7C-9C4DCDD7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43EC46-3B63-41D2-929C-CF381289F018}"/>
              </a:ext>
            </a:extLst>
          </p:cNvPr>
          <p:cNvSpPr txBox="1"/>
          <p:nvPr/>
        </p:nvSpPr>
        <p:spPr>
          <a:xfrm>
            <a:off x="539980" y="435476"/>
            <a:ext cx="5840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マーク付きの商品を買おう</a:t>
            </a:r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25A2AA88-7F54-4DBF-937A-F74A1C8FCF0E}"/>
              </a:ext>
            </a:extLst>
          </p:cNvPr>
          <p:cNvSpPr/>
          <p:nvPr/>
        </p:nvSpPr>
        <p:spPr>
          <a:xfrm>
            <a:off x="539979" y="4460278"/>
            <a:ext cx="3891343" cy="1200329"/>
          </a:xfrm>
          <a:prstGeom prst="bevel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支援実施国</a:t>
            </a:r>
            <a:endParaRPr kumimoji="1" lang="en-US" altLang="ja-JP" sz="2000" dirty="0"/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６０か国</a:t>
            </a:r>
            <a:r>
              <a:rPr kumimoji="1" lang="ja-JP" altLang="en-US" sz="2800" dirty="0"/>
              <a:t>以上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C3C7A2-7BFD-4E50-BEAB-05A8B0DCB215}"/>
              </a:ext>
            </a:extLst>
          </p:cNvPr>
          <p:cNvSpPr txBox="1"/>
          <p:nvPr/>
        </p:nvSpPr>
        <p:spPr>
          <a:xfrm>
            <a:off x="5953430" y="2051765"/>
            <a:ext cx="25619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生鮮食品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加工食品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日用品雑貨など</a:t>
            </a:r>
            <a:endParaRPr kumimoji="1" lang="en-US" altLang="ja-JP" sz="2400" i="1" dirty="0"/>
          </a:p>
        </p:txBody>
      </p:sp>
      <p:sp>
        <p:nvSpPr>
          <p:cNvPr id="12" name="四角形: 角度付き 11">
            <a:extLst>
              <a:ext uri="{FF2B5EF4-FFF2-40B4-BE49-F238E27FC236}">
                <a16:creationId xmlns:a16="http://schemas.microsoft.com/office/drawing/2014/main" id="{C40F7CFE-1886-4033-B623-4AEFCF0C2382}"/>
              </a:ext>
            </a:extLst>
          </p:cNvPr>
          <p:cNvSpPr/>
          <p:nvPr/>
        </p:nvSpPr>
        <p:spPr>
          <a:xfrm>
            <a:off x="4712680" y="4475066"/>
            <a:ext cx="3891343" cy="1200329"/>
          </a:xfrm>
          <a:prstGeom prst="bevel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支援を受ける子供たち</a:t>
            </a:r>
            <a:endParaRPr kumimoji="1" lang="en-US" altLang="ja-JP" sz="2000" dirty="0"/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１，６４０万人</a:t>
            </a:r>
            <a:r>
              <a:rPr kumimoji="1" lang="ja-JP" altLang="en-US" sz="2800" dirty="0"/>
              <a:t>以上</a:t>
            </a:r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29DF771B-5D72-4417-99F6-CF62F19270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9103919"/>
              </p:ext>
            </p:extLst>
          </p:nvPr>
        </p:nvGraphicFramePr>
        <p:xfrm>
          <a:off x="539980" y="1617133"/>
          <a:ext cx="4997220" cy="2506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Graphic spid="13" grpId="0">
        <p:bldAsOne/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421</TotalTime>
  <Words>87</Words>
  <Application>Microsoft Office PowerPoint</Application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21</cp:revision>
  <dcterms:created xsi:type="dcterms:W3CDTF">2021-07-06T05:38:23Z</dcterms:created>
  <dcterms:modified xsi:type="dcterms:W3CDTF">2021-11-09T05:48:00Z</dcterms:modified>
</cp:coreProperties>
</file>