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9FF99"/>
    <a:srgbClr val="99FFCC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88-4751-8834-6065FDF1E7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88-4751-8834-6065FDF1E72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ある</c:v>
                </c:pt>
                <c:pt idx="1">
                  <c:v>ない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61</c:v>
                </c:pt>
                <c:pt idx="1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86-471D-A84E-394C52D9C8E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2888856248865739"/>
          <c:y val="0.12706584320966319"/>
          <c:w val="0.44633214883953626"/>
          <c:h val="7.879726251820583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/>
          </a:solidFill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02BCC-99B7-4E52-A648-7C93EBE9938B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D6494-AC24-4A66-816E-3C01208D6D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066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図 7">
            <a:hlinkClick r:id="rId14"/>
            <a:extLst>
              <a:ext uri="{FF2B5EF4-FFF2-40B4-BE49-F238E27FC236}">
                <a16:creationId xmlns:a16="http://schemas.microsoft.com/office/drawing/2014/main" id="{E10BE165-C7EE-440F-98E5-E49597840A7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5681594"/>
            <a:ext cx="990738" cy="99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89E3611-4D6F-48A9-B48A-D65BFA50D8B5}"/>
              </a:ext>
            </a:extLst>
          </p:cNvPr>
          <p:cNvSpPr/>
          <p:nvPr/>
        </p:nvSpPr>
        <p:spPr>
          <a:xfrm>
            <a:off x="3900881" y="1978170"/>
            <a:ext cx="5243119" cy="3080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5400" b="1" dirty="0">
                <a:solidFill>
                  <a:srgbClr val="339966"/>
                </a:solidFill>
              </a:rPr>
              <a:t>雑誌の電子化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698E7D3-B831-4603-A07F-214060E49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23" y="1978170"/>
            <a:ext cx="2086266" cy="297221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6FE244C-AB14-4882-9BB9-D75B73AB9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22" y="2943374"/>
            <a:ext cx="2553056" cy="252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矢印: 右 5">
            <a:extLst>
              <a:ext uri="{FF2B5EF4-FFF2-40B4-BE49-F238E27FC236}">
                <a16:creationId xmlns:a16="http://schemas.microsoft.com/office/drawing/2014/main" id="{0248CEAF-1C9C-4003-8416-6666809C35D7}"/>
              </a:ext>
            </a:extLst>
          </p:cNvPr>
          <p:cNvSpPr/>
          <p:nvPr/>
        </p:nvSpPr>
        <p:spPr>
          <a:xfrm>
            <a:off x="498665" y="1336787"/>
            <a:ext cx="4381671" cy="2236486"/>
          </a:xfrm>
          <a:prstGeom prst="rightArrow">
            <a:avLst/>
          </a:prstGeom>
          <a:solidFill>
            <a:srgbClr val="FFFFCC"/>
          </a:solidFill>
          <a:ln w="3810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出された雑誌に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違和感を覚えた経験が</a:t>
            </a:r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7A7CEA82-4D0F-4BA4-82FD-11F9A35E04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1658216"/>
              </p:ext>
            </p:extLst>
          </p:nvPr>
        </p:nvGraphicFramePr>
        <p:xfrm>
          <a:off x="5441987" y="869253"/>
          <a:ext cx="2606458" cy="3200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4B492F8C-45EA-43FD-BF74-4954EAE47A08}"/>
              </a:ext>
            </a:extLst>
          </p:cNvPr>
          <p:cNvSpPr/>
          <p:nvPr/>
        </p:nvSpPr>
        <p:spPr>
          <a:xfrm>
            <a:off x="4008496" y="4162724"/>
            <a:ext cx="4697262" cy="914400"/>
          </a:xfrm>
          <a:prstGeom prst="wedgeRoundRectCallout">
            <a:avLst>
              <a:gd name="adj1" fmla="val -64174"/>
              <a:gd name="adj2" fmla="val -10888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/>
              <a:t>年齢層やライフスタイルが</a:t>
            </a:r>
            <a:r>
              <a:rPr kumimoji="1" lang="ja-JP" altLang="en-US" sz="2000" i="1" dirty="0">
                <a:solidFill>
                  <a:srgbClr val="FF0000"/>
                </a:solidFill>
              </a:rPr>
              <a:t>合わない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18F0937-D349-4906-B2C9-5B9D9F978B87}"/>
              </a:ext>
            </a:extLst>
          </p:cNvPr>
          <p:cNvSpPr txBox="1"/>
          <p:nvPr/>
        </p:nvSpPr>
        <p:spPr>
          <a:xfrm>
            <a:off x="498665" y="375384"/>
            <a:ext cx="29754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お客様の声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516CC40-1C7B-4178-B0A2-584A17E2E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42" y="3573273"/>
            <a:ext cx="2857899" cy="183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45FD4104-895C-47CD-8B32-1C9223C17362}"/>
              </a:ext>
            </a:extLst>
          </p:cNvPr>
          <p:cNvSpPr/>
          <p:nvPr/>
        </p:nvSpPr>
        <p:spPr>
          <a:xfrm>
            <a:off x="498665" y="1656272"/>
            <a:ext cx="3570208" cy="952174"/>
          </a:xfrm>
          <a:prstGeom prst="horizontalScroll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メリット</a:t>
            </a:r>
          </a:p>
        </p:txBody>
      </p:sp>
      <p:sp>
        <p:nvSpPr>
          <p:cNvPr id="5" name="スクロール: 横 4">
            <a:extLst>
              <a:ext uri="{FF2B5EF4-FFF2-40B4-BE49-F238E27FC236}">
                <a16:creationId xmlns:a16="http://schemas.microsoft.com/office/drawing/2014/main" id="{1E9EE7BA-1C53-42D4-98EE-C265055206F7}"/>
              </a:ext>
            </a:extLst>
          </p:cNvPr>
          <p:cNvSpPr/>
          <p:nvPr/>
        </p:nvSpPr>
        <p:spPr>
          <a:xfrm>
            <a:off x="5074135" y="1656272"/>
            <a:ext cx="3571200" cy="952174"/>
          </a:xfrm>
          <a:prstGeom prst="horizontalScroll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デメリット</a:t>
            </a:r>
          </a:p>
        </p:txBody>
      </p:sp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29B3879E-51B6-410E-BEEC-5C412EC340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120779"/>
              </p:ext>
            </p:extLst>
          </p:nvPr>
        </p:nvGraphicFramePr>
        <p:xfrm>
          <a:off x="3090514" y="4437288"/>
          <a:ext cx="5322772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2840">
                  <a:extLst>
                    <a:ext uri="{9D8B030D-6E8A-4147-A177-3AD203B41FA5}">
                      <a16:colId xmlns:a16="http://schemas.microsoft.com/office/drawing/2014/main" val="1883075216"/>
                    </a:ext>
                  </a:extLst>
                </a:gridCol>
                <a:gridCol w="3559932">
                  <a:extLst>
                    <a:ext uri="{9D8B030D-6E8A-4147-A177-3AD203B41FA5}">
                      <a16:colId xmlns:a16="http://schemas.microsoft.com/office/drawing/2014/main" val="2969012866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0070C0"/>
                          </a:solidFill>
                        </a:rPr>
                        <a:t>紙媒体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２５誌／月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7267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約２万円／月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27247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0070C0"/>
                          </a:solidFill>
                        </a:rPr>
                        <a:t>電子媒体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約４５０誌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4771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４００円～１，５００円／月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741148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AF1D997-21AE-42BD-B935-0E21F58429B5}"/>
              </a:ext>
            </a:extLst>
          </p:cNvPr>
          <p:cNvSpPr txBox="1"/>
          <p:nvPr/>
        </p:nvSpPr>
        <p:spPr>
          <a:xfrm>
            <a:off x="498665" y="375384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比較検討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F7395F-B9F0-4909-919C-B09ADC0F7FA7}"/>
              </a:ext>
            </a:extLst>
          </p:cNvPr>
          <p:cNvSpPr txBox="1"/>
          <p:nvPr/>
        </p:nvSpPr>
        <p:spPr>
          <a:xfrm>
            <a:off x="498665" y="2812447"/>
            <a:ext cx="33009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FFFFCC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お客様自身が選べる</a:t>
            </a:r>
            <a:endParaRPr kumimoji="1" lang="en-US" altLang="ja-JP" sz="2400" dirty="0">
              <a:solidFill>
                <a:srgbClr val="FFFFCC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FFFFCC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衛生管理が容易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FD1C0BD-2BC5-44BF-B7DC-8CDDAFA26755}"/>
              </a:ext>
            </a:extLst>
          </p:cNvPr>
          <p:cNvSpPr txBox="1"/>
          <p:nvPr/>
        </p:nvSpPr>
        <p:spPr>
          <a:xfrm>
            <a:off x="5074135" y="2812447"/>
            <a:ext cx="36086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FFFFCC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操作説明を求められる</a:t>
            </a:r>
            <a:endParaRPr kumimoji="1" lang="en-US" altLang="ja-JP" sz="2400" dirty="0">
              <a:solidFill>
                <a:srgbClr val="FFFFCC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FFFFCC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初期費用が必要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8953F4D-077F-4D72-9F63-AFB86B727C1A}"/>
              </a:ext>
            </a:extLst>
          </p:cNvPr>
          <p:cNvSpPr/>
          <p:nvPr/>
        </p:nvSpPr>
        <p:spPr>
          <a:xfrm>
            <a:off x="498665" y="4772908"/>
            <a:ext cx="22685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費用比較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10550FDF-63DA-4BFF-82A5-2CDBD69C96C4}"/>
              </a:ext>
            </a:extLst>
          </p:cNvPr>
          <p:cNvSpPr/>
          <p:nvPr/>
        </p:nvSpPr>
        <p:spPr>
          <a:xfrm>
            <a:off x="548639" y="1645183"/>
            <a:ext cx="3551722" cy="1330929"/>
          </a:xfrm>
          <a:prstGeom prst="rightArrowCallou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Ｇマガ放題</a:t>
            </a:r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FCA41F34-A59F-4BA3-B8A9-E7F9BFD6199A}"/>
              </a:ext>
            </a:extLst>
          </p:cNvPr>
          <p:cNvSpPr/>
          <p:nvPr/>
        </p:nvSpPr>
        <p:spPr>
          <a:xfrm>
            <a:off x="4572000" y="1645183"/>
            <a:ext cx="3551722" cy="1330929"/>
          </a:xfrm>
          <a:prstGeom prst="foldedCorner">
            <a:avLst/>
          </a:prstGeom>
          <a:solidFill>
            <a:srgbClr val="92D05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月額４４０円（税込）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タブレット５台</a:t>
            </a:r>
          </a:p>
        </p:txBody>
      </p:sp>
      <p:sp>
        <p:nvSpPr>
          <p:cNvPr id="6" name="吹き出し: 右矢印 5">
            <a:extLst>
              <a:ext uri="{FF2B5EF4-FFF2-40B4-BE49-F238E27FC236}">
                <a16:creationId xmlns:a16="http://schemas.microsoft.com/office/drawing/2014/main" id="{09903F52-99CF-417F-81D5-C436B2AB51B0}"/>
              </a:ext>
            </a:extLst>
          </p:cNvPr>
          <p:cNvSpPr/>
          <p:nvPr/>
        </p:nvSpPr>
        <p:spPr>
          <a:xfrm>
            <a:off x="548639" y="3503755"/>
            <a:ext cx="3551722" cy="1330929"/>
          </a:xfrm>
          <a:prstGeom prst="rightArrowCallou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ほっとブック</a:t>
            </a:r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583ACDE-77BB-4050-9AF5-DF09C0B4473D}"/>
              </a:ext>
            </a:extLst>
          </p:cNvPr>
          <p:cNvSpPr/>
          <p:nvPr/>
        </p:nvSpPr>
        <p:spPr>
          <a:xfrm>
            <a:off x="4572000" y="3503755"/>
            <a:ext cx="3551722" cy="1330929"/>
          </a:xfrm>
          <a:prstGeom prst="foldedCorner">
            <a:avLst/>
          </a:prstGeom>
          <a:solidFill>
            <a:srgbClr val="FFFF0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月額５５０円（税込）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タブレット７台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F85D3AC-E9AA-4DD6-A218-10CA09B82A4B}"/>
              </a:ext>
            </a:extLst>
          </p:cNvPr>
          <p:cNvSpPr txBox="1"/>
          <p:nvPr/>
        </p:nvSpPr>
        <p:spPr>
          <a:xfrm>
            <a:off x="498665" y="375384"/>
            <a:ext cx="2852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サービス例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65BB80C-2790-4B48-A6A4-04A59D29A2AE}"/>
              </a:ext>
            </a:extLst>
          </p:cNvPr>
          <p:cNvSpPr txBox="1"/>
          <p:nvPr/>
        </p:nvSpPr>
        <p:spPr>
          <a:xfrm>
            <a:off x="5305184" y="5470781"/>
            <a:ext cx="3616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来月末までに選定する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493</TotalTime>
  <Words>90</Words>
  <Application>Microsoft Office PowerPoint</Application>
  <PresentationFormat>画面に合わせる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20</cp:revision>
  <dcterms:created xsi:type="dcterms:W3CDTF">2021-07-08T00:07:58Z</dcterms:created>
  <dcterms:modified xsi:type="dcterms:W3CDTF">2021-12-07T01:37:10Z</dcterms:modified>
</cp:coreProperties>
</file>