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６５歳以上の単身世帯数の推移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世帯数（千）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平成12年</c:v>
                </c:pt>
                <c:pt idx="1">
                  <c:v>平成22年</c:v>
                </c:pt>
                <c:pt idx="2">
                  <c:v>令和2年</c:v>
                </c:pt>
              </c:strCache>
            </c:strRef>
          </c:cat>
          <c:val>
            <c:numRef>
              <c:f>Sheet1!$B$2:$D$2</c:f>
              <c:numCache>
                <c:formatCode>#,##0</c:formatCode>
                <c:ptCount val="3"/>
                <c:pt idx="0">
                  <c:v>3032</c:v>
                </c:pt>
                <c:pt idx="1">
                  <c:v>4791</c:v>
                </c:pt>
                <c:pt idx="2">
                  <c:v>7025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ED-4D1C-8EA8-CD17DFF66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1514495"/>
        <c:axId val="561518239"/>
      </c:barChart>
      <c:catAx>
        <c:axId val="561514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61518239"/>
        <c:crosses val="autoZero"/>
        <c:auto val="1"/>
        <c:lblAlgn val="ctr"/>
        <c:lblOffset val="100"/>
        <c:noMultiLvlLbl val="0"/>
      </c:catAx>
      <c:valAx>
        <c:axId val="5615182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61514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9C34A-3124-4A5A-9CA4-8F37799FFDF1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FC42D-FC7E-4FA2-9580-C6ABFD5E9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007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6CE8E-C189-46D8-946E-3740BFDC402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BCFFD-F5B7-4E89-9C21-44E519BF916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D13E-B3B4-43FB-9350-C327692F44A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8EAE-8ACC-4311-AA02-9074EBCEB3AB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E01-6BAD-4EED-A543-B6E1B0A785F0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65ED9-1E82-4313-9CD4-5EB408271A69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3BC2-4B58-4CB0-98F6-2502957FDDE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D356-2489-4639-814F-F14C507E0AB7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801C-EA19-412B-9A04-AD29E2F85E90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5018-0EA9-431A-9416-31F96AC3B2C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4FF23-7FF4-4859-9461-1FA5E0D692C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184C-3A43-4116-A431-3FA359EC1B4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A27BBE6E-FB07-4B73-8EC0-CC3868D56612}"/>
              </a:ext>
            </a:extLst>
          </p:cNvPr>
          <p:cNvSpPr/>
          <p:nvPr/>
        </p:nvSpPr>
        <p:spPr>
          <a:xfrm>
            <a:off x="1399032" y="459678"/>
            <a:ext cx="6345936" cy="3499926"/>
          </a:xfrm>
          <a:prstGeom prst="horizontalScroll">
            <a:avLst/>
          </a:prstGeom>
          <a:solidFill>
            <a:srgbClr val="92D050"/>
          </a:solidFill>
          <a:ln>
            <a:solidFill>
              <a:schemeClr val="tx1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高齢者のごみ出し支援</a:t>
            </a:r>
            <a:endParaRPr kumimoji="1" lang="en-US" altLang="ja-JP" sz="4000" dirty="0"/>
          </a:p>
          <a:p>
            <a:pPr algn="ctr"/>
            <a:r>
              <a:rPr kumimoji="1" lang="ja-JP" altLang="en-US" sz="4000" dirty="0"/>
              <a:t>サポーター募集</a:t>
            </a:r>
            <a:endParaRPr kumimoji="1" lang="en-US" altLang="ja-JP" sz="40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福祉サークルひだまり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DFDC50-1EF3-4878-9C27-3400509D5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5A5AE703-9288-42A4-98DD-590A573F4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4043015"/>
            <a:ext cx="3810532" cy="249589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0461C60-ECBA-4963-9B8B-92DF20A6C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57384"/>
            <a:ext cx="1629002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12AD7FB-C0D4-4E59-ACA3-63143FE3C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4030ECA1-145C-45C6-8B36-D2F268561367}"/>
              </a:ext>
            </a:extLst>
          </p:cNvPr>
          <p:cNvSpPr/>
          <p:nvPr/>
        </p:nvSpPr>
        <p:spPr>
          <a:xfrm>
            <a:off x="1166070" y="329184"/>
            <a:ext cx="6811860" cy="1078992"/>
          </a:xfrm>
          <a:prstGeom prst="parallelogram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高齢者単身世帯の増加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109BA813-13EF-46B4-B795-90E9F91591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5487648"/>
              </p:ext>
            </p:extLst>
          </p:nvPr>
        </p:nvGraphicFramePr>
        <p:xfrm>
          <a:off x="1327254" y="1688693"/>
          <a:ext cx="6489492" cy="262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0ACAB1DB-AC20-4659-9FF4-618791175B17}"/>
              </a:ext>
            </a:extLst>
          </p:cNvPr>
          <p:cNvSpPr/>
          <p:nvPr/>
        </p:nvSpPr>
        <p:spPr>
          <a:xfrm>
            <a:off x="461892" y="4700888"/>
            <a:ext cx="5486520" cy="1328204"/>
          </a:xfrm>
          <a:prstGeom prst="roundRect">
            <a:avLst/>
          </a:prstGeom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  <a:latin typeface="+mn-ea"/>
              </a:rPr>
              <a:t>ごみ出し</a:t>
            </a:r>
            <a:r>
              <a:rPr kumimoji="1" lang="ja-JP" altLang="en-US" sz="2800" dirty="0">
                <a:latin typeface="+mn-ea"/>
              </a:rPr>
              <a:t>を自力で行うことが</a:t>
            </a:r>
            <a:endParaRPr kumimoji="1" lang="en-US" altLang="ja-JP" sz="2800" dirty="0">
              <a:latin typeface="+mn-ea"/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  <a:latin typeface="+mn-ea"/>
              </a:rPr>
              <a:t>困難な人が増加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4A5B762-C52A-40E5-A76A-160E36D99C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481" y="4381602"/>
            <a:ext cx="1362265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F48778F-1980-4DC8-BDF2-85E12E6A4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5E91841-41B9-4DA9-A598-289FB9C0B03B}"/>
              </a:ext>
            </a:extLst>
          </p:cNvPr>
          <p:cNvSpPr txBox="1"/>
          <p:nvPr/>
        </p:nvSpPr>
        <p:spPr>
          <a:xfrm>
            <a:off x="1860360" y="1684004"/>
            <a:ext cx="5423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訪問してごみを回収、集積所へ運ぶ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安否確認の声掛け</a:t>
            </a:r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A1F5BC27-5E2C-4D62-AD6C-FC8657147BA9}"/>
              </a:ext>
            </a:extLst>
          </p:cNvPr>
          <p:cNvSpPr/>
          <p:nvPr/>
        </p:nvSpPr>
        <p:spPr>
          <a:xfrm>
            <a:off x="1166400" y="329184"/>
            <a:ext cx="6811200" cy="1078992"/>
          </a:xfrm>
          <a:prstGeom prst="parallelogram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サポーターを募集します！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C017C3C0-58A3-4497-983F-7D705C3BD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58887"/>
              </p:ext>
            </p:extLst>
          </p:nvPr>
        </p:nvGraphicFramePr>
        <p:xfrm>
          <a:off x="1883664" y="2651675"/>
          <a:ext cx="5376672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0098">
                  <a:extLst>
                    <a:ext uri="{9D8B030D-6E8A-4147-A177-3AD203B41FA5}">
                      <a16:colId xmlns:a16="http://schemas.microsoft.com/office/drawing/2014/main" val="3117860259"/>
                    </a:ext>
                  </a:extLst>
                </a:gridCol>
                <a:gridCol w="3976574">
                  <a:extLst>
                    <a:ext uri="{9D8B030D-6E8A-4147-A177-3AD203B41FA5}">
                      <a16:colId xmlns:a16="http://schemas.microsoft.com/office/drawing/2014/main" val="243498835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対象</a:t>
                      </a:r>
                      <a:endParaRPr kumimoji="1" lang="ja-JP" altLang="en-US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４０歳以上の市民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245798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人員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３人以上のグループで</a:t>
                      </a:r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お申し込みください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868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支給物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手袋、マスク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017235"/>
                  </a:ext>
                </a:extLst>
              </a:tr>
            </a:tbl>
          </a:graphicData>
        </a:graphic>
      </p:graphicFrame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098E7B6C-6108-4DDD-A600-4D385E0F4D83}"/>
              </a:ext>
            </a:extLst>
          </p:cNvPr>
          <p:cNvSpPr/>
          <p:nvPr/>
        </p:nvSpPr>
        <p:spPr>
          <a:xfrm>
            <a:off x="2490035" y="5249526"/>
            <a:ext cx="5199402" cy="766569"/>
          </a:xfrm>
          <a:prstGeom prst="wedgeRectCallout">
            <a:avLst>
              <a:gd name="adj1" fmla="val -60323"/>
              <a:gd name="adj2" fmla="val -8712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FF00"/>
                </a:solidFill>
              </a:rPr>
              <a:t>自身の健康づくりと地域貢献に！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0F3F2F6-141D-46D8-A2BF-39AD31C149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94" y="4842360"/>
            <a:ext cx="1219370" cy="181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214</TotalTime>
  <Words>81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日本情報処理検定協会(fh)</dc:creator>
  <cp:lastModifiedBy>日本情報処理検定協会(fh)</cp:lastModifiedBy>
  <cp:revision>6</cp:revision>
  <dcterms:created xsi:type="dcterms:W3CDTF">2021-09-27T02:10:27Z</dcterms:created>
  <dcterms:modified xsi:type="dcterms:W3CDTF">2021-12-09T08:35:12Z</dcterms:modified>
</cp:coreProperties>
</file>