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ja-JP" altLang="ja-JP" sz="2160" b="1" i="0" u="none" strike="noStrike" baseline="0" dirty="0">
                <a:effectLst/>
              </a:rPr>
              <a:t>著作権に関する検挙状況</a:t>
            </a:r>
            <a:endParaRPr lang="ja-JP" altLang="en-US" dirty="0"/>
          </a:p>
        </c:rich>
      </c:tx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検挙数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H25</c:v>
                </c:pt>
                <c:pt idx="1">
                  <c:v>H26</c:v>
                </c:pt>
                <c:pt idx="2">
                  <c:v>H27</c:v>
                </c:pt>
                <c:pt idx="3">
                  <c:v>H28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510</c:v>
                </c:pt>
                <c:pt idx="1">
                  <c:v>524</c:v>
                </c:pt>
                <c:pt idx="2">
                  <c:v>574</c:v>
                </c:pt>
                <c:pt idx="3">
                  <c:v>596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39-40D8-93CC-C1A6344D66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8071808"/>
        <c:axId val="48073344"/>
      </c:barChart>
      <c:catAx>
        <c:axId val="480718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48073344"/>
        <c:crosses val="autoZero"/>
        <c:auto val="1"/>
        <c:lblAlgn val="ctr"/>
        <c:lblOffset val="100"/>
        <c:noMultiLvlLbl val="0"/>
      </c:catAx>
      <c:valAx>
        <c:axId val="4807334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4807180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ABD92B-7CAB-445E-9971-209917DF9CE4}" type="datetimeFigureOut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847958-B605-4874-9536-B58645B980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445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6999-4973-4F0C-878E-FC8F2FA414B3}" type="datetime1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8254418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388D2-70E8-4D98-AFD3-F2572EC42F50}" type="datetime1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5378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1FA6-C967-4157-B124-D6F3DD4B70E5}" type="datetime1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95736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83F9-19E1-4134-86A7-027350402596}" type="datetime1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288126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5158E-4CB5-460F-AA52-AA5228F7AEA9}" type="datetime1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00529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45F5-8FFC-47CE-848B-E127DD3F3DD2}" type="datetime1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5186110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DE70D-FBA3-405E-B1CA-4443E46DA758}" type="datetime1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800147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84B7-13F3-49A8-B37C-EB484D810770}" type="datetime1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147630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F8CDC-1D09-4CD9-87E5-AE5D6DA14B2E}" type="datetime1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630190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1A2ED-0604-4C8C-B481-A973E9FBE6A2}" type="datetime1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794836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DAA7D-B725-49E7-AC03-81D33777A0AD}" type="datetime1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670730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8AA16-0B7C-49F7-8B2A-ACE1D4AF7E39}" type="datetime1">
              <a:rPr kumimoji="1" lang="ja-JP" altLang="en-US" smtClean="0"/>
              <a:t>2019/12/10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4108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116632"/>
            <a:ext cx="176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5576" y="1412776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6000" b="1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情報モラル</a:t>
            </a:r>
            <a:r>
              <a:rPr lang="ja-JP" altLang="ja-JP" sz="6000" dirty="0"/>
              <a:t>を学ぼう！</a:t>
            </a:r>
            <a:endParaRPr kumimoji="1" lang="ja-JP" altLang="en-US" sz="6000" dirty="0"/>
          </a:p>
        </p:txBody>
      </p:sp>
      <p:sp>
        <p:nvSpPr>
          <p:cNvPr id="2" name="上リボン 1"/>
          <p:cNvSpPr/>
          <p:nvPr/>
        </p:nvSpPr>
        <p:spPr>
          <a:xfrm>
            <a:off x="1658926" y="3501008"/>
            <a:ext cx="5826149" cy="1440160"/>
          </a:xfrm>
          <a:prstGeom prst="ribbon2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第１回</a:t>
            </a:r>
            <a:endParaRPr lang="en-US" altLang="ja-JP" sz="3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r"/>
            <a:r>
              <a:rPr lang="ja-JP" altLang="ja-JP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著作権編</a:t>
            </a:r>
            <a:endParaRPr lang="ja-JP" altLang="en-US" sz="3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53" y="4653136"/>
            <a:ext cx="1590897" cy="207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0070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539552" y="1844824"/>
            <a:ext cx="3888432" cy="1368152"/>
          </a:xfrm>
          <a:prstGeom prst="ellipse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400" dirty="0">
                <a:latin typeface="HG正楷書体-PRO" pitchFamily="66" charset="-128"/>
                <a:ea typeface="HG正楷書体-PRO" pitchFamily="66" charset="-128"/>
              </a:rPr>
              <a:t>複製物の無断販売</a:t>
            </a:r>
            <a:endParaRPr kumimoji="1" lang="ja-JP" altLang="en-US" sz="2400" dirty="0">
              <a:latin typeface="HG正楷書体-PRO" pitchFamily="66" charset="-128"/>
              <a:ea typeface="HG正楷書体-PRO" pitchFamily="66" charset="-128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4644008" y="1844824"/>
            <a:ext cx="3888432" cy="1368152"/>
          </a:xfrm>
          <a:prstGeom prst="ellipse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400" dirty="0">
                <a:latin typeface="HG正楷書体-PRO" pitchFamily="66" charset="-128"/>
                <a:ea typeface="HG正楷書体-PRO" pitchFamily="66" charset="-128"/>
              </a:rPr>
              <a:t>公衆送信</a:t>
            </a:r>
            <a:endParaRPr kumimoji="1" lang="ja-JP" altLang="en-US" sz="2400" dirty="0">
              <a:latin typeface="HG正楷書体-PRO" pitchFamily="66" charset="-128"/>
              <a:ea typeface="HG正楷書体-PRO" pitchFamily="66" charset="-128"/>
            </a:endParaRPr>
          </a:p>
        </p:txBody>
      </p:sp>
      <p:sp>
        <p:nvSpPr>
          <p:cNvPr id="2" name="横巻き 1"/>
          <p:cNvSpPr/>
          <p:nvPr/>
        </p:nvSpPr>
        <p:spPr>
          <a:xfrm>
            <a:off x="289372" y="260648"/>
            <a:ext cx="5489376" cy="1008112"/>
          </a:xfrm>
          <a:prstGeom prst="horizontalScrol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4000" dirty="0"/>
              <a:t>身近な著作権の侵害</a:t>
            </a:r>
            <a:endParaRPr lang="ja-JP" altLang="en-US" sz="40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531913" y="4005064"/>
            <a:ext cx="60801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友達が書いたイラストなども著作物</a:t>
            </a:r>
            <a:r>
              <a:rPr lang="ja-JP" altLang="en-US" sz="2400" dirty="0"/>
              <a:t>の一つ</a:t>
            </a:r>
            <a:endParaRPr lang="en-US" altLang="ja-JP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ja-JP" sz="2400" dirty="0">
                <a:latin typeface="+mn-ea"/>
              </a:rPr>
              <a:t>出願や登録は</a:t>
            </a:r>
            <a:r>
              <a:rPr lang="ja-JP" altLang="en-US" sz="2400" dirty="0">
                <a:latin typeface="+mn-ea"/>
              </a:rPr>
              <a:t>不要</a:t>
            </a:r>
            <a:endParaRPr lang="en-US" altLang="ja-JP" sz="2400" dirty="0">
              <a:latin typeface="+mn-ea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ja-JP" sz="2400" dirty="0">
                <a:latin typeface="+mn-ea"/>
              </a:rPr>
              <a:t>著作物を作った時点で権利が発生</a:t>
            </a:r>
          </a:p>
        </p:txBody>
      </p:sp>
    </p:spTree>
    <p:extLst>
      <p:ext uri="{BB962C8B-B14F-4D97-AF65-F5344CB8AC3E}">
        <p14:creationId xmlns:p14="http://schemas.microsoft.com/office/powerpoint/2010/main" val="24519499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横巻き 10"/>
          <p:cNvSpPr/>
          <p:nvPr/>
        </p:nvSpPr>
        <p:spPr>
          <a:xfrm>
            <a:off x="306760" y="260648"/>
            <a:ext cx="5489376" cy="1008112"/>
          </a:xfrm>
          <a:prstGeom prst="horizontalScrol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/>
              <a:t>過去の事例と注意</a:t>
            </a:r>
          </a:p>
        </p:txBody>
      </p:sp>
      <p:graphicFrame>
        <p:nvGraphicFramePr>
          <p:cNvPr id="2" name="グラフ 1"/>
          <p:cNvGraphicFramePr/>
          <p:nvPr>
            <p:extLst>
              <p:ext uri="{D42A27DB-BD31-4B8C-83A1-F6EECF244321}">
                <p14:modId xmlns:p14="http://schemas.microsoft.com/office/powerpoint/2010/main" val="1600357401"/>
              </p:ext>
            </p:extLst>
          </p:nvPr>
        </p:nvGraphicFramePr>
        <p:xfrm>
          <a:off x="1655676" y="1484784"/>
          <a:ext cx="5832648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623056"/>
              </p:ext>
            </p:extLst>
          </p:nvPr>
        </p:nvGraphicFramePr>
        <p:xfrm>
          <a:off x="1976120" y="4653136"/>
          <a:ext cx="5191760" cy="118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49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1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HG行書体" panose="03000609000000000000" pitchFamily="65" charset="-128"/>
                          <a:ea typeface="HG行書体" panose="03000609000000000000" pitchFamily="65" charset="-128"/>
                        </a:rPr>
                        <a:t>検挙されたもの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HG行書体" panose="03000609000000000000" pitchFamily="65" charset="-128"/>
                          <a:ea typeface="HG行書体" panose="03000609000000000000" pitchFamily="65" charset="-128"/>
                        </a:rPr>
                        <a:t>動画データ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>
                          <a:latin typeface="HG行書体" panose="03000609000000000000" pitchFamily="65" charset="-128"/>
                          <a:ea typeface="HG行書体" panose="03000609000000000000" pitchFamily="65" charset="-128"/>
                        </a:rPr>
                        <a:t>音楽データ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HG行書体" panose="03000609000000000000" pitchFamily="65" charset="-128"/>
                          <a:ea typeface="HG行書体" panose="03000609000000000000" pitchFamily="65" charset="-128"/>
                        </a:rPr>
                        <a:t>コンピューターソフト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HG行書体" panose="03000609000000000000" pitchFamily="65" charset="-128"/>
                          <a:ea typeface="HG行書体" panose="03000609000000000000" pitchFamily="65" charset="-128"/>
                        </a:rPr>
                        <a:t>キャラクター商品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15629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66</Words>
  <PresentationFormat>画面に合わせる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HG行書体</vt:lpstr>
      <vt:lpstr>HG正楷書体-PRO</vt:lpstr>
      <vt:lpstr>ＭＳ Ｐゴシック</vt:lpstr>
      <vt:lpstr>ＭＳ 明朝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2012-05-02T02:18:11Z</dcterms:created>
  <dcterms:modified xsi:type="dcterms:W3CDTF">2019-12-10T03:46:15Z</dcterms:modified>
</cp:coreProperties>
</file>