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FFCCCC"/>
    <a:srgbClr val="FFFFCC"/>
    <a:srgbClr val="FFFF99"/>
    <a:srgbClr val="FFCC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56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73E920AD-3CD2-4973-AD81-B29802C4BDC8}" type="datetimeFigureOut">
              <a:rPr kumimoji="1" lang="ja-JP" altLang="en-US" smtClean="0"/>
              <a:t>2026/3/9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6B536D14-F245-43DA-AEAA-22C5ED95BE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71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3FFD7-C464-4DB9-94F6-8A8BC0FA6A53}" type="datetime1">
              <a:rPr kumimoji="1" lang="ja-JP" altLang="en-US" smtClean="0"/>
              <a:t>2026/3/9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CD71-7764-4264-B20E-8C930EB34F2A}" type="datetime1">
              <a:rPr kumimoji="1" lang="ja-JP" altLang="en-US" smtClean="0"/>
              <a:t>2026/3/9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5A2D-CAAA-4D39-A2C6-94018B20AC7C}" type="datetime1">
              <a:rPr kumimoji="1" lang="ja-JP" altLang="en-US" smtClean="0"/>
              <a:t>2026/3/9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6216C-F7D1-4119-A1CE-88F8305000D0}" type="datetime1">
              <a:rPr kumimoji="1" lang="ja-JP" altLang="en-US" smtClean="0"/>
              <a:t>2026/3/9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0DD44-053C-4F35-8713-C798470D7CAE}" type="datetime1">
              <a:rPr kumimoji="1" lang="ja-JP" altLang="en-US" smtClean="0"/>
              <a:t>2026/3/9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DE230-D423-4C7D-BD5F-F7A8A4798F16}" type="datetime1">
              <a:rPr kumimoji="1" lang="ja-JP" altLang="en-US" smtClean="0"/>
              <a:t>2026/3/9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A201A-8D75-4A1E-BD6A-160A0BEF10D2}" type="datetime1">
              <a:rPr kumimoji="1" lang="ja-JP" altLang="en-US" smtClean="0"/>
              <a:t>2026/3/9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7E7AE-B0EB-4F8C-ADBD-771FA4855D91}" type="datetime1">
              <a:rPr kumimoji="1" lang="ja-JP" altLang="en-US" smtClean="0"/>
              <a:t>2026/3/9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6A60A-ECAD-4628-8812-EF5AAB3D0BDA}" type="datetime1">
              <a:rPr kumimoji="1" lang="ja-JP" altLang="en-US" smtClean="0"/>
              <a:t>2026/3/9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E41C4-06A5-45F5-A362-6E4CBBACE7BD}" type="datetime1">
              <a:rPr kumimoji="1" lang="ja-JP" altLang="en-US" smtClean="0"/>
              <a:t>2026/3/9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36DCF-272F-41F5-8CDF-FE560D9CF5D8}" type="datetime1">
              <a:rPr kumimoji="1" lang="ja-JP" altLang="en-US" smtClean="0"/>
              <a:t>2026/3/9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9170EF-6F28-4EF3-92B6-AF98832640F2}" type="datetime1">
              <a:rPr kumimoji="1" lang="ja-JP" altLang="en-US" smtClean="0"/>
              <a:t>2026/3/9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05F3853E-2E35-9959-9EE4-470F17AE4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四角形: メモ 3">
            <a:extLst>
              <a:ext uri="{FF2B5EF4-FFF2-40B4-BE49-F238E27FC236}">
                <a16:creationId xmlns:a16="http://schemas.microsoft.com/office/drawing/2014/main" id="{A2B9182B-4A17-D798-2FB9-B1E92699FBE6}"/>
              </a:ext>
            </a:extLst>
          </p:cNvPr>
          <p:cNvSpPr/>
          <p:nvPr/>
        </p:nvSpPr>
        <p:spPr>
          <a:xfrm>
            <a:off x="891841" y="965127"/>
            <a:ext cx="7360318" cy="2042768"/>
          </a:xfrm>
          <a:prstGeom prst="foldedCorner">
            <a:avLst>
              <a:gd name="adj" fmla="val 24682"/>
            </a:avLst>
          </a:prstGeom>
          <a:ln cap="rnd">
            <a:rou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6000" dirty="0"/>
              <a:t>話の聞き方講座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0530E56A-C1A2-1455-5F93-B8B7D956E5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895004"/>
            <a:ext cx="3200847" cy="2534004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F7D4F8D-E442-0FFC-6EE9-F49407B25925}"/>
              </a:ext>
            </a:extLst>
          </p:cNvPr>
          <p:cNvSpPr txBox="1"/>
          <p:nvPr/>
        </p:nvSpPr>
        <p:spPr>
          <a:xfrm>
            <a:off x="4766841" y="5522680"/>
            <a:ext cx="3748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中央福祉研修センター</a:t>
            </a:r>
          </a:p>
        </p:txBody>
      </p:sp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スライド番号プレースホルダー 9">
            <a:extLst>
              <a:ext uri="{FF2B5EF4-FFF2-40B4-BE49-F238E27FC236}">
                <a16:creationId xmlns:a16="http://schemas.microsoft.com/office/drawing/2014/main" id="{9D250E7A-A4C6-9B35-6614-C07A3AF69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8EF01C8-553F-7956-FC34-563FAFEDCF65}"/>
              </a:ext>
            </a:extLst>
          </p:cNvPr>
          <p:cNvSpPr txBox="1"/>
          <p:nvPr/>
        </p:nvSpPr>
        <p:spPr>
          <a:xfrm>
            <a:off x="324853" y="336884"/>
            <a:ext cx="45239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i="1" dirty="0">
                <a:solidFill>
                  <a:srgbClr val="00B050"/>
                </a:solidFill>
              </a:rPr>
              <a:t>スキルを身に付ける</a:t>
            </a:r>
          </a:p>
        </p:txBody>
      </p:sp>
      <p:sp>
        <p:nvSpPr>
          <p:cNvPr id="3" name="矢印: 五方向 2">
            <a:extLst>
              <a:ext uri="{FF2B5EF4-FFF2-40B4-BE49-F238E27FC236}">
                <a16:creationId xmlns:a16="http://schemas.microsoft.com/office/drawing/2014/main" id="{D006A6EE-A2E1-8645-9D4A-997DCF66ACC2}"/>
              </a:ext>
            </a:extLst>
          </p:cNvPr>
          <p:cNvSpPr/>
          <p:nvPr/>
        </p:nvSpPr>
        <p:spPr>
          <a:xfrm>
            <a:off x="470263" y="1830420"/>
            <a:ext cx="4101736" cy="1390464"/>
          </a:xfrm>
          <a:prstGeom prst="homePlate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コミュニケーションの改善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1A42AEC-2D90-1C96-A87A-18496C45E4DD}"/>
              </a:ext>
            </a:extLst>
          </p:cNvPr>
          <p:cNvSpPr/>
          <p:nvPr/>
        </p:nvSpPr>
        <p:spPr>
          <a:xfrm>
            <a:off x="4892508" y="1830420"/>
            <a:ext cx="3475315" cy="1390464"/>
          </a:xfrm>
          <a:prstGeom prst="rect">
            <a:avLst/>
          </a:prstGeom>
          <a:solidFill>
            <a:srgbClr val="FFCCCC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2800" dirty="0"/>
              <a:t>人間関係の円滑化</a:t>
            </a:r>
            <a:endParaRPr kumimoji="1" lang="en-US" altLang="ja-JP" sz="2800" dirty="0"/>
          </a:p>
          <a:p>
            <a:r>
              <a:rPr kumimoji="1" lang="ja-JP" altLang="en-US" sz="2800" dirty="0"/>
              <a:t>信頼関係の構築</a:t>
            </a:r>
          </a:p>
        </p:txBody>
      </p:sp>
      <p:sp>
        <p:nvSpPr>
          <p:cNvPr id="5" name="ひし形 4">
            <a:extLst>
              <a:ext uri="{FF2B5EF4-FFF2-40B4-BE49-F238E27FC236}">
                <a16:creationId xmlns:a16="http://schemas.microsoft.com/office/drawing/2014/main" id="{F1570BF2-FA44-3FA8-8A77-91C1B76D5AF3}"/>
              </a:ext>
            </a:extLst>
          </p:cNvPr>
          <p:cNvSpPr/>
          <p:nvPr/>
        </p:nvSpPr>
        <p:spPr>
          <a:xfrm>
            <a:off x="470264" y="4150944"/>
            <a:ext cx="2912730" cy="1275348"/>
          </a:xfrm>
          <a:prstGeom prst="diamond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bg1"/>
                </a:solidFill>
              </a:rPr>
              <a:t>対象者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6674BB7-5E6E-23F5-4D99-47DF04AE3047}"/>
              </a:ext>
            </a:extLst>
          </p:cNvPr>
          <p:cNvSpPr txBox="1"/>
          <p:nvPr/>
        </p:nvSpPr>
        <p:spPr>
          <a:xfrm>
            <a:off x="3902616" y="4188453"/>
            <a:ext cx="41665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基本から学びたい</a:t>
            </a:r>
            <a:endParaRPr kumimoji="1" lang="en-US" altLang="ja-JP" sz="2400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対人関係に苦手意識がある</a:t>
            </a:r>
            <a:endParaRPr kumimoji="1" lang="en-US" altLang="ja-JP" sz="2400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１８歳以上の方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B0C5806-AFB3-4B8A-F34A-5D017ED14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335A3B7-F5BA-6CC4-09F5-C7A5BC12BAEC}"/>
              </a:ext>
            </a:extLst>
          </p:cNvPr>
          <p:cNvSpPr txBox="1"/>
          <p:nvPr/>
        </p:nvSpPr>
        <p:spPr>
          <a:xfrm>
            <a:off x="324853" y="336884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i="1" dirty="0">
                <a:solidFill>
                  <a:srgbClr val="00B050"/>
                </a:solidFill>
              </a:rPr>
              <a:t>講座内容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47256522-FF2A-F912-D8C3-D5CDB707AE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326730"/>
              </p:ext>
            </p:extLst>
          </p:nvPr>
        </p:nvGraphicFramePr>
        <p:xfrm>
          <a:off x="968851" y="1621200"/>
          <a:ext cx="7206298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24430">
                  <a:extLst>
                    <a:ext uri="{9D8B030D-6E8A-4147-A177-3AD203B41FA5}">
                      <a16:colId xmlns:a16="http://schemas.microsoft.com/office/drawing/2014/main" val="3858235904"/>
                    </a:ext>
                  </a:extLst>
                </a:gridCol>
                <a:gridCol w="4781868">
                  <a:extLst>
                    <a:ext uri="{9D8B030D-6E8A-4147-A177-3AD203B41FA5}">
                      <a16:colId xmlns:a16="http://schemas.microsoft.com/office/drawing/2014/main" val="17284358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基本的技術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>
                          <a:latin typeface="+mn-ea"/>
                          <a:ea typeface="+mn-ea"/>
                        </a:rPr>
                        <a:t>受容と共感を学ぶ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45740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質問力の強化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>
                          <a:latin typeface="+mn-ea"/>
                          <a:ea typeface="+mn-ea"/>
                        </a:rPr>
                        <a:t>話を聞き出すトレーニング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8379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演習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>
                          <a:latin typeface="+mn-ea"/>
                          <a:ea typeface="+mn-ea"/>
                        </a:rPr>
                        <a:t>シナリオを用いたロールプレイ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9428215"/>
                  </a:ext>
                </a:extLst>
              </a:tr>
            </a:tbl>
          </a:graphicData>
        </a:graphic>
      </p:graphicFrame>
      <p:pic>
        <p:nvPicPr>
          <p:cNvPr id="10" name="図 9">
            <a:extLst>
              <a:ext uri="{FF2B5EF4-FFF2-40B4-BE49-F238E27FC236}">
                <a16:creationId xmlns:a16="http://schemas.microsoft.com/office/drawing/2014/main" id="{965D8ED2-B5A6-C573-5CEF-F9EF66EA67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14" y="4347358"/>
            <a:ext cx="2600688" cy="1448002"/>
          </a:xfrm>
          <a:prstGeom prst="rect">
            <a:avLst/>
          </a:prstGeom>
        </p:spPr>
      </p:pic>
      <p:sp>
        <p:nvSpPr>
          <p:cNvPr id="7" name="吹き出し: 角を丸めた四角形 6">
            <a:extLst>
              <a:ext uri="{FF2B5EF4-FFF2-40B4-BE49-F238E27FC236}">
                <a16:creationId xmlns:a16="http://schemas.microsoft.com/office/drawing/2014/main" id="{AF3A983F-6A8F-26C1-9B23-A679189ACF19}"/>
              </a:ext>
            </a:extLst>
          </p:cNvPr>
          <p:cNvSpPr/>
          <p:nvPr/>
        </p:nvSpPr>
        <p:spPr>
          <a:xfrm>
            <a:off x="3840481" y="4347358"/>
            <a:ext cx="4897654" cy="1371600"/>
          </a:xfrm>
          <a:prstGeom prst="wedgeRoundRectCallout">
            <a:avLst>
              <a:gd name="adj1" fmla="val -65994"/>
              <a:gd name="adj2" fmla="val -2067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rgbClr val="FF0000"/>
                </a:solidFill>
              </a:rPr>
              <a:t>詳しくは</a:t>
            </a:r>
            <a:r>
              <a:rPr kumimoji="1" lang="ja-JP" altLang="en-US" sz="2800" u="sng" dirty="0">
                <a:solidFill>
                  <a:srgbClr val="FF0000"/>
                </a:solidFill>
              </a:rPr>
              <a:t>当センター受付</a:t>
            </a:r>
            <a:r>
              <a:rPr kumimoji="1" lang="ja-JP" altLang="en-US" sz="2800" dirty="0">
                <a:solidFill>
                  <a:srgbClr val="FF0000"/>
                </a:solidFill>
              </a:rPr>
              <a:t>まで</a:t>
            </a:r>
          </a:p>
        </p:txBody>
      </p:sp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393</TotalTime>
  <Words>71</Words>
  <PresentationFormat>画面に合わせる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</dc:creator>
  <cp:lastPrinted>2026-01-16T03:52:09Z</cp:lastPrinted>
  <dcterms:created xsi:type="dcterms:W3CDTF">2024-08-08T08:21:03Z</dcterms:created>
  <dcterms:modified xsi:type="dcterms:W3CDTF">2026-03-09T01:15:20Z</dcterms:modified>
</cp:coreProperties>
</file>