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ECFF"/>
    <a:srgbClr val="CCFFCC"/>
    <a:srgbClr val="FFC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１日当たりの平均（分）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平日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２０１７年</c:v>
                </c:pt>
                <c:pt idx="1">
                  <c:v>２０２０年</c:v>
                </c:pt>
                <c:pt idx="2">
                  <c:v>２０２３年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64.7</c:v>
                </c:pt>
                <c:pt idx="1">
                  <c:v>105.8</c:v>
                </c:pt>
                <c:pt idx="2">
                  <c:v>123.1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FC-4448-89CB-60244BBA82C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休日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２０１７年</c:v>
                </c:pt>
                <c:pt idx="1">
                  <c:v>２０２０年</c:v>
                </c:pt>
                <c:pt idx="2">
                  <c:v>２０２３年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88.6</c:v>
                </c:pt>
                <c:pt idx="1">
                  <c:v>126.4</c:v>
                </c:pt>
                <c:pt idx="2">
                  <c:v>151.4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FC-4448-89CB-60244BBA82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8425391"/>
        <c:axId val="518425871"/>
      </c:barChart>
      <c:catAx>
        <c:axId val="5184253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18425871"/>
        <c:crosses val="autoZero"/>
        <c:auto val="1"/>
        <c:lblAlgn val="ctr"/>
        <c:lblOffset val="100"/>
        <c:noMultiLvlLbl val="0"/>
      </c:catAx>
      <c:valAx>
        <c:axId val="518425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18425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F91D5-D327-4CEB-B63D-B9CC899D07F3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D3B6F-8D69-4725-AA4F-B0BDE1FCDA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3106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AB6F1-D3B7-4800-B8CB-E66B5D87D674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B3827-71D4-4FAE-93CF-8E77437B387B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B8F3D-7CE0-4DC9-8F50-FD07492AF02C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189B2-0DA8-471A-A72E-784D4EB5E0DC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C88EC-5ED8-4055-AEFB-8DE6A349D272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E92D2-FEBD-40D9-8B85-DEC3137D61FC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D2D7C-27D3-4843-9BD9-25DA78686FAA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FB45-4324-4FE0-A0BF-EF7EA6FED630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C229F-E882-48A6-AAC5-C970A0F0143D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55A64-B820-447A-84C1-B8DE44BE98C6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70A86-B5ED-4967-AB21-655DDF1C990F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69F50-DBC4-48BD-8BF1-479B762D3512}" type="datetime1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rgbClr val="0070C0"/>
                </a:solidFill>
              </a:defRPr>
            </a:lvl1pPr>
          </a:lstStyle>
          <a:p>
            <a:fld id="{D1A0AF3C-F516-4C24-A91D-580DE7C337F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pic>
        <p:nvPicPr>
          <p:cNvPr id="11" name="図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380FD53-90A1-9E2E-07EE-054E367A77B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2" y="6329247"/>
            <a:ext cx="2152950" cy="50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F48FF93-EED6-EC3F-DB8F-8928BB064A02}"/>
              </a:ext>
            </a:extLst>
          </p:cNvPr>
          <p:cNvSpPr/>
          <p:nvPr/>
        </p:nvSpPr>
        <p:spPr>
          <a:xfrm>
            <a:off x="374883" y="912112"/>
            <a:ext cx="51940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スマートフォン</a:t>
            </a:r>
            <a:endParaRPr lang="ja-JP" altLang="en-US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33857AB-964D-316B-62E6-19102A6175DD}"/>
              </a:ext>
            </a:extLst>
          </p:cNvPr>
          <p:cNvSpPr txBox="1"/>
          <p:nvPr/>
        </p:nvSpPr>
        <p:spPr>
          <a:xfrm>
            <a:off x="374883" y="2020108"/>
            <a:ext cx="61782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u="sng" dirty="0">
                <a:solidFill>
                  <a:srgbClr val="FF0000"/>
                </a:solidFill>
              </a:rPr>
              <a:t>使い過ぎ</a:t>
            </a:r>
            <a:r>
              <a:rPr kumimoji="1" lang="ja-JP" altLang="en-US" sz="6000" dirty="0"/>
              <a:t>に注意！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DF758BC-FA1F-F4A9-0838-19D0FEB7A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190" y="3235362"/>
            <a:ext cx="1905266" cy="3077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414D0D6-D08D-3161-D23A-06B7911FC637}"/>
              </a:ext>
            </a:extLst>
          </p:cNvPr>
          <p:cNvSpPr/>
          <p:nvPr/>
        </p:nvSpPr>
        <p:spPr>
          <a:xfrm>
            <a:off x="1303915" y="328645"/>
            <a:ext cx="6536170" cy="83433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2800" dirty="0">
                <a:solidFill>
                  <a:srgbClr val="7030A0"/>
                </a:solidFill>
              </a:rPr>
              <a:t>モバイル機器でのインターネット利用時間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8EF7940-8F50-AA1A-24A3-E93F31D54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1</a:t>
            </a:fld>
            <a:endParaRPr kumimoji="1" lang="ja-JP" altLang="en-US"/>
          </a:p>
        </p:txBody>
      </p:sp>
      <p:graphicFrame>
        <p:nvGraphicFramePr>
          <p:cNvPr id="6" name="グラフ 5">
            <a:extLst>
              <a:ext uri="{FF2B5EF4-FFF2-40B4-BE49-F238E27FC236}">
                <a16:creationId xmlns:a16="http://schemas.microsoft.com/office/drawing/2014/main" id="{31A6D5A9-0F83-B4A8-35DF-B6CCA7DD5C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4904664"/>
              </p:ext>
            </p:extLst>
          </p:nvPr>
        </p:nvGraphicFramePr>
        <p:xfrm>
          <a:off x="488170" y="1353843"/>
          <a:ext cx="3985232" cy="2580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星: 16 pt 9">
            <a:extLst>
              <a:ext uri="{FF2B5EF4-FFF2-40B4-BE49-F238E27FC236}">
                <a16:creationId xmlns:a16="http://schemas.microsoft.com/office/drawing/2014/main" id="{1A0423AE-4B50-495F-A0AA-82DA3EA67BB2}"/>
              </a:ext>
            </a:extLst>
          </p:cNvPr>
          <p:cNvSpPr/>
          <p:nvPr/>
        </p:nvSpPr>
        <p:spPr>
          <a:xfrm>
            <a:off x="5041672" y="1930756"/>
            <a:ext cx="3724143" cy="1426316"/>
          </a:xfrm>
          <a:prstGeom prst="star16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増加傾向</a:t>
            </a:r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549CEA6D-5474-F7B9-CD46-EC2BC52EA0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226550"/>
              </p:ext>
            </p:extLst>
          </p:nvPr>
        </p:nvGraphicFramePr>
        <p:xfrm>
          <a:off x="2480786" y="4142612"/>
          <a:ext cx="4182429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0943">
                  <a:extLst>
                    <a:ext uri="{9D8B030D-6E8A-4147-A177-3AD203B41FA5}">
                      <a16:colId xmlns:a16="http://schemas.microsoft.com/office/drawing/2014/main" val="2519620444"/>
                    </a:ext>
                  </a:extLst>
                </a:gridCol>
                <a:gridCol w="1495743">
                  <a:extLst>
                    <a:ext uri="{9D8B030D-6E8A-4147-A177-3AD203B41FA5}">
                      <a16:colId xmlns:a16="http://schemas.microsoft.com/office/drawing/2014/main" val="3663665301"/>
                    </a:ext>
                  </a:extLst>
                </a:gridCol>
                <a:gridCol w="1495743">
                  <a:extLst>
                    <a:ext uri="{9D8B030D-6E8A-4147-A177-3AD203B41FA5}">
                      <a16:colId xmlns:a16="http://schemas.microsoft.com/office/drawing/2014/main" val="2189517982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２０２３年の１０代との比較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400" dirty="0"/>
                    </a:p>
                  </a:txBody>
                  <a:tcP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400" dirty="0"/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5015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年代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平日平均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/>
                        <a:t>休日平均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587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/>
                        <a:t>全年代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/>
                        <a:t>１２３分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/>
                        <a:t>１５１分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276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１０代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>
                          <a:solidFill>
                            <a:srgbClr val="FF0000"/>
                          </a:solidFill>
                        </a:rPr>
                        <a:t>２０３分</a:t>
                      </a:r>
                    </a:p>
                  </a:txBody>
                  <a:tcPr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>
                          <a:solidFill>
                            <a:srgbClr val="FF0000"/>
                          </a:solidFill>
                        </a:rPr>
                        <a:t>２９１分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904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BC2A551A-A43E-6739-C853-2AC5CBC71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36" y="1568153"/>
            <a:ext cx="1829055" cy="2372056"/>
          </a:xfrm>
          <a:prstGeom prst="rect">
            <a:avLst/>
          </a:prstGeom>
        </p:spPr>
      </p:pic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9E00FB3-3914-B7D8-807A-A3516E6A2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E02BFCC-A421-3BCE-2CE5-764690ECE133}"/>
              </a:ext>
            </a:extLst>
          </p:cNvPr>
          <p:cNvSpPr txBox="1"/>
          <p:nvPr/>
        </p:nvSpPr>
        <p:spPr>
          <a:xfrm>
            <a:off x="3733272" y="2044005"/>
            <a:ext cx="406393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目の疲れや視力低下</a:t>
            </a:r>
            <a:endParaRPr kumimoji="1" lang="en-US" altLang="ja-JP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姿勢の悪化、体の凝り</a:t>
            </a:r>
            <a:endParaRPr kumimoji="1" lang="en-US" altLang="ja-JP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睡眠の質の低下</a:t>
            </a:r>
          </a:p>
        </p:txBody>
      </p:sp>
      <p:sp>
        <p:nvSpPr>
          <p:cNvPr id="16" name="小波 15">
            <a:extLst>
              <a:ext uri="{FF2B5EF4-FFF2-40B4-BE49-F238E27FC236}">
                <a16:creationId xmlns:a16="http://schemas.microsoft.com/office/drawing/2014/main" id="{E6AE2941-FC46-D981-1BE4-B41570E2078B}"/>
              </a:ext>
            </a:extLst>
          </p:cNvPr>
          <p:cNvSpPr/>
          <p:nvPr/>
        </p:nvSpPr>
        <p:spPr>
          <a:xfrm>
            <a:off x="771778" y="4258025"/>
            <a:ext cx="4993460" cy="1805537"/>
          </a:xfrm>
          <a:prstGeom prst="doubleWav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dirty="0">
                <a:solidFill>
                  <a:schemeClr val="bg1"/>
                </a:solidFill>
              </a:rPr>
              <a:t>ドライアイやストレートネックに</a:t>
            </a:r>
            <a:endParaRPr kumimoji="1" lang="en-US" altLang="ja-JP" sz="2800" dirty="0">
              <a:solidFill>
                <a:schemeClr val="bg1"/>
              </a:solidFill>
            </a:endParaRPr>
          </a:p>
          <a:p>
            <a:r>
              <a:rPr kumimoji="1" lang="ja-JP" altLang="en-US" sz="2800" dirty="0">
                <a:solidFill>
                  <a:schemeClr val="bg1"/>
                </a:solidFill>
              </a:rPr>
              <a:t>悩まされることも</a:t>
            </a:r>
            <a:endParaRPr kumimoji="1" lang="en-US" altLang="ja-JP" sz="2800" dirty="0">
              <a:solidFill>
                <a:schemeClr val="bg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EAD4730-478A-0ABF-0F65-C4229D747E79}"/>
              </a:ext>
            </a:extLst>
          </p:cNvPr>
          <p:cNvSpPr/>
          <p:nvPr/>
        </p:nvSpPr>
        <p:spPr>
          <a:xfrm>
            <a:off x="1303915" y="328645"/>
            <a:ext cx="6536170" cy="83433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2800" dirty="0">
                <a:solidFill>
                  <a:srgbClr val="7030A0"/>
                </a:solidFill>
              </a:rPr>
              <a:t>体への影響は？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EB772E1-1868-E25F-4B98-3130AB0D2C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070" y="3672453"/>
            <a:ext cx="1505160" cy="239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B1D9FD2-5A28-564C-FDEA-2EAEBB2BE115}"/>
              </a:ext>
            </a:extLst>
          </p:cNvPr>
          <p:cNvSpPr/>
          <p:nvPr/>
        </p:nvSpPr>
        <p:spPr>
          <a:xfrm>
            <a:off x="1303915" y="328645"/>
            <a:ext cx="6536170" cy="83433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2800" dirty="0">
                <a:solidFill>
                  <a:srgbClr val="7030A0"/>
                </a:solidFill>
              </a:rPr>
              <a:t>心掛けて生活してみよう！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0CD3EF9-84BD-070A-80D8-51F6A1F34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  <p:sp>
        <p:nvSpPr>
          <p:cNvPr id="5" name="平行四辺形 4">
            <a:extLst>
              <a:ext uri="{FF2B5EF4-FFF2-40B4-BE49-F238E27FC236}">
                <a16:creationId xmlns:a16="http://schemas.microsoft.com/office/drawing/2014/main" id="{00709ECF-C75E-56F9-6713-C8CFDE0FD120}"/>
              </a:ext>
            </a:extLst>
          </p:cNvPr>
          <p:cNvSpPr/>
          <p:nvPr/>
        </p:nvSpPr>
        <p:spPr>
          <a:xfrm>
            <a:off x="429677" y="1597466"/>
            <a:ext cx="4277465" cy="1195824"/>
          </a:xfrm>
          <a:prstGeom prst="parallelogram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u="sng" dirty="0">
                <a:solidFill>
                  <a:srgbClr val="FF0000"/>
                </a:solidFill>
              </a:rPr>
              <a:t>姿勢</a:t>
            </a:r>
            <a:endParaRPr kumimoji="1" lang="en-US" altLang="ja-JP" sz="2800" u="sng" dirty="0">
              <a:solidFill>
                <a:srgbClr val="FF0000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正しい姿勢を意識する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478EC4E-A2D3-8946-2D4A-C1B44D6D7CD9}"/>
              </a:ext>
            </a:extLst>
          </p:cNvPr>
          <p:cNvSpPr/>
          <p:nvPr/>
        </p:nvSpPr>
        <p:spPr>
          <a:xfrm>
            <a:off x="2433266" y="3152135"/>
            <a:ext cx="4277465" cy="1195824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u="sng" dirty="0">
                <a:solidFill>
                  <a:srgbClr val="00B050"/>
                </a:solidFill>
              </a:rPr>
              <a:t>ストレッチ</a:t>
            </a:r>
            <a:endParaRPr kumimoji="1" lang="en-US" altLang="ja-JP" sz="2800" u="sng" dirty="0">
              <a:solidFill>
                <a:srgbClr val="00B050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固まった筋肉をほぐす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018FCB2B-7B60-6491-EEA6-2F37AD72B11A}"/>
              </a:ext>
            </a:extLst>
          </p:cNvPr>
          <p:cNvSpPr/>
          <p:nvPr/>
        </p:nvSpPr>
        <p:spPr>
          <a:xfrm>
            <a:off x="4433193" y="4706804"/>
            <a:ext cx="4277465" cy="1195824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u="sng" dirty="0">
                <a:solidFill>
                  <a:srgbClr val="0070C0"/>
                </a:solidFill>
              </a:rPr>
              <a:t>使用時間を減らす</a:t>
            </a:r>
            <a:endParaRPr kumimoji="1" lang="en-US" altLang="ja-JP" sz="2800" u="sng" dirty="0">
              <a:solidFill>
                <a:srgbClr val="0070C0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手元から離す時間を作る</a:t>
            </a:r>
          </a:p>
        </p:txBody>
      </p:sp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739</TotalTime>
  <Words>101</Words>
  <PresentationFormat>画面に合わせる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</dc:creator>
  <cp:lastPrinted>2026-06-09T08:24:05Z</cp:lastPrinted>
  <dcterms:created xsi:type="dcterms:W3CDTF">2024-09-25T07:13:18Z</dcterms:created>
  <dcterms:modified xsi:type="dcterms:W3CDTF">2026-06-09T08:28:43Z</dcterms:modified>
</cp:coreProperties>
</file>