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FF"/>
    <a:srgbClr val="CCECFF"/>
    <a:srgbClr val="FFFFFF"/>
    <a:srgbClr val="FFFF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災害への備えはできていますか？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>
        <c:manualLayout>
          <c:layoutTarget val="inner"/>
          <c:xMode val="edge"/>
          <c:yMode val="edge"/>
          <c:x val="9.418430438114736E-2"/>
          <c:y val="0.2227587457501925"/>
          <c:w val="0.47838647218278041"/>
          <c:h val="0.64728058355609075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回答数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42F-4FBE-B56C-F117A347F42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E97-4831-B7B6-B76EBBC3EB4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42F-4FBE-B56C-F117A347F42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42F-4FBE-B56C-F117A347F4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できている </c:v>
                </c:pt>
                <c:pt idx="1">
                  <c:v>少しできている</c:v>
                </c:pt>
                <c:pt idx="2">
                  <c:v>あまりできていない</c:v>
                </c:pt>
                <c:pt idx="3">
                  <c:v>全くできていない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 formatCode="General">
                  <c:v>105</c:v>
                </c:pt>
                <c:pt idx="1">
                  <c:v>426</c:v>
                </c:pt>
                <c:pt idx="2">
                  <c:v>1407</c:v>
                </c:pt>
                <c:pt idx="3" formatCode="General">
                  <c:v>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E97-4831-B7B6-B76EBBC3EB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3432929107615443"/>
          <c:y val="0.43009365320937809"/>
          <c:w val="0.34208605198538494"/>
          <c:h val="0.286859910077981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1DD718-211B-48E2-BFEF-7D70644024B9}" type="datetimeFigureOut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98C22-D462-4D85-8BD9-F50506D575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6067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3F41E-FAEF-4623-AE44-CE5270CA59C1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002B-9FC5-4D46-9A29-A776A5E8FFE0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EFA91-699C-4383-B2DA-C2DAA8C6A110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CDFA0-8839-489E-9990-03712D3D7BC6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A8BBD-F4FB-4F9F-B363-7F01B32470B1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3C828-FAF0-4D42-B990-ED46363DD2B4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93B8F-C5EF-43C2-BA4E-D5E2DBC33D68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0B1B6-109C-46FE-B889-4DCF375CA01B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8D3E68-82BD-4844-A891-C09FA3EC3647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EBA95-43B2-4814-9DDA-E3654E8DCBB0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A3DC4-6245-42F3-A7D2-2FF70A8DD045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65E37-FF4E-4BF5-8099-6D5205A70C2F}" type="datetime1">
              <a:rPr kumimoji="1" lang="ja-JP" altLang="en-US" smtClean="0"/>
              <a:t>2025/9/19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ll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14" name="スライド番号プレースホルダー 13">
            <a:extLst>
              <a:ext uri="{FF2B5EF4-FFF2-40B4-BE49-F238E27FC236}">
                <a16:creationId xmlns:a16="http://schemas.microsoft.com/office/drawing/2014/main" id="{6F2DE85B-7185-B20D-8E53-F6BC42284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1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7" name="スクロール: 横 6">
            <a:extLst>
              <a:ext uri="{FF2B5EF4-FFF2-40B4-BE49-F238E27FC236}">
                <a16:creationId xmlns:a16="http://schemas.microsoft.com/office/drawing/2014/main" id="{FF2E8D4F-2182-7EE4-8C3F-FE994BD278E8}"/>
              </a:ext>
            </a:extLst>
          </p:cNvPr>
          <p:cNvSpPr/>
          <p:nvPr/>
        </p:nvSpPr>
        <p:spPr>
          <a:xfrm>
            <a:off x="1062446" y="497842"/>
            <a:ext cx="7019109" cy="2916559"/>
          </a:xfrm>
          <a:prstGeom prst="horizontalScroll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solidFill>
                  <a:schemeClr val="bg1"/>
                </a:solidFill>
              </a:rPr>
              <a:t>自宅で防災訓練！</a:t>
            </a:r>
          </a:p>
          <a:p>
            <a:pPr algn="ctr"/>
            <a:r>
              <a:rPr kumimoji="1" lang="ja-JP" altLang="en-US" sz="6000" dirty="0">
                <a:solidFill>
                  <a:schemeClr val="bg1"/>
                </a:solidFill>
              </a:rPr>
              <a:t>おうちキャンプ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9FF6EF8-9EBE-D4B7-96CB-DD5FD09D5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77" y="3831874"/>
            <a:ext cx="3077004" cy="252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3DA0600-2031-4B17-F144-737EB0048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2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E95925F6-1FA4-79B6-331D-A1C740182927}"/>
              </a:ext>
            </a:extLst>
          </p:cNvPr>
          <p:cNvSpPr/>
          <p:nvPr/>
        </p:nvSpPr>
        <p:spPr>
          <a:xfrm>
            <a:off x="5317067" y="2235266"/>
            <a:ext cx="3198283" cy="1178027"/>
          </a:xfrm>
          <a:prstGeom prst="wedgeRoundRectCallout">
            <a:avLst>
              <a:gd name="adj1" fmla="val -63890"/>
              <a:gd name="adj2" fmla="val -5538"/>
              <a:gd name="adj3" fmla="val 16667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>
                <a:solidFill>
                  <a:schemeClr val="bg1"/>
                </a:solidFill>
              </a:rPr>
              <a:t>約８割ができていない</a:t>
            </a:r>
            <a:endParaRPr kumimoji="1" lang="en-US" altLang="ja-JP" sz="2000" dirty="0">
              <a:solidFill>
                <a:schemeClr val="bg1"/>
              </a:solidFill>
            </a:endParaRPr>
          </a:p>
        </p:txBody>
      </p:sp>
      <p:graphicFrame>
        <p:nvGraphicFramePr>
          <p:cNvPr id="15" name="グラフ 14">
            <a:extLst>
              <a:ext uri="{FF2B5EF4-FFF2-40B4-BE49-F238E27FC236}">
                <a16:creationId xmlns:a16="http://schemas.microsoft.com/office/drawing/2014/main" id="{A0F49887-542A-956B-283F-5CAF77F47D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9980882"/>
              </p:ext>
            </p:extLst>
          </p:nvPr>
        </p:nvGraphicFramePr>
        <p:xfrm>
          <a:off x="301314" y="1652531"/>
          <a:ext cx="4399852" cy="2831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FCF83F39-D6A3-79F5-3EA2-2C71E0D8A5AE}"/>
              </a:ext>
            </a:extLst>
          </p:cNvPr>
          <p:cNvSpPr/>
          <p:nvPr/>
        </p:nvSpPr>
        <p:spPr>
          <a:xfrm>
            <a:off x="1948792" y="414311"/>
            <a:ext cx="5246417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万一に備えて</a:t>
            </a:r>
          </a:p>
        </p:txBody>
      </p:sp>
      <p:sp>
        <p:nvSpPr>
          <p:cNvPr id="18" name="四角形: メモ 17">
            <a:extLst>
              <a:ext uri="{FF2B5EF4-FFF2-40B4-BE49-F238E27FC236}">
                <a16:creationId xmlns:a16="http://schemas.microsoft.com/office/drawing/2014/main" id="{CC34B777-3D05-1B61-673B-869309E0FBEA}"/>
              </a:ext>
            </a:extLst>
          </p:cNvPr>
          <p:cNvSpPr/>
          <p:nvPr/>
        </p:nvSpPr>
        <p:spPr>
          <a:xfrm>
            <a:off x="848299" y="4672076"/>
            <a:ext cx="7447403" cy="1366236"/>
          </a:xfrm>
          <a:prstGeom prst="foldedCorner">
            <a:avLst>
              <a:gd name="adj" fmla="val 18579"/>
            </a:avLst>
          </a:prstGeom>
          <a:solidFill>
            <a:srgbClr val="00B0F0"/>
          </a:solidFill>
          <a:ln>
            <a:rou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>
                <a:solidFill>
                  <a:srgbClr val="FFFF00"/>
                </a:solidFill>
              </a:rPr>
              <a:t>災害が起きたときの生活を再現</a:t>
            </a:r>
          </a:p>
        </p:txBody>
      </p:sp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15" grpId="0">
        <p:bldAsOne/>
      </p:bldGraphic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6CEDF94-ECE7-283C-C54C-6624FD4E1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>
                <a:solidFill>
                  <a:schemeClr val="tx1"/>
                </a:solidFill>
              </a:rPr>
              <a:t>3</a:t>
            </a:fld>
            <a:endParaRPr kumimoji="1" lang="ja-JP" altLang="en-US">
              <a:solidFill>
                <a:schemeClr val="tx1"/>
              </a:solidFill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FA3BE4E-E1F6-B569-8613-39DFFAE57A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02301"/>
              </p:ext>
            </p:extLst>
          </p:nvPr>
        </p:nvGraphicFramePr>
        <p:xfrm>
          <a:off x="556198" y="2064865"/>
          <a:ext cx="4881564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7274">
                  <a:extLst>
                    <a:ext uri="{9D8B030D-6E8A-4147-A177-3AD203B41FA5}">
                      <a16:colId xmlns:a16="http://schemas.microsoft.com/office/drawing/2014/main" val="436757411"/>
                    </a:ext>
                  </a:extLst>
                </a:gridCol>
                <a:gridCol w="2704290">
                  <a:extLst>
                    <a:ext uri="{9D8B030D-6E8A-4147-A177-3AD203B41FA5}">
                      <a16:colId xmlns:a16="http://schemas.microsoft.com/office/drawing/2014/main" val="2742956975"/>
                    </a:ext>
                  </a:extLst>
                </a:gridCol>
              </a:tblGrid>
              <a:tr h="411480">
                <a:tc rowSpan="4"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bg1"/>
                          </a:solidFill>
                        </a:rPr>
                        <a:t>用意するもの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懐中電灯</a:t>
                      </a:r>
                      <a:endParaRPr kumimoji="1" lang="en-US" altLang="ja-JP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498707"/>
                  </a:ext>
                </a:extLst>
              </a:tr>
              <a:tr h="41148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b="0" dirty="0">
                          <a:solidFill>
                            <a:schemeClr val="tx1"/>
                          </a:solidFill>
                        </a:rPr>
                        <a:t>カセットコンロ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118904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400" dirty="0"/>
                        <a:t>簡易トイレ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48166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dirty="0"/>
                        <a:t>飲料水や非常食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244730"/>
                  </a:ext>
                </a:extLst>
              </a:tr>
            </a:tbl>
          </a:graphicData>
        </a:graphic>
      </p:graphicFrame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C08EE003-CCFD-ED90-B6F7-79D484C749AE}"/>
              </a:ext>
            </a:extLst>
          </p:cNvPr>
          <p:cNvSpPr/>
          <p:nvPr/>
        </p:nvSpPr>
        <p:spPr>
          <a:xfrm>
            <a:off x="1948792" y="414311"/>
            <a:ext cx="5246417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用意してみよう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799855A8-7F57-F979-F949-246AE116D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159" y="1916680"/>
            <a:ext cx="1305107" cy="2191056"/>
          </a:xfrm>
          <a:prstGeom prst="rect">
            <a:avLst/>
          </a:prstGeom>
        </p:spPr>
      </p:pic>
      <p:sp>
        <p:nvSpPr>
          <p:cNvPr id="5" name="楕円 4">
            <a:extLst>
              <a:ext uri="{FF2B5EF4-FFF2-40B4-BE49-F238E27FC236}">
                <a16:creationId xmlns:a16="http://schemas.microsoft.com/office/drawing/2014/main" id="{A4C95D63-ED1D-5128-BFA4-6FFE9095B08B}"/>
              </a:ext>
            </a:extLst>
          </p:cNvPr>
          <p:cNvSpPr/>
          <p:nvPr/>
        </p:nvSpPr>
        <p:spPr>
          <a:xfrm>
            <a:off x="556197" y="4681128"/>
            <a:ext cx="3243195" cy="1297278"/>
          </a:xfrm>
          <a:prstGeom prst="ellipse">
            <a:avLst/>
          </a:prstGeom>
          <a:solidFill>
            <a:srgbClr val="FFCCCC"/>
          </a:solidFill>
          <a:effectLst>
            <a:outerShdw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000" u="sng" dirty="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防災グッズのみ</a:t>
            </a:r>
            <a:r>
              <a:rPr kumimoji="1"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</a:t>
            </a:r>
            <a:endParaRPr kumimoji="1" lang="en-US" altLang="ja-JP" sz="2000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20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生活してみよう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3B42B0E-C032-9A5E-FEE4-7FDAB7BF1179}"/>
              </a:ext>
            </a:extLst>
          </p:cNvPr>
          <p:cNvSpPr txBox="1"/>
          <p:nvPr/>
        </p:nvSpPr>
        <p:spPr>
          <a:xfrm>
            <a:off x="4340643" y="4914268"/>
            <a:ext cx="32576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必要なものが分かる</a:t>
            </a:r>
            <a:endParaRPr kumimoji="1" lang="en-US" altLang="ja-JP" sz="2400" b="1" i="1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b="1" i="1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防災の意識が高まる</a:t>
            </a:r>
          </a:p>
        </p:txBody>
      </p:sp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kumimoji="1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629</TotalTime>
  <Words>69</Words>
  <Application>Microsoft Office PowerPoint</Application>
  <PresentationFormat>画面に合わせる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ＭＳ Ｐゴシック</vt:lpstr>
      <vt:lpstr>ＭＳ 明朝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統括本部 検定担当</dc:creator>
  <dcterms:created xsi:type="dcterms:W3CDTF">2024-09-03T00:29:36Z</dcterms:created>
  <dcterms:modified xsi:type="dcterms:W3CDTF">2025-09-19T06:33:45Z</dcterms:modified>
</cp:coreProperties>
</file>