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770688" cy="99028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CCFF"/>
    <a:srgbClr val="CCFFFF"/>
    <a:srgbClr val="CC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6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ja-JP" altLang="en-US" dirty="0"/>
              <a:t>全国の空き家件数の推移</a:t>
            </a:r>
            <a:endParaRPr lang="en-US" altLang="ja-JP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 altLang="ja-JP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空き家件数(万戸)</c:v>
                </c:pt>
              </c:strCache>
            </c:strRef>
          </c:tx>
          <c:spPr>
            <a:ln w="28575" cap="sq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7"/>
            <c:spPr>
              <a:solidFill>
                <a:schemeClr val="accent1"/>
              </a:solidFill>
              <a:ln w="9525" cap="sq">
                <a:solidFill>
                  <a:schemeClr val="accent1">
                    <a:alpha val="93000"/>
                  </a:schemeClr>
                </a:solidFill>
                <a:miter lim="800000"/>
              </a:ln>
              <a:effectLst/>
            </c:spPr>
          </c:marker>
          <c:cat>
            <c:strRef>
              <c:f>Sheet1!$B$1:$E$1</c:f>
              <c:strCache>
                <c:ptCount val="4"/>
                <c:pt idx="0">
                  <c:v>２００８年</c:v>
                </c:pt>
                <c:pt idx="1">
                  <c:v>２０１３年</c:v>
                </c:pt>
                <c:pt idx="2">
                  <c:v>２０１８年</c:v>
                </c:pt>
                <c:pt idx="3">
                  <c:v>２０２３年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5759</c:v>
                </c:pt>
                <c:pt idx="1">
                  <c:v>6063</c:v>
                </c:pt>
                <c:pt idx="2">
                  <c:v>6241</c:v>
                </c:pt>
                <c:pt idx="3">
                  <c:v>6502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F3F-477A-90A6-50A8316AB6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78683888"/>
        <c:axId val="878684848"/>
      </c:lineChart>
      <c:catAx>
        <c:axId val="878683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78684848"/>
        <c:crosses val="autoZero"/>
        <c:auto val="1"/>
        <c:lblAlgn val="ctr"/>
        <c:lblOffset val="100"/>
        <c:noMultiLvlLbl val="0"/>
      </c:catAx>
      <c:valAx>
        <c:axId val="878684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878683888"/>
        <c:crosses val="autoZero"/>
        <c:crossBetween val="between"/>
      </c:valAx>
      <c:spPr>
        <a:noFill/>
        <a:ln cap="sq">
          <a:noFill/>
          <a:miter lim="800000"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6401263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0991452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5751339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714402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8311057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9956439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472932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149712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0149197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977883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9739561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45B25-41FF-4B85-BE88-580549DC4786}" type="datetimeFigureOut">
              <a:rPr kumimoji="1" lang="ja-JP" altLang="en-US" smtClean="0"/>
              <a:t>2026/1/8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903E3-D9FF-41D9-B5B6-2EB7CE6C982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6AEBC72-D18D-C968-5F7D-0552A5EEA6BF}"/>
              </a:ext>
            </a:extLst>
          </p:cNvPr>
          <p:cNvSpPr/>
          <p:nvPr userDrawn="1"/>
        </p:nvSpPr>
        <p:spPr>
          <a:xfrm>
            <a:off x="3426494" y="6260774"/>
            <a:ext cx="229101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28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都市計画課</a:t>
            </a:r>
          </a:p>
        </p:txBody>
      </p:sp>
    </p:spTree>
    <p:extLst>
      <p:ext uri="{BB962C8B-B14F-4D97-AF65-F5344CB8AC3E}">
        <p14:creationId xmlns:p14="http://schemas.microsoft.com/office/powerpoint/2010/main" val="2331352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B78E2E9-107D-4BBC-938D-F580C1E5FA7A}"/>
              </a:ext>
            </a:extLst>
          </p:cNvPr>
          <p:cNvSpPr txBox="1"/>
          <p:nvPr/>
        </p:nvSpPr>
        <p:spPr>
          <a:xfrm>
            <a:off x="203096" y="188617"/>
            <a:ext cx="1723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ja-JP" altLang="en-US" dirty="0"/>
              <a:t>受験番号　名前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7ED34A07-C9F4-6CDF-0D4B-710770C7423F}"/>
              </a:ext>
            </a:extLst>
          </p:cNvPr>
          <p:cNvSpPr/>
          <p:nvPr/>
        </p:nvSpPr>
        <p:spPr>
          <a:xfrm>
            <a:off x="1261490" y="1647929"/>
            <a:ext cx="6621020" cy="2388977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所有者向けご案内</a:t>
            </a:r>
          </a:p>
          <a:p>
            <a:pPr algn="ctr"/>
            <a:r>
              <a:rPr kumimoji="1" lang="ja-JP" altLang="en-US" sz="4800" dirty="0">
                <a:latin typeface="ＭＳ 明朝" panose="02020609040205080304" pitchFamily="17" charset="-128"/>
                <a:ea typeface="ＭＳ 明朝" panose="02020609040205080304" pitchFamily="17" charset="-128"/>
              </a:rPr>
              <a:t>空き家マッチング制度</a:t>
            </a:r>
            <a:endParaRPr kumimoji="1" lang="en-US" altLang="ja-JP" sz="4800" dirty="0"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E481FA6-C698-BA63-4EC0-FA77A8505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27" y="4354821"/>
            <a:ext cx="2724530" cy="2067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7564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F1E1D93-9FDB-D777-90FB-CC6DD8E661A0}"/>
              </a:ext>
            </a:extLst>
          </p:cNvPr>
          <p:cNvSpPr txBox="1"/>
          <p:nvPr/>
        </p:nvSpPr>
        <p:spPr>
          <a:xfrm>
            <a:off x="2980859" y="477727"/>
            <a:ext cx="31822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000" dirty="0">
                <a:solidFill>
                  <a:srgbClr val="7030A0"/>
                </a:solidFill>
              </a:rPr>
              <a:t>空き家の悩み</a:t>
            </a:r>
          </a:p>
        </p:txBody>
      </p:sp>
      <p:sp>
        <p:nvSpPr>
          <p:cNvPr id="6" name="四角形: 角度付き 5">
            <a:extLst>
              <a:ext uri="{FF2B5EF4-FFF2-40B4-BE49-F238E27FC236}">
                <a16:creationId xmlns:a16="http://schemas.microsoft.com/office/drawing/2014/main" id="{0F3D1933-8437-0AFD-961C-4CEDDE14DE03}"/>
              </a:ext>
            </a:extLst>
          </p:cNvPr>
          <p:cNvSpPr/>
          <p:nvPr/>
        </p:nvSpPr>
        <p:spPr>
          <a:xfrm>
            <a:off x="430361" y="4528457"/>
            <a:ext cx="3976176" cy="1497873"/>
          </a:xfrm>
          <a:prstGeom prst="bevel">
            <a:avLst/>
          </a:prstGeom>
          <a:solidFill>
            <a:srgbClr val="00B0F0"/>
          </a:solidFill>
          <a:ln w="12700" cmpd="sng">
            <a:rou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相続したが</a:t>
            </a:r>
            <a:endParaRPr kumimoji="1" lang="en-US" altLang="ja-JP" sz="2400" dirty="0"/>
          </a:p>
          <a:p>
            <a:pPr algn="ctr"/>
            <a:r>
              <a:rPr kumimoji="1" lang="ja-JP" altLang="en-US" sz="2400" dirty="0"/>
              <a:t>使い道が見つからない</a:t>
            </a:r>
          </a:p>
        </p:txBody>
      </p:sp>
      <p:sp>
        <p:nvSpPr>
          <p:cNvPr id="8" name="四角形: 角度付き 7">
            <a:extLst>
              <a:ext uri="{FF2B5EF4-FFF2-40B4-BE49-F238E27FC236}">
                <a16:creationId xmlns:a16="http://schemas.microsoft.com/office/drawing/2014/main" id="{DCCFB091-79BF-511E-9BA3-08BC7AB04F8D}"/>
              </a:ext>
            </a:extLst>
          </p:cNvPr>
          <p:cNvSpPr/>
          <p:nvPr/>
        </p:nvSpPr>
        <p:spPr>
          <a:xfrm>
            <a:off x="4735639" y="4528457"/>
            <a:ext cx="3978000" cy="1497873"/>
          </a:xfrm>
          <a:prstGeom prst="bevel">
            <a:avLst/>
          </a:prstGeom>
          <a:solidFill>
            <a:srgbClr val="00B0F0"/>
          </a:solidFill>
          <a:ln w="12700" cmpd="sng">
            <a:rou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/>
              <a:t>立地が悪く</a:t>
            </a:r>
            <a:endParaRPr kumimoji="1" lang="en-US" altLang="ja-JP" sz="2400" dirty="0"/>
          </a:p>
          <a:p>
            <a:pPr algn="ctr"/>
            <a:r>
              <a:rPr kumimoji="1" lang="ja-JP" altLang="en-US" sz="2400" dirty="0"/>
              <a:t>買い手が見つからない</a:t>
            </a:r>
          </a:p>
        </p:txBody>
      </p:sp>
      <p:graphicFrame>
        <p:nvGraphicFramePr>
          <p:cNvPr id="13" name="グラフ 12">
            <a:extLst>
              <a:ext uri="{FF2B5EF4-FFF2-40B4-BE49-F238E27FC236}">
                <a16:creationId xmlns:a16="http://schemas.microsoft.com/office/drawing/2014/main" id="{57E8304B-6F28-12E4-6942-4D85CEDE49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9878639"/>
              </p:ext>
            </p:extLst>
          </p:nvPr>
        </p:nvGraphicFramePr>
        <p:xfrm>
          <a:off x="1869333" y="1422399"/>
          <a:ext cx="5405334" cy="2935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71006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Graphic spid="13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10D1B10-F8D3-26DA-AB72-72EE75769A76}"/>
              </a:ext>
            </a:extLst>
          </p:cNvPr>
          <p:cNvSpPr txBox="1"/>
          <p:nvPr/>
        </p:nvSpPr>
        <p:spPr>
          <a:xfrm>
            <a:off x="2647437" y="450576"/>
            <a:ext cx="38491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000" dirty="0">
                <a:solidFill>
                  <a:srgbClr val="7030A0"/>
                </a:solidFill>
              </a:rPr>
              <a:t>市がバックアップ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11212BE-1358-48A7-0170-E7CA5D623410}"/>
              </a:ext>
            </a:extLst>
          </p:cNvPr>
          <p:cNvSpPr txBox="1"/>
          <p:nvPr/>
        </p:nvSpPr>
        <p:spPr>
          <a:xfrm>
            <a:off x="1814421" y="1931825"/>
            <a:ext cx="48045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市のホームページでの公開</a:t>
            </a:r>
            <a:endParaRPr kumimoji="1"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マッチングした相手の情報提供</a:t>
            </a:r>
            <a:endParaRPr kumimoji="1"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ja-JP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明朝" panose="02020609040205080304" pitchFamily="17" charset="-128"/>
                <a:ea typeface="ＭＳ 明朝" panose="02020609040205080304" pitchFamily="17" charset="-128"/>
              </a:rPr>
              <a:t>交渉内容へのアドバイス</a:t>
            </a:r>
            <a:endParaRPr kumimoji="1" lang="en-US" altLang="ja-JP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7" name="矢印: 五方向 6">
            <a:extLst>
              <a:ext uri="{FF2B5EF4-FFF2-40B4-BE49-F238E27FC236}">
                <a16:creationId xmlns:a16="http://schemas.microsoft.com/office/drawing/2014/main" id="{D05612AC-1708-910F-610C-A4136B5075A0}"/>
              </a:ext>
            </a:extLst>
          </p:cNvPr>
          <p:cNvSpPr/>
          <p:nvPr/>
        </p:nvSpPr>
        <p:spPr>
          <a:xfrm>
            <a:off x="388621" y="1504380"/>
            <a:ext cx="1234439" cy="2055223"/>
          </a:xfrm>
          <a:prstGeom prst="homePlate">
            <a:avLst/>
          </a:prstGeom>
          <a:solidFill>
            <a:srgbClr val="FFC000"/>
          </a:solidFill>
          <a:ln w="12700" cmpd="dbl"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rtlCol="0" anchor="ctr"/>
          <a:lstStyle/>
          <a:p>
            <a:pPr algn="ctr"/>
            <a:r>
              <a:rPr kumimoji="1" lang="ja-JP" altLang="en-US" sz="2000" dirty="0"/>
              <a:t>主なサービス</a:t>
            </a:r>
          </a:p>
        </p:txBody>
      </p:sp>
      <p:sp>
        <p:nvSpPr>
          <p:cNvPr id="9" name="スクロール: 横 8">
            <a:extLst>
              <a:ext uri="{FF2B5EF4-FFF2-40B4-BE49-F238E27FC236}">
                <a16:creationId xmlns:a16="http://schemas.microsoft.com/office/drawing/2014/main" id="{E227AEB0-434F-3151-8C44-01C438152EC2}"/>
              </a:ext>
            </a:extLst>
          </p:cNvPr>
          <p:cNvSpPr/>
          <p:nvPr/>
        </p:nvSpPr>
        <p:spPr>
          <a:xfrm>
            <a:off x="878680" y="3905517"/>
            <a:ext cx="7386639" cy="1900430"/>
          </a:xfrm>
          <a:prstGeom prst="horizontalScroll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3200" u="sng" dirty="0">
                <a:solidFill>
                  <a:srgbClr val="FF0000"/>
                </a:solidFill>
              </a:rPr>
              <a:t>所有者の条件や思い</a:t>
            </a:r>
            <a:r>
              <a:rPr kumimoji="1" lang="ja-JP" altLang="en-US" sz="3200" dirty="0"/>
              <a:t>と</a:t>
            </a:r>
            <a:endParaRPr kumimoji="1" lang="en-US" altLang="ja-JP" sz="3200" dirty="0"/>
          </a:p>
          <a:p>
            <a:pPr algn="ctr"/>
            <a:r>
              <a:rPr kumimoji="1" lang="ja-JP" altLang="en-US" sz="3200" dirty="0"/>
              <a:t>一致する相手を探します</a:t>
            </a:r>
            <a:endParaRPr kumimoji="1" lang="en-US" altLang="ja-JP" sz="32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C315431-F7A4-8B74-7774-ADF9FD10C6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02" y="1442096"/>
            <a:ext cx="2076740" cy="207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81317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D96C42B-39BE-D353-88BC-E2FF1AD63987}"/>
              </a:ext>
            </a:extLst>
          </p:cNvPr>
          <p:cNvSpPr txBox="1"/>
          <p:nvPr/>
        </p:nvSpPr>
        <p:spPr>
          <a:xfrm>
            <a:off x="2687510" y="467091"/>
            <a:ext cx="37689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4000" dirty="0">
                <a:solidFill>
                  <a:srgbClr val="7030A0"/>
                </a:solidFill>
              </a:rPr>
              <a:t>まずはエントリー</a:t>
            </a:r>
          </a:p>
        </p:txBody>
      </p:sp>
      <p:sp>
        <p:nvSpPr>
          <p:cNvPr id="7" name="矢印: 右 6">
            <a:extLst>
              <a:ext uri="{FF2B5EF4-FFF2-40B4-BE49-F238E27FC236}">
                <a16:creationId xmlns:a16="http://schemas.microsoft.com/office/drawing/2014/main" id="{15B57213-6EFF-5A0C-97EE-5AE706C3A197}"/>
              </a:ext>
            </a:extLst>
          </p:cNvPr>
          <p:cNvSpPr/>
          <p:nvPr/>
        </p:nvSpPr>
        <p:spPr>
          <a:xfrm>
            <a:off x="1351869" y="4854659"/>
            <a:ext cx="6440261" cy="1468280"/>
          </a:xfrm>
          <a:prstGeom prst="rightArrow">
            <a:avLst>
              <a:gd name="adj1" fmla="val 50000"/>
              <a:gd name="adj2" fmla="val 51779"/>
            </a:avLst>
          </a:prstGeom>
          <a:solidFill>
            <a:srgbClr val="00B05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ja-JP" altLang="en-US" sz="2400" i="1" dirty="0">
                <a:solidFill>
                  <a:schemeClr val="bg1"/>
                </a:solidFill>
              </a:rPr>
              <a:t>詳細は美花市都市計画課まで</a:t>
            </a:r>
            <a:endParaRPr kumimoji="1" lang="en-US" altLang="ja-JP" sz="2400" i="1" dirty="0">
              <a:solidFill>
                <a:schemeClr val="bg1"/>
              </a:solidFill>
            </a:endParaRPr>
          </a:p>
        </p:txBody>
      </p:sp>
      <p:sp>
        <p:nvSpPr>
          <p:cNvPr id="12" name="平行四辺形 11">
            <a:extLst>
              <a:ext uri="{FF2B5EF4-FFF2-40B4-BE49-F238E27FC236}">
                <a16:creationId xmlns:a16="http://schemas.microsoft.com/office/drawing/2014/main" id="{A03BE77C-0089-0110-10E5-019F0447A76D}"/>
              </a:ext>
            </a:extLst>
          </p:cNvPr>
          <p:cNvSpPr/>
          <p:nvPr/>
        </p:nvSpPr>
        <p:spPr>
          <a:xfrm>
            <a:off x="1022304" y="1425244"/>
            <a:ext cx="7099391" cy="775582"/>
          </a:xfrm>
          <a:prstGeom prst="parallelogram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>
                <a:latin typeface="+mn-ea"/>
              </a:rPr>
              <a:t>申請に必要な登録内容をご確認ください</a:t>
            </a:r>
            <a:endParaRPr kumimoji="1" lang="en-US" altLang="ja-JP" sz="2400" dirty="0">
              <a:latin typeface="+mn-ea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095CB01E-1AFE-C03B-4F35-63E5B066BE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851907"/>
              </p:ext>
            </p:extLst>
          </p:nvPr>
        </p:nvGraphicFramePr>
        <p:xfrm>
          <a:off x="1889738" y="2451094"/>
          <a:ext cx="5381943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33943">
                  <a:extLst>
                    <a:ext uri="{9D8B030D-6E8A-4147-A177-3AD203B41FA5}">
                      <a16:colId xmlns:a16="http://schemas.microsoft.com/office/drawing/2014/main" val="74401356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498435298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建物について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所在地</a:t>
                      </a: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85435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構造と築年数</a:t>
                      </a: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0525324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kumimoji="1" lang="ja-JP" altLang="en-US" sz="2800" dirty="0">
                          <a:solidFill>
                            <a:schemeClr val="tx1"/>
                          </a:solidFill>
                        </a:rPr>
                        <a:t>貸し出し条件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家賃</a:t>
                      </a: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61705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/>
                        <a:t>リフォームの可否</a:t>
                      </a:r>
                    </a:p>
                  </a:txBody>
                  <a:tcPr>
                    <a:lnL w="5715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6782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13997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3">
      <a:majorFont>
        <a:latin typeface="ＭＳ Ｐゴシック"/>
        <a:ea typeface="ＭＳ Ｐゴシック"/>
        <a:cs typeface=""/>
      </a:majorFont>
      <a:minorFont>
        <a:latin typeface="ＭＳ Ｐゴシック"/>
        <a:ea typeface="ＭＳ Ｐ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模範解答用テンプレート.potx" id="{1A030B98-4D43-42CB-AAEF-FB3C65187B94}" vid="{03FC9EA6-7C56-4303-BF38-E1D32B822D9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PR模範解答用テンプレート</Template>
  <TotalTime>575</TotalTime>
  <Words>97</Words>
  <Application>Microsoft Office PowerPoint</Application>
  <PresentationFormat>画面に合わせる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ＭＳ Ｐゴシック</vt:lpstr>
      <vt:lpstr>ＭＳ 明朝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統括本部 検定担当</dc:creator>
  <cp:lastPrinted>2025-05-30T04:21:59Z</cp:lastPrinted>
  <dcterms:created xsi:type="dcterms:W3CDTF">2024-09-25T07:13:18Z</dcterms:created>
  <dcterms:modified xsi:type="dcterms:W3CDTF">2026-01-08T02:44:28Z</dcterms:modified>
</cp:coreProperties>
</file>