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CCECFF"/>
    <a:srgbClr val="FFFF99"/>
    <a:srgbClr val="FFFFCC"/>
    <a:srgbClr val="CC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ストレートネックの人の割合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人数割合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20代</c:v>
                </c:pt>
                <c:pt idx="1">
                  <c:v>30代</c:v>
                </c:pt>
                <c:pt idx="2">
                  <c:v>40代</c:v>
                </c:pt>
              </c:strCache>
            </c:strRef>
          </c:cat>
          <c:val>
            <c:numRef>
              <c:f>Sheet1!$B$2:$D$2</c:f>
              <c:numCache>
                <c:formatCode>0.0%</c:formatCode>
                <c:ptCount val="3"/>
                <c:pt idx="0">
                  <c:v>0.58199999999999996</c:v>
                </c:pt>
                <c:pt idx="1">
                  <c:v>0.45400000000000001</c:v>
                </c:pt>
                <c:pt idx="2">
                  <c:v>0.377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27-48FD-B6CE-1CE3B61629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7590463"/>
        <c:axId val="417586143"/>
      </c:barChart>
      <c:catAx>
        <c:axId val="417590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7586143"/>
        <c:crosses val="autoZero"/>
        <c:auto val="1"/>
        <c:lblAlgn val="ctr"/>
        <c:lblOffset val="100"/>
        <c:noMultiLvlLbl val="0"/>
      </c:catAx>
      <c:valAx>
        <c:axId val="417586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7590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4600-C3CE-4E52-BDDC-22694A952A2C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68F2-6627-450A-9B00-1ED3BF4CC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93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7C02-301D-46AA-B425-4DD266A7FF4B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2CCC9-0198-4644-991D-53204EE111B5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794F-38F2-4DD9-852A-D290A050C298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E1F1-55B0-4C34-98D7-C0550419D961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DC1BA-1E23-4711-816A-4406F40CAE28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EDEB-30EE-4CDF-8F7B-C8D1A1D76CCC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D939-A28A-4D97-A4F6-7E9370FA7296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80B2E-78F2-4811-BE5A-DF8E9174C550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A6C-35AF-43E6-96C0-C8C373E24A5E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427F3-DB08-436C-9E34-99010A0AEDB1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BAB2-537B-4337-BB1F-6A39CFEFCE34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C8333-9A46-41E6-9BBE-6B1072DDE0ED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C90BEA4-E9B6-8429-BED3-45582EE2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9A58C4-EF6A-AD3D-B797-C5E226DC9424}"/>
              </a:ext>
            </a:extLst>
          </p:cNvPr>
          <p:cNvSpPr txBox="1"/>
          <p:nvPr/>
        </p:nvSpPr>
        <p:spPr>
          <a:xfrm>
            <a:off x="3710225" y="5994400"/>
            <a:ext cx="1723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0070C0"/>
                </a:solidFill>
              </a:rPr>
              <a:t>秋村整形外科</a:t>
            </a:r>
          </a:p>
        </p:txBody>
      </p:sp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464415D1-EA5E-BB73-C80B-9F98533B7CB0}"/>
              </a:ext>
            </a:extLst>
          </p:cNvPr>
          <p:cNvSpPr/>
          <p:nvPr/>
        </p:nvSpPr>
        <p:spPr>
          <a:xfrm>
            <a:off x="1227909" y="850900"/>
            <a:ext cx="6688182" cy="1727200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ストレートネック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54DF924-4890-75A6-9E35-474DA2895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840" y="3068687"/>
            <a:ext cx="3372321" cy="23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FE1EACF9-9B39-3BEF-91A2-76AB7FCBD4F2}"/>
              </a:ext>
            </a:extLst>
          </p:cNvPr>
          <p:cNvSpPr/>
          <p:nvPr/>
        </p:nvSpPr>
        <p:spPr>
          <a:xfrm>
            <a:off x="1537063" y="455049"/>
            <a:ext cx="6069874" cy="103632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若い世代にも急増中</a:t>
            </a:r>
            <a:endParaRPr kumimoji="1" lang="ja-JP" altLang="en-US" sz="4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E6E43DB-3598-A8AE-4F7A-4BBC66295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CF61FB7A-1D42-D3F5-3245-2D5D9AB242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3934690"/>
              </p:ext>
            </p:extLst>
          </p:nvPr>
        </p:nvGraphicFramePr>
        <p:xfrm>
          <a:off x="629131" y="1815219"/>
          <a:ext cx="3903617" cy="4376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吹き出し: 下矢印 1">
            <a:extLst>
              <a:ext uri="{FF2B5EF4-FFF2-40B4-BE49-F238E27FC236}">
                <a16:creationId xmlns:a16="http://schemas.microsoft.com/office/drawing/2014/main" id="{35EBD6A1-563D-50C7-74A5-2F9218FE22D2}"/>
              </a:ext>
            </a:extLst>
          </p:cNvPr>
          <p:cNvSpPr/>
          <p:nvPr/>
        </p:nvSpPr>
        <p:spPr>
          <a:xfrm>
            <a:off x="5077378" y="1968137"/>
            <a:ext cx="3031309" cy="1611994"/>
          </a:xfrm>
          <a:prstGeom prst="downArrowCallo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ストレートネックの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主な原因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C2FED9-762D-A770-AC72-74FF9CAF22C6}"/>
              </a:ext>
            </a:extLst>
          </p:cNvPr>
          <p:cNvSpPr/>
          <p:nvPr/>
        </p:nvSpPr>
        <p:spPr>
          <a:xfrm>
            <a:off x="5077378" y="3783748"/>
            <a:ext cx="3031309" cy="88858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スマートフォンの普及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FF1881B-0273-2214-C334-F61FC84F62D8}"/>
              </a:ext>
            </a:extLst>
          </p:cNvPr>
          <p:cNvSpPr/>
          <p:nvPr/>
        </p:nvSpPr>
        <p:spPr>
          <a:xfrm>
            <a:off x="5077378" y="4875948"/>
            <a:ext cx="3031309" cy="88858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姿勢不良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 animBg="1"/>
      <p:bldP spid="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5E83ABA-F84A-7EC8-1E4B-0321477AC6D1}"/>
              </a:ext>
            </a:extLst>
          </p:cNvPr>
          <p:cNvSpPr/>
          <p:nvPr/>
        </p:nvSpPr>
        <p:spPr>
          <a:xfrm>
            <a:off x="1537063" y="455049"/>
            <a:ext cx="6069874" cy="103632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気を</a:t>
            </a:r>
            <a:r>
              <a:rPr kumimoji="1" lang="ja-JP" altLang="en-US" sz="40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付けるとよい</a:t>
            </a:r>
            <a:r>
              <a:rPr kumimoji="1" lang="ja-JP" altLang="en-US" sz="4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こと</a:t>
            </a:r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9AD39D00-70EA-CB77-6988-046CD11A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A42267-7937-8D85-8D11-56E877A7F620}"/>
              </a:ext>
            </a:extLst>
          </p:cNvPr>
          <p:cNvSpPr txBox="1"/>
          <p:nvPr/>
        </p:nvSpPr>
        <p:spPr>
          <a:xfrm>
            <a:off x="522830" y="1892084"/>
            <a:ext cx="5500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長時間の同じ姿勢を避ける</a:t>
            </a:r>
            <a:endParaRPr kumimoji="1" lang="en-US" altLang="ja-JP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適度な運動で血行を促進させる</a:t>
            </a:r>
            <a:endParaRPr kumimoji="1" lang="en-US" altLang="ja-JP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2BB3A13A-4240-F9EF-6860-901356BAD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836855"/>
              </p:ext>
            </p:extLst>
          </p:nvPr>
        </p:nvGraphicFramePr>
        <p:xfrm>
          <a:off x="1935163" y="3429000"/>
          <a:ext cx="5273675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751029495"/>
                    </a:ext>
                  </a:extLst>
                </a:gridCol>
                <a:gridCol w="3568700">
                  <a:extLst>
                    <a:ext uri="{9D8B030D-6E8A-4147-A177-3AD203B41FA5}">
                      <a16:colId xmlns:a16="http://schemas.microsoft.com/office/drawing/2014/main" val="384244905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ysClr val="windowText" lastClr="000000"/>
                          </a:solidFill>
                        </a:rPr>
                        <a:t>効果的な</a:t>
                      </a:r>
                      <a:endParaRPr kumimoji="1" lang="en-US" altLang="ja-JP" sz="24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kumimoji="1" lang="ja-JP" altLang="en-US" sz="2400" dirty="0">
                          <a:solidFill>
                            <a:sysClr val="windowText" lastClr="000000"/>
                          </a:solidFill>
                        </a:rPr>
                        <a:t>ストレッチ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ysClr val="windowText" lastClr="000000"/>
                          </a:solidFill>
                        </a:rPr>
                        <a:t>首の横の筋肉を伸ばす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80596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ysClr val="windowText" lastClr="000000"/>
                          </a:solidFill>
                        </a:rPr>
                        <a:t>背中の筋肉をほぐす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914339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ysClr val="windowText" lastClr="000000"/>
                          </a:solidFill>
                        </a:rPr>
                        <a:t>腕を引き胸を反らす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971433"/>
                  </a:ext>
                </a:extLst>
              </a:tr>
            </a:tbl>
          </a:graphicData>
        </a:graphic>
      </p:graphicFrame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4C70B8F8-2681-1A0A-D6C9-68735F0ABE44}"/>
              </a:ext>
            </a:extLst>
          </p:cNvPr>
          <p:cNvSpPr/>
          <p:nvPr/>
        </p:nvSpPr>
        <p:spPr>
          <a:xfrm>
            <a:off x="2339625" y="5124458"/>
            <a:ext cx="4464749" cy="972942"/>
          </a:xfrm>
          <a:prstGeom prst="foldedCorner">
            <a:avLst/>
          </a:prstGeom>
          <a:solidFill>
            <a:srgbClr val="92D050"/>
          </a:solidFill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u="sng" dirty="0">
                <a:solidFill>
                  <a:srgbClr val="FF0000"/>
                </a:solidFill>
              </a:rPr>
              <a:t>首に強い痛みがある場合</a:t>
            </a:r>
            <a:r>
              <a:rPr kumimoji="1" lang="ja-JP" altLang="en-US" sz="2000" dirty="0"/>
              <a:t>は無理をせず</a:t>
            </a:r>
            <a:endParaRPr kumimoji="1" lang="en-US" altLang="ja-JP" sz="2000" dirty="0"/>
          </a:p>
          <a:p>
            <a:r>
              <a:rPr kumimoji="1" lang="ja-JP" altLang="en-US" sz="2000" dirty="0"/>
              <a:t>医療機関を受診しましょう</a:t>
            </a:r>
            <a:endParaRPr kumimoji="1" lang="en-US" altLang="ja-JP" sz="20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8E3B34F-E150-1AED-648A-C29CEF2F3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2" y="1740399"/>
            <a:ext cx="1162212" cy="12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875</TotalTime>
  <Words>86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2024-09-11T00:08:01Z</dcterms:created>
  <dcterms:modified xsi:type="dcterms:W3CDTF">2025-09-16T06:41:08Z</dcterms:modified>
</cp:coreProperties>
</file>