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  <a:srgbClr val="FFCCFF"/>
    <a:srgbClr val="FFFF99"/>
    <a:srgbClr val="CCECFF"/>
    <a:srgbClr val="FF9966"/>
    <a:srgbClr val="996633"/>
    <a:srgbClr val="FFCC99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12" autoAdjust="0"/>
    <p:restoredTop sz="94660"/>
  </p:normalViewPr>
  <p:slideViewPr>
    <p:cSldViewPr snapToGrid="0">
      <p:cViewPr varScale="1">
        <p:scale>
          <a:sx n="93" d="100"/>
          <a:sy n="93" d="100"/>
        </p:scale>
        <p:origin x="34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4" d="100"/>
          <a:sy n="84" d="100"/>
        </p:scale>
        <p:origin x="391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家に花を飾っていますか？</a:t>
            </a:r>
            <a:endParaRPr lang="en-US" altLang="ja-JP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 altLang="ja-JP"/>
        </a:p>
      </c:txPr>
    </c:title>
    <c:autoTitleDeleted val="0"/>
    <c:plotArea>
      <c:layout>
        <c:manualLayout>
          <c:layoutTarget val="inner"/>
          <c:xMode val="edge"/>
          <c:yMode val="edge"/>
          <c:x val="0.196364294056244"/>
          <c:y val="0.23333782792908594"/>
          <c:w val="0.41573274097085433"/>
          <c:h val="0.64976390972838904"/>
        </c:manualLayout>
      </c:layout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人数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F4F-4D56-B7EA-E779697E965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587D-401C-9232-B7C04C19DCF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F4F-4D56-B7EA-E779697E965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A-587D-401C-9232-B7C04C19DCF7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9F4F-4D56-B7EA-E779697E965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Sheet1!$B$1:$F$1</c:f>
              <c:strCache>
                <c:ptCount val="5"/>
                <c:pt idx="0">
                  <c:v>毎日飾る</c:v>
                </c:pt>
                <c:pt idx="1">
                  <c:v>ほとんど毎日飾る</c:v>
                </c:pt>
                <c:pt idx="2">
                  <c:v>たまに飾る</c:v>
                </c:pt>
                <c:pt idx="3">
                  <c:v>ほとんど飾らない</c:v>
                </c:pt>
                <c:pt idx="4">
                  <c:v>飾らない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250</c:v>
                </c:pt>
                <c:pt idx="1">
                  <c:v>220</c:v>
                </c:pt>
                <c:pt idx="2">
                  <c:v>350</c:v>
                </c:pt>
                <c:pt idx="3">
                  <c:v>650</c:v>
                </c:pt>
                <c:pt idx="4">
                  <c:v>450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87D-401C-9232-B7C04C19DCF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</c:legendEntry>
      <c:legendEntry>
        <c:idx val="4"/>
        <c:txPr>
          <a:bodyPr rot="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</c:legendEntry>
      <c:layout>
        <c:manualLayout>
          <c:xMode val="edge"/>
          <c:yMode val="edge"/>
          <c:x val="0.67388592111176893"/>
          <c:y val="0.30963410257453028"/>
          <c:w val="0.25893255633432222"/>
          <c:h val="0.3568886919139581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EB983A86-0708-5719-0C57-E5E55A0B93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E84EC48-E932-3AF9-800E-8BBE64C0921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D031-4CA0-473B-A317-1597666B82F5}" type="datetimeFigureOut">
              <a:rPr kumimoji="1" lang="ja-JP" altLang="en-US" smtClean="0"/>
              <a:t>2025/9/16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E45D4D4-DA9F-EA39-C621-DB2CC98FD0E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E98A23C-9448-BA55-3234-432D376A0DC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8D9075-8089-4CDC-9D5C-E5FB36339F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46438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1800" cy="458788"/>
          </a:xfrm>
          <a:prstGeom prst="rect">
            <a:avLst/>
          </a:prstGeom>
        </p:spPr>
        <p:txBody>
          <a:bodyPr vert="horz" lIns="91420" tIns="45710" rIns="91420" bIns="4571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4" y="0"/>
            <a:ext cx="2971800" cy="458788"/>
          </a:xfrm>
          <a:prstGeom prst="rect">
            <a:avLst/>
          </a:prstGeom>
        </p:spPr>
        <p:txBody>
          <a:bodyPr vert="horz" lIns="91420" tIns="45710" rIns="91420" bIns="45710" rtlCol="0"/>
          <a:lstStyle>
            <a:lvl1pPr algn="r">
              <a:defRPr sz="1200"/>
            </a:lvl1pPr>
          </a:lstStyle>
          <a:p>
            <a:fld id="{8330A718-3797-446A-A0D8-7374C39E92E9}" type="datetimeFigureOut">
              <a:rPr kumimoji="1" lang="ja-JP" altLang="en-US" smtClean="0"/>
              <a:t>2025/9/16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0" tIns="45710" rIns="91420" bIns="4571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20" tIns="45710" rIns="91420" bIns="4571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8685214"/>
            <a:ext cx="2971800" cy="458787"/>
          </a:xfrm>
          <a:prstGeom prst="rect">
            <a:avLst/>
          </a:prstGeom>
        </p:spPr>
        <p:txBody>
          <a:bodyPr vert="horz" lIns="91420" tIns="45710" rIns="91420" bIns="4571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4" y="8685214"/>
            <a:ext cx="2971800" cy="458787"/>
          </a:xfrm>
          <a:prstGeom prst="rect">
            <a:avLst/>
          </a:prstGeom>
        </p:spPr>
        <p:txBody>
          <a:bodyPr vert="horz" lIns="91420" tIns="45710" rIns="91420" bIns="45710" rtlCol="0" anchor="b"/>
          <a:lstStyle>
            <a:lvl1pPr algn="r">
              <a:defRPr sz="1200"/>
            </a:lvl1pPr>
          </a:lstStyle>
          <a:p>
            <a:fld id="{9C3A07A8-CCF2-4B76-8110-0E592890D8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5948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F9578-605B-4DE1-8AF2-C617D8445534}" type="datetime1">
              <a:rPr kumimoji="1" lang="ja-JP" altLang="en-US" smtClean="0"/>
              <a:t>2025/9/16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596FD-0214-49AC-8452-E9B2E7EABF2E}" type="datetime1">
              <a:rPr kumimoji="1" lang="ja-JP" altLang="en-US" smtClean="0"/>
              <a:t>2025/9/16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E055E-D2FE-43A4-9BC5-E5007BCE3319}" type="datetime1">
              <a:rPr kumimoji="1" lang="ja-JP" altLang="en-US" smtClean="0"/>
              <a:t>2025/9/16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3081A-A048-434C-9145-A080D8FB2506}" type="datetime1">
              <a:rPr kumimoji="1" lang="ja-JP" altLang="en-US" smtClean="0"/>
              <a:t>2025/9/16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FDE49-DE9F-4428-80A4-3F8EB57160E4}" type="datetime1">
              <a:rPr kumimoji="1" lang="ja-JP" altLang="en-US" smtClean="0"/>
              <a:t>2025/9/16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73C87-E9EA-4F69-AF53-B26B6429D1B0}" type="datetime1">
              <a:rPr kumimoji="1" lang="ja-JP" altLang="en-US" smtClean="0"/>
              <a:t>2025/9/16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9AB11-B954-4C63-B736-5CBF2DD80C4F}" type="datetime1">
              <a:rPr kumimoji="1" lang="ja-JP" altLang="en-US" smtClean="0"/>
              <a:t>2025/9/16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675DC-83F4-4371-A49A-AE0DFEE090CD}" type="datetime1">
              <a:rPr kumimoji="1" lang="ja-JP" altLang="en-US" smtClean="0"/>
              <a:t>2025/9/16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F8EB8-EE2E-4C88-940B-CB1D3CC003B1}" type="datetime1">
              <a:rPr kumimoji="1" lang="ja-JP" altLang="en-US" smtClean="0"/>
              <a:t>2025/9/16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EB43E-DE82-45C8-AC5A-DF20D3506892}" type="datetime1">
              <a:rPr kumimoji="1" lang="ja-JP" altLang="en-US" smtClean="0"/>
              <a:t>2025/9/16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3B9EA-7020-4227-B933-9275173C1FA3}" type="datetime1">
              <a:rPr kumimoji="1" lang="ja-JP" altLang="en-US" smtClean="0"/>
              <a:t>2025/9/16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F08A1-2C6E-4FA2-8A2D-194A70547E3F}" type="datetime1">
              <a:rPr kumimoji="1" lang="ja-JP" altLang="en-US" smtClean="0"/>
              <a:t>2025/9/16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 i="1">
                <a:solidFill>
                  <a:schemeClr val="tx1"/>
                </a:solidFill>
                <a:latin typeface="+mn-ea"/>
                <a:ea typeface="+mn-ea"/>
              </a:defRPr>
            </a:lvl1pPr>
          </a:lstStyle>
          <a:p>
            <a:fld id="{2F3903E3-D9FF-41D9-B5B6-2EB7CE6C982D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pic>
        <p:nvPicPr>
          <p:cNvPr id="19" name="図 18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85888EE2-2F13-F65E-01D7-8F5DF8222D3A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4" t="18827" r="5470" b="22651"/>
          <a:stretch/>
        </p:blipFill>
        <p:spPr>
          <a:xfrm>
            <a:off x="3932635" y="6286500"/>
            <a:ext cx="1278730" cy="473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10" name="リボン: 上に曲がる 9">
            <a:extLst>
              <a:ext uri="{FF2B5EF4-FFF2-40B4-BE49-F238E27FC236}">
                <a16:creationId xmlns:a16="http://schemas.microsoft.com/office/drawing/2014/main" id="{9A52CF58-FEF9-6DF7-1BC2-8796B53B60AD}"/>
              </a:ext>
            </a:extLst>
          </p:cNvPr>
          <p:cNvSpPr/>
          <p:nvPr/>
        </p:nvSpPr>
        <p:spPr>
          <a:xfrm>
            <a:off x="517407" y="1546245"/>
            <a:ext cx="8109187" cy="1774471"/>
          </a:xfrm>
          <a:prstGeom prst="ribbon2">
            <a:avLst>
              <a:gd name="adj1" fmla="val 16667"/>
              <a:gd name="adj2" fmla="val 74485"/>
            </a:avLst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800" b="1" dirty="0">
                <a:solidFill>
                  <a:schemeClr val="bg1"/>
                </a:solidFill>
              </a:rPr>
              <a:t>ドライフラワー教室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B610C293-3541-4EDF-8BB8-D37990DAE713}"/>
              </a:ext>
            </a:extLst>
          </p:cNvPr>
          <p:cNvSpPr/>
          <p:nvPr/>
        </p:nvSpPr>
        <p:spPr>
          <a:xfrm>
            <a:off x="2844604" y="686597"/>
            <a:ext cx="345479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4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家に花を飾ろう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F5AEF301-7FF9-FE82-3D9E-1359E3E867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9735" y="3861071"/>
            <a:ext cx="2724530" cy="2067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A79F0F9-2114-C94B-F6BA-445BD1286D47}"/>
              </a:ext>
            </a:extLst>
          </p:cNvPr>
          <p:cNvSpPr/>
          <p:nvPr/>
        </p:nvSpPr>
        <p:spPr>
          <a:xfrm>
            <a:off x="365215" y="243840"/>
            <a:ext cx="4448325" cy="9144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</a:rPr>
              <a:t>アンケート結果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3139387-98BF-33FB-B553-16A76CECE0D3}"/>
              </a:ext>
            </a:extLst>
          </p:cNvPr>
          <p:cNvSpPr txBox="1"/>
          <p:nvPr/>
        </p:nvSpPr>
        <p:spPr>
          <a:xfrm>
            <a:off x="4181338" y="4476801"/>
            <a:ext cx="379302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solidFill>
                  <a:srgbClr val="00B050"/>
                </a:solidFill>
              </a:rPr>
              <a:t>毎日の手入れなどが大変</a:t>
            </a:r>
            <a:endParaRPr kumimoji="1" lang="en-US" altLang="ja-JP" sz="2400" dirty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solidFill>
                  <a:srgbClr val="00B050"/>
                </a:solidFill>
              </a:rPr>
              <a:t>お金がかかる</a:t>
            </a:r>
            <a:endParaRPr kumimoji="1" lang="en-US" altLang="ja-JP" sz="2400" dirty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solidFill>
                  <a:srgbClr val="00B050"/>
                </a:solidFill>
              </a:rPr>
              <a:t>生花のにおいが苦手</a:t>
            </a:r>
            <a:endParaRPr kumimoji="1" lang="en-US" altLang="ja-JP" sz="2400" dirty="0">
              <a:solidFill>
                <a:srgbClr val="00B050"/>
              </a:solidFill>
            </a:endParaRPr>
          </a:p>
        </p:txBody>
      </p:sp>
      <p:sp>
        <p:nvSpPr>
          <p:cNvPr id="6" name="四角形: 角度付き 5">
            <a:extLst>
              <a:ext uri="{FF2B5EF4-FFF2-40B4-BE49-F238E27FC236}">
                <a16:creationId xmlns:a16="http://schemas.microsoft.com/office/drawing/2014/main" id="{C65D0881-3024-5C75-43F2-C3ABEDAF2F27}"/>
              </a:ext>
            </a:extLst>
          </p:cNvPr>
          <p:cNvSpPr/>
          <p:nvPr/>
        </p:nvSpPr>
        <p:spPr>
          <a:xfrm>
            <a:off x="5555835" y="2065698"/>
            <a:ext cx="2856646" cy="1460106"/>
          </a:xfrm>
          <a:prstGeom prst="bevel">
            <a:avLst/>
          </a:prstGeom>
          <a:blipFill dpi="0" rotWithShape="1">
            <a:blip r:embed="rId2"/>
            <a:srcRect/>
            <a:stretch>
              <a:fillRect/>
            </a:stretch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400" dirty="0">
                <a:solidFill>
                  <a:srgbClr val="FFFF00"/>
                </a:solidFill>
              </a:rPr>
              <a:t>ほとんど飾らない</a:t>
            </a:r>
            <a:endParaRPr kumimoji="1" lang="en-US" altLang="ja-JP" sz="2400" dirty="0">
              <a:solidFill>
                <a:srgbClr val="FFFF00"/>
              </a:solidFill>
            </a:endParaRPr>
          </a:p>
          <a:p>
            <a:r>
              <a:rPr kumimoji="1" lang="ja-JP" altLang="en-US" sz="2400" dirty="0">
                <a:solidFill>
                  <a:srgbClr val="FFFF00"/>
                </a:solidFill>
              </a:rPr>
              <a:t>という人が最多</a:t>
            </a:r>
            <a:endParaRPr kumimoji="1" lang="en-US" altLang="ja-JP" sz="2400" dirty="0">
              <a:solidFill>
                <a:srgbClr val="FFFF00"/>
              </a:solidFill>
            </a:endParaRPr>
          </a:p>
        </p:txBody>
      </p:sp>
      <p:sp>
        <p:nvSpPr>
          <p:cNvPr id="8" name="吹き出し: 右矢印 7">
            <a:extLst>
              <a:ext uri="{FF2B5EF4-FFF2-40B4-BE49-F238E27FC236}">
                <a16:creationId xmlns:a16="http://schemas.microsoft.com/office/drawing/2014/main" id="{E99CDD16-9EDB-DA81-804A-E70FA353D38A}"/>
              </a:ext>
            </a:extLst>
          </p:cNvPr>
          <p:cNvSpPr/>
          <p:nvPr/>
        </p:nvSpPr>
        <p:spPr>
          <a:xfrm>
            <a:off x="365215" y="4606640"/>
            <a:ext cx="3666854" cy="940653"/>
          </a:xfrm>
          <a:prstGeom prst="rightArrowCallout">
            <a:avLst>
              <a:gd name="adj1" fmla="val 25000"/>
              <a:gd name="adj2" fmla="val 24074"/>
              <a:gd name="adj3" fmla="val 25000"/>
              <a:gd name="adj4" fmla="val 73438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tx1"/>
                </a:solidFill>
              </a:rPr>
              <a:t>飾らない理由　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3E48FAED-9484-C504-E7A0-D6D4B47AD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1</a:t>
            </a:fld>
            <a:endParaRPr kumimoji="1" lang="ja-JP" altLang="en-US"/>
          </a:p>
        </p:txBody>
      </p:sp>
      <p:graphicFrame>
        <p:nvGraphicFramePr>
          <p:cNvPr id="10" name="グラフ 9">
            <a:extLst>
              <a:ext uri="{FF2B5EF4-FFF2-40B4-BE49-F238E27FC236}">
                <a16:creationId xmlns:a16="http://schemas.microsoft.com/office/drawing/2014/main" id="{B7CC2BAE-33B2-3429-C4AC-24CE4937A98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41568542"/>
              </p:ext>
            </p:extLst>
          </p:nvPr>
        </p:nvGraphicFramePr>
        <p:xfrm>
          <a:off x="365215" y="1508321"/>
          <a:ext cx="4837850" cy="2810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8" grpId="0" animBg="1"/>
      <p:bldP spid="8" grpId="1" animBg="1"/>
      <p:bldGraphic spid="10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8A97FFE2-33A8-9110-37AC-DC39737BC6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8263547"/>
              </p:ext>
            </p:extLst>
          </p:nvPr>
        </p:nvGraphicFramePr>
        <p:xfrm>
          <a:off x="1214387" y="2368216"/>
          <a:ext cx="6715226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68880">
                  <a:extLst>
                    <a:ext uri="{9D8B030D-6E8A-4147-A177-3AD203B41FA5}">
                      <a16:colId xmlns:a16="http://schemas.microsoft.com/office/drawing/2014/main" val="4124088730"/>
                    </a:ext>
                  </a:extLst>
                </a:gridCol>
                <a:gridCol w="4246346">
                  <a:extLst>
                    <a:ext uri="{9D8B030D-6E8A-4147-A177-3AD203B41FA5}">
                      <a16:colId xmlns:a16="http://schemas.microsoft.com/office/drawing/2014/main" val="2556687881"/>
                    </a:ext>
                  </a:extLst>
                </a:gridCol>
              </a:tblGrid>
              <a:tr h="370840">
                <a:tc rowSpan="3">
                  <a:txBody>
                    <a:bodyPr/>
                    <a:lstStyle/>
                    <a:p>
                      <a:r>
                        <a:rPr kumimoji="1" lang="ja-JP" altLang="en-US" sz="2400" b="0" dirty="0">
                          <a:solidFill>
                            <a:sysClr val="windowText" lastClr="000000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ポイントと魅力</a:t>
                      </a:r>
                      <a:endParaRPr kumimoji="1" lang="en-US" altLang="ja-JP" sz="2400" b="0" dirty="0">
                        <a:solidFill>
                          <a:sysClr val="windowText" lastClr="000000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水やりが不要で長く楽しめる</a:t>
                      </a:r>
                      <a:endParaRPr kumimoji="1" lang="en-US" altLang="ja-JP" sz="2400" b="0" dirty="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384539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花粉やにおいが少ない</a:t>
                      </a: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8346016"/>
                  </a:ext>
                </a:extLst>
              </a:tr>
              <a:tr h="21961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場所を選ばずに飾れる</a:t>
                      </a: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2487965"/>
                  </a:ext>
                </a:extLst>
              </a:tr>
            </a:tbl>
          </a:graphicData>
        </a:graphic>
      </p:graphicFrame>
      <p:sp>
        <p:nvSpPr>
          <p:cNvPr id="9" name="吹き出し: 角を丸めた四角形 8">
            <a:extLst>
              <a:ext uri="{FF2B5EF4-FFF2-40B4-BE49-F238E27FC236}">
                <a16:creationId xmlns:a16="http://schemas.microsoft.com/office/drawing/2014/main" id="{81BC9B70-5DE2-220F-051D-E54598B669F8}"/>
              </a:ext>
            </a:extLst>
          </p:cNvPr>
          <p:cNvSpPr/>
          <p:nvPr/>
        </p:nvSpPr>
        <p:spPr>
          <a:xfrm>
            <a:off x="2852445" y="4575392"/>
            <a:ext cx="5186417" cy="1169670"/>
          </a:xfrm>
          <a:prstGeom prst="wedgeRoundRectCallout">
            <a:avLst>
              <a:gd name="adj1" fmla="val -59992"/>
              <a:gd name="adj2" fmla="val -28444"/>
              <a:gd name="adj3" fmla="val 16667"/>
            </a:avLst>
          </a:prstGeom>
          <a:solidFill>
            <a:schemeClr val="bg1"/>
          </a:solidFill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u="sng" dirty="0">
                <a:solidFill>
                  <a:srgbClr val="FF0000"/>
                </a:solidFill>
              </a:rPr>
              <a:t>失敗しないこつ</a:t>
            </a:r>
            <a:r>
              <a:rPr kumimoji="1" lang="ja-JP" altLang="en-US" sz="2400" dirty="0">
                <a:solidFill>
                  <a:schemeClr val="tx1"/>
                </a:solidFill>
              </a:rPr>
              <a:t>を教えます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4B88B67-BD62-67B7-8490-38F5D4C16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2</a:t>
            </a:fld>
            <a:endParaRPr kumimoji="1" lang="ja-JP" altLang="en-US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D4B59E06-CB08-FCDC-7FD3-D869510E47A6}"/>
              </a:ext>
            </a:extLst>
          </p:cNvPr>
          <p:cNvSpPr/>
          <p:nvPr/>
        </p:nvSpPr>
        <p:spPr>
          <a:xfrm>
            <a:off x="365215" y="243840"/>
            <a:ext cx="4448325" cy="9144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</a:rPr>
              <a:t>もっと花を身近に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E5A1325-8005-6B92-D577-28EF5BDB0F5C}"/>
              </a:ext>
            </a:extLst>
          </p:cNvPr>
          <p:cNvSpPr txBox="1"/>
          <p:nvPr/>
        </p:nvSpPr>
        <p:spPr>
          <a:xfrm>
            <a:off x="888941" y="1513952"/>
            <a:ext cx="73661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ドライフラワーの作り方を学べる教室の開講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B7A23123-5D15-0645-E060-D2570D8FAC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925" y="3978962"/>
            <a:ext cx="1209844" cy="2324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ローチャート: 代替処理 3">
            <a:extLst>
              <a:ext uri="{FF2B5EF4-FFF2-40B4-BE49-F238E27FC236}">
                <a16:creationId xmlns:a16="http://schemas.microsoft.com/office/drawing/2014/main" id="{D1688F27-290A-83BA-E6E4-C0DC4D14A638}"/>
              </a:ext>
            </a:extLst>
          </p:cNvPr>
          <p:cNvSpPr/>
          <p:nvPr/>
        </p:nvSpPr>
        <p:spPr>
          <a:xfrm>
            <a:off x="365216" y="3964702"/>
            <a:ext cx="3911510" cy="1508760"/>
          </a:xfrm>
          <a:prstGeom prst="flowChartAlternateProcess">
            <a:avLst/>
          </a:prstGeom>
          <a:solidFill>
            <a:srgbClr val="FFFF99"/>
          </a:solid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u="sng" dirty="0">
                <a:solidFill>
                  <a:srgbClr val="00B050"/>
                </a:solidFill>
              </a:rPr>
              <a:t>ブーケ講座</a:t>
            </a:r>
            <a:endParaRPr kumimoji="1" lang="en-US" altLang="ja-JP" sz="2800" u="sng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2000"/>
              <a:t>ミニブーケ</a:t>
            </a:r>
            <a:r>
              <a:rPr kumimoji="1" lang="ja-JP" altLang="en-US" sz="2000" dirty="0"/>
              <a:t>を作ってみよう</a:t>
            </a:r>
          </a:p>
        </p:txBody>
      </p:sp>
      <p:sp>
        <p:nvSpPr>
          <p:cNvPr id="6" name="フローチャート: 代替処理 5">
            <a:extLst>
              <a:ext uri="{FF2B5EF4-FFF2-40B4-BE49-F238E27FC236}">
                <a16:creationId xmlns:a16="http://schemas.microsoft.com/office/drawing/2014/main" id="{4819C674-B7C6-B22A-8091-F192C1DE1A81}"/>
              </a:ext>
            </a:extLst>
          </p:cNvPr>
          <p:cNvSpPr/>
          <p:nvPr/>
        </p:nvSpPr>
        <p:spPr>
          <a:xfrm>
            <a:off x="4867275" y="3964702"/>
            <a:ext cx="3911510" cy="1508760"/>
          </a:xfrm>
          <a:prstGeom prst="flowChartAlternateProcess">
            <a:avLst/>
          </a:prstGeom>
          <a:solidFill>
            <a:schemeClr val="bg1"/>
          </a:solid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u="sng" dirty="0">
                <a:solidFill>
                  <a:srgbClr val="7030A0"/>
                </a:solidFill>
              </a:rPr>
              <a:t>クリスマス講座</a:t>
            </a:r>
            <a:endParaRPr kumimoji="1" lang="en-US" altLang="ja-JP" sz="2800" u="sng" dirty="0">
              <a:solidFill>
                <a:srgbClr val="7030A0"/>
              </a:solidFill>
            </a:endParaRPr>
          </a:p>
          <a:p>
            <a:pPr algn="ctr"/>
            <a:r>
              <a:rPr kumimoji="1" lang="ja-JP" altLang="en-US" sz="2000" dirty="0"/>
              <a:t>オリジナルリースを作ってみよう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230DFE5-0292-C7EF-32ED-F2DEC395F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D78CAA1C-E8B3-4079-2F23-3EFCAE104C85}"/>
              </a:ext>
            </a:extLst>
          </p:cNvPr>
          <p:cNvSpPr/>
          <p:nvPr/>
        </p:nvSpPr>
        <p:spPr>
          <a:xfrm>
            <a:off x="365215" y="243840"/>
            <a:ext cx="4448325" cy="9144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</a:rPr>
              <a:t>講座内容</a:t>
            </a:r>
          </a:p>
        </p:txBody>
      </p:sp>
      <p:sp>
        <p:nvSpPr>
          <p:cNvPr id="9" name="八角形 8">
            <a:extLst>
              <a:ext uri="{FF2B5EF4-FFF2-40B4-BE49-F238E27FC236}">
                <a16:creationId xmlns:a16="http://schemas.microsoft.com/office/drawing/2014/main" id="{1641E175-253F-C57F-4403-7C1328DA6860}"/>
              </a:ext>
            </a:extLst>
          </p:cNvPr>
          <p:cNvSpPr/>
          <p:nvPr/>
        </p:nvSpPr>
        <p:spPr>
          <a:xfrm>
            <a:off x="2616245" y="1807091"/>
            <a:ext cx="3911510" cy="1508760"/>
          </a:xfrm>
          <a:prstGeom prst="octagon">
            <a:avLst/>
          </a:prstGeom>
          <a:solidFill>
            <a:srgbClr val="FFC000"/>
          </a:solid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u="sng" dirty="0">
                <a:solidFill>
                  <a:srgbClr val="0070C0"/>
                </a:solidFill>
              </a:rPr>
              <a:t>基礎講座</a:t>
            </a:r>
            <a:endParaRPr kumimoji="1" lang="en-US" altLang="ja-JP" sz="2800" u="sng" dirty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2000" dirty="0"/>
              <a:t>作り方の基本を学ぼう</a:t>
            </a:r>
          </a:p>
        </p:txBody>
      </p:sp>
    </p:spTree>
    <p:extLst>
      <p:ext uri="{BB962C8B-B14F-4D97-AF65-F5344CB8AC3E}">
        <p14:creationId xmlns:p14="http://schemas.microsoft.com/office/powerpoint/2010/main" val="18913997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9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732</TotalTime>
  <Words>104</Words>
  <PresentationFormat>画面に合わせる (4:3)</PresentationFormat>
  <Paragraphs>28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日本情報処理検定協会</dc:creator>
  <cp:lastPrinted>2025-04-15T06:14:00Z</cp:lastPrinted>
  <dcterms:created xsi:type="dcterms:W3CDTF">2024-10-07T04:59:20Z</dcterms:created>
  <dcterms:modified xsi:type="dcterms:W3CDTF">2025-09-16T06:45:14Z</dcterms:modified>
</cp:coreProperties>
</file>