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7102475" cy="102330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CCECFF"/>
    <a:srgbClr val="FFCCFF"/>
    <a:srgbClr val="FFFF99"/>
    <a:srgbClr val="FFFFCC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42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スキンケア商品を買い忘れた経験は？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よくある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B2-487E-B93B-20C10625723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たまにある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DD-4F7E-9B20-82FEEC67AC9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ない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EDD-4F7E-9B20-82FEEC67AC9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分からない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EDD-4F7E-9B20-82FEEC67AC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538457136"/>
        <c:axId val="538456056"/>
      </c:barChart>
      <c:catAx>
        <c:axId val="5384571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38456056"/>
        <c:crosses val="autoZero"/>
        <c:auto val="1"/>
        <c:lblAlgn val="ctr"/>
        <c:lblOffset val="100"/>
        <c:noMultiLvlLbl val="0"/>
      </c:catAx>
      <c:valAx>
        <c:axId val="5384560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38457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27546-145D-4413-9A63-F10B0826DBC4}" type="datetimeFigureOut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3750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9613" y="4924425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27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8163" cy="5127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EE557-4B3E-4DA2-A0F9-7D1896533F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8180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9EE557-4B3E-4DA2-A0F9-7D1896533F7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803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45B25-41FF-4B85-BE88-580549DC4786}" type="datetimeFigureOut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2" name="図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8BD4CB8-F2BE-8C0B-AE73-C6CD84B5498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173" y="230190"/>
            <a:ext cx="1047896" cy="104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5" name="リボン: 上に曲がる 4">
            <a:extLst>
              <a:ext uri="{FF2B5EF4-FFF2-40B4-BE49-F238E27FC236}">
                <a16:creationId xmlns:a16="http://schemas.microsoft.com/office/drawing/2014/main" id="{BE3A5D75-49B1-0BEA-C3AB-4042AD7999B7}"/>
              </a:ext>
            </a:extLst>
          </p:cNvPr>
          <p:cNvSpPr/>
          <p:nvPr/>
        </p:nvSpPr>
        <p:spPr>
          <a:xfrm>
            <a:off x="1567922" y="1073966"/>
            <a:ext cx="6008153" cy="818606"/>
          </a:xfrm>
          <a:prstGeom prst="ribbon2">
            <a:avLst>
              <a:gd name="adj1" fmla="val 16667"/>
              <a:gd name="adj2" fmla="val 62658"/>
            </a:avLst>
          </a:prstGeom>
          <a:solidFill>
            <a:srgbClr val="FFFF99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お得で便利なサービス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614D91E-20F4-BE55-010D-3D74A21572E2}"/>
              </a:ext>
            </a:extLst>
          </p:cNvPr>
          <p:cNvSpPr/>
          <p:nvPr/>
        </p:nvSpPr>
        <p:spPr>
          <a:xfrm>
            <a:off x="1269657" y="2170781"/>
            <a:ext cx="660469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スキンケア定期便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9F60BC1-24EF-D881-A9C0-5C29F31C8B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971" y="3563921"/>
            <a:ext cx="3820058" cy="258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四角形: メモ 2">
            <a:extLst>
              <a:ext uri="{FF2B5EF4-FFF2-40B4-BE49-F238E27FC236}">
                <a16:creationId xmlns:a16="http://schemas.microsoft.com/office/drawing/2014/main" id="{5F099327-2900-1D21-4426-3A4DD94FD58A}"/>
              </a:ext>
            </a:extLst>
          </p:cNvPr>
          <p:cNvSpPr/>
          <p:nvPr/>
        </p:nvSpPr>
        <p:spPr>
          <a:xfrm>
            <a:off x="394282" y="4977880"/>
            <a:ext cx="5457878" cy="1187789"/>
          </a:xfrm>
          <a:prstGeom prst="foldedCorner">
            <a:avLst/>
          </a:prstGeom>
          <a:solidFill>
            <a:schemeClr val="bg1"/>
          </a:solidFill>
          <a:ln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u="sng" dirty="0">
                <a:solidFill>
                  <a:srgbClr val="FF000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約８割</a:t>
            </a:r>
            <a:r>
              <a:rPr kumimoji="1" lang="ja-JP" altLang="en-US" sz="24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が買い忘れてしまい</a:t>
            </a:r>
            <a:endParaRPr kumimoji="1" lang="en-US" altLang="ja-JP" sz="2400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algn="ctr"/>
            <a:r>
              <a:rPr kumimoji="1" lang="ja-JP" altLang="en-US" sz="2400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焦った経験があると回答</a:t>
            </a:r>
            <a:endParaRPr kumimoji="1" lang="en-US" altLang="ja-JP" sz="2400" dirty="0">
              <a:solidFill>
                <a:schemeClr val="tx1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sp>
        <p:nvSpPr>
          <p:cNvPr id="5" name="矢印: 五方向 4">
            <a:extLst>
              <a:ext uri="{FF2B5EF4-FFF2-40B4-BE49-F238E27FC236}">
                <a16:creationId xmlns:a16="http://schemas.microsoft.com/office/drawing/2014/main" id="{F0385103-0CF2-3BB1-9DBE-0CE7C0EB34B8}"/>
              </a:ext>
            </a:extLst>
          </p:cNvPr>
          <p:cNvSpPr/>
          <p:nvPr/>
        </p:nvSpPr>
        <p:spPr>
          <a:xfrm>
            <a:off x="394282" y="303400"/>
            <a:ext cx="4496634" cy="927837"/>
          </a:xfrm>
          <a:prstGeom prst="homePlat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4000" dirty="0">
                <a:solidFill>
                  <a:sysClr val="windowText" lastClr="000000"/>
                </a:solidFill>
              </a:rPr>
              <a:t>アンケート結果</a:t>
            </a:r>
          </a:p>
        </p:txBody>
      </p:sp>
      <p:graphicFrame>
        <p:nvGraphicFramePr>
          <p:cNvPr id="2" name="グラフ 1">
            <a:extLst>
              <a:ext uri="{FF2B5EF4-FFF2-40B4-BE49-F238E27FC236}">
                <a16:creationId xmlns:a16="http://schemas.microsoft.com/office/drawing/2014/main" id="{BF894A77-5255-D338-7183-FA8ECE5203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3137840"/>
              </p:ext>
            </p:extLst>
          </p:nvPr>
        </p:nvGraphicFramePr>
        <p:xfrm>
          <a:off x="1491892" y="1598933"/>
          <a:ext cx="6160216" cy="3011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1" name="図 10">
            <a:extLst>
              <a:ext uri="{FF2B5EF4-FFF2-40B4-BE49-F238E27FC236}">
                <a16:creationId xmlns:a16="http://schemas.microsoft.com/office/drawing/2014/main" id="{7552DC6D-335E-FB7D-750F-E070B072BD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190" y="4914457"/>
            <a:ext cx="1428949" cy="131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2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E0075C8E-89AE-B978-BA34-AD9BD4D3BBEA}"/>
              </a:ext>
            </a:extLst>
          </p:cNvPr>
          <p:cNvSpPr/>
          <p:nvPr/>
        </p:nvSpPr>
        <p:spPr>
          <a:xfrm>
            <a:off x="394281" y="1732325"/>
            <a:ext cx="3858937" cy="1342239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bg1"/>
                </a:solidFill>
              </a:rPr>
              <a:t>定期的に商品をお届け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0815951-0AC6-74C6-C8DA-E9081A6DA955}"/>
              </a:ext>
            </a:extLst>
          </p:cNvPr>
          <p:cNvSpPr txBox="1"/>
          <p:nvPr/>
        </p:nvSpPr>
        <p:spPr>
          <a:xfrm>
            <a:off x="2186420" y="4829989"/>
            <a:ext cx="47711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初回は１０パーセント引き</a:t>
            </a:r>
            <a:endParaRPr kumimoji="1" lang="en-US" altLang="ja-JP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ハンドタオルをプレゼント</a:t>
            </a:r>
            <a:endParaRPr kumimoji="1" lang="en-US" altLang="ja-JP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sp>
        <p:nvSpPr>
          <p:cNvPr id="8" name="スクロール: 横 7">
            <a:extLst>
              <a:ext uri="{FF2B5EF4-FFF2-40B4-BE49-F238E27FC236}">
                <a16:creationId xmlns:a16="http://schemas.microsoft.com/office/drawing/2014/main" id="{AE273666-1994-FDE3-26C3-BD5016795D89}"/>
              </a:ext>
            </a:extLst>
          </p:cNvPr>
          <p:cNvSpPr/>
          <p:nvPr/>
        </p:nvSpPr>
        <p:spPr>
          <a:xfrm>
            <a:off x="1972691" y="3564261"/>
            <a:ext cx="5198618" cy="985447"/>
          </a:xfrm>
          <a:prstGeom prst="horizontalScroll">
            <a:avLst/>
          </a:prstGeom>
          <a:solidFill>
            <a:srgbClr val="CCEC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i="1" dirty="0"/>
              <a:t>今なら！入会キャンペーン実施中</a:t>
            </a: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0CC0D2EF-2B70-93B3-F51D-C17BC41894B9}"/>
              </a:ext>
            </a:extLst>
          </p:cNvPr>
          <p:cNvSpPr/>
          <p:nvPr/>
        </p:nvSpPr>
        <p:spPr>
          <a:xfrm>
            <a:off x="4890915" y="1732325"/>
            <a:ext cx="3858937" cy="1342239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bg1"/>
                </a:solidFill>
              </a:rPr>
              <a:t>全国どこでも送料無料</a:t>
            </a:r>
          </a:p>
        </p:txBody>
      </p:sp>
      <p:sp>
        <p:nvSpPr>
          <p:cNvPr id="3" name="矢印: 五方向 2">
            <a:extLst>
              <a:ext uri="{FF2B5EF4-FFF2-40B4-BE49-F238E27FC236}">
                <a16:creationId xmlns:a16="http://schemas.microsoft.com/office/drawing/2014/main" id="{2117C9AA-28E1-E690-08A7-A37F83BD07BC}"/>
              </a:ext>
            </a:extLst>
          </p:cNvPr>
          <p:cNvSpPr/>
          <p:nvPr/>
        </p:nvSpPr>
        <p:spPr>
          <a:xfrm>
            <a:off x="394282" y="303400"/>
            <a:ext cx="4496634" cy="927837"/>
          </a:xfrm>
          <a:prstGeom prst="homePlat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4000" dirty="0">
                <a:solidFill>
                  <a:sysClr val="windowText" lastClr="000000"/>
                </a:solidFill>
              </a:rPr>
              <a:t>定期便のメリット</a:t>
            </a:r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 9">
            <a:extLst>
              <a:ext uri="{FF2B5EF4-FFF2-40B4-BE49-F238E27FC236}">
                <a16:creationId xmlns:a16="http://schemas.microsoft.com/office/drawing/2014/main" id="{065BA2D0-5B42-FD4C-863D-425BCAA19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012651"/>
              </p:ext>
            </p:extLst>
          </p:nvPr>
        </p:nvGraphicFramePr>
        <p:xfrm>
          <a:off x="503673" y="2198219"/>
          <a:ext cx="5093181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8643">
                  <a:extLst>
                    <a:ext uri="{9D8B030D-6E8A-4147-A177-3AD203B41FA5}">
                      <a16:colId xmlns:a16="http://schemas.microsoft.com/office/drawing/2014/main" val="3584057237"/>
                    </a:ext>
                  </a:extLst>
                </a:gridCol>
                <a:gridCol w="1242858">
                  <a:extLst>
                    <a:ext uri="{9D8B030D-6E8A-4147-A177-3AD203B41FA5}">
                      <a16:colId xmlns:a16="http://schemas.microsoft.com/office/drawing/2014/main" val="325678099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3069091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0" dirty="0">
                          <a:latin typeface="+mn-ea"/>
                          <a:ea typeface="+mn-ea"/>
                        </a:rPr>
                        <a:t>プラン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ja-JP" altLang="en-US" sz="24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コース</a:t>
                      </a:r>
                    </a:p>
                  </a:txBody>
                  <a:tcP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0" dirty="0">
                          <a:latin typeface="+mn-ea"/>
                          <a:ea typeface="+mn-ea"/>
                        </a:rPr>
                        <a:t>料金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928469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l"/>
                      <a:r>
                        <a:rPr kumimoji="1" lang="ja-JP" altLang="en-US" sz="2400" b="0" dirty="0">
                          <a:latin typeface="+mn-ea"/>
                          <a:ea typeface="+mn-ea"/>
                        </a:rPr>
                        <a:t>基本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ja-JP" altLang="en-US" sz="24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１か月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b="0" dirty="0">
                          <a:latin typeface="+mn-ea"/>
                          <a:ea typeface="+mn-ea"/>
                        </a:rPr>
                        <a:t>３，０００円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16617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b="0" dirty="0">
                          <a:latin typeface="+mn-ea"/>
                          <a:ea typeface="+mn-ea"/>
                        </a:rPr>
                        <a:t>１９日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ja-JP" altLang="en-US" sz="24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３か月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ja-JP" altLang="en-US" sz="24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８，０００円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493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b="0" dirty="0">
                          <a:latin typeface="+mn-ea"/>
                          <a:ea typeface="+mn-ea"/>
                        </a:rPr>
                        <a:t>プレミアム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ja-JP" altLang="en-US" sz="24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１か月</a:t>
                      </a:r>
                    </a:p>
                  </a:txBody>
                  <a:tcP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５，０００円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4261503"/>
                  </a:ext>
                </a:extLst>
              </a:tr>
            </a:tbl>
          </a:graphicData>
        </a:graphic>
      </p:graphicFrame>
      <p:sp>
        <p:nvSpPr>
          <p:cNvPr id="6" name="四角形: 角度付き 5">
            <a:extLst>
              <a:ext uri="{FF2B5EF4-FFF2-40B4-BE49-F238E27FC236}">
                <a16:creationId xmlns:a16="http://schemas.microsoft.com/office/drawing/2014/main" id="{4DACF751-0CE9-0CC1-A174-2D1FA472D863}"/>
              </a:ext>
            </a:extLst>
          </p:cNvPr>
          <p:cNvSpPr/>
          <p:nvPr/>
        </p:nvSpPr>
        <p:spPr>
          <a:xfrm>
            <a:off x="1228428" y="4789350"/>
            <a:ext cx="6687144" cy="1557375"/>
          </a:xfrm>
          <a:prstGeom prst="bevel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申込方法などのお問い合わせはこちら</a:t>
            </a:r>
            <a:endParaRPr kumimoji="1" lang="en-US" altLang="ja-JP" sz="2800" dirty="0"/>
          </a:p>
          <a:p>
            <a:pPr algn="ctr"/>
            <a:r>
              <a:rPr kumimoji="1" lang="ja-JP" altLang="en-US" sz="2800" dirty="0"/>
              <a:t>０５０－２５８４－６４９１</a:t>
            </a:r>
          </a:p>
        </p:txBody>
      </p:sp>
      <p:sp>
        <p:nvSpPr>
          <p:cNvPr id="4" name="矢印: 五方向 3">
            <a:extLst>
              <a:ext uri="{FF2B5EF4-FFF2-40B4-BE49-F238E27FC236}">
                <a16:creationId xmlns:a16="http://schemas.microsoft.com/office/drawing/2014/main" id="{A7955685-87E8-38E5-5F2B-74F0DBFD992A}"/>
              </a:ext>
            </a:extLst>
          </p:cNvPr>
          <p:cNvSpPr/>
          <p:nvPr/>
        </p:nvSpPr>
        <p:spPr>
          <a:xfrm>
            <a:off x="394282" y="303400"/>
            <a:ext cx="4496634" cy="927837"/>
          </a:xfrm>
          <a:prstGeom prst="homePlat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4000" dirty="0">
                <a:solidFill>
                  <a:sysClr val="windowText" lastClr="000000"/>
                </a:solidFill>
              </a:rPr>
              <a:t>料金詳細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F8668D9F-E11D-B31B-4C0E-3D94DB352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338" y="1998038"/>
            <a:ext cx="2248214" cy="222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3997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1527</TotalTime>
  <Words>79</Words>
  <PresentationFormat>画面に合わせる (4:3)</PresentationFormat>
  <Paragraphs>28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2024-07-22T06:26:56Z</cp:lastPrinted>
  <dcterms:created xsi:type="dcterms:W3CDTF">2024-05-28T03:38:26Z</dcterms:created>
  <dcterms:modified xsi:type="dcterms:W3CDTF">2025-04-10T07:08:18Z</dcterms:modified>
</cp:coreProperties>
</file>