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日本情報処理検定協会(S.N)" initials="根本" lastIdx="1" clrIdx="0">
    <p:extLst>
      <p:ext uri="{19B8F6BF-5375-455C-9EA6-DF929625EA0E}">
        <p15:presenceInfo xmlns:p15="http://schemas.microsoft.com/office/powerpoint/2012/main" userId="日本情報処理検定協会(S.N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CCFF"/>
    <a:srgbClr val="FFFF99"/>
    <a:srgbClr val="FFFFCC"/>
    <a:srgbClr val="CCFFFF"/>
    <a:srgbClr val="CCFF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7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94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1575306658794"/>
          <c:y val="5.444954347800994E-2"/>
          <c:w val="0.83467515021107874"/>
          <c:h val="0.7479527004632003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生ケーキ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令和2年</c:v>
                </c:pt>
                <c:pt idx="1">
                  <c:v>令和3年</c:v>
                </c:pt>
                <c:pt idx="2">
                  <c:v>令和4年</c:v>
                </c:pt>
                <c:pt idx="3">
                  <c:v>令和5年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24335</c:v>
                </c:pt>
                <c:pt idx="1">
                  <c:v>24456</c:v>
                </c:pt>
                <c:pt idx="2">
                  <c:v>20467</c:v>
                </c:pt>
                <c:pt idx="3">
                  <c:v>17245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47-4757-A93B-4F71D01D35B2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チルド菓子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令和2年</c:v>
                </c:pt>
                <c:pt idx="1">
                  <c:v>令和3年</c:v>
                </c:pt>
                <c:pt idx="2">
                  <c:v>令和4年</c:v>
                </c:pt>
                <c:pt idx="3">
                  <c:v>令和5年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14879</c:v>
                </c:pt>
                <c:pt idx="1">
                  <c:v>16775</c:v>
                </c:pt>
                <c:pt idx="2">
                  <c:v>18633</c:v>
                </c:pt>
                <c:pt idx="3">
                  <c:v>21365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947-4757-A93B-4F71D01D35B2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焼き菓子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Sheet1!$B$1:$E$1</c:f>
              <c:strCache>
                <c:ptCount val="4"/>
                <c:pt idx="0">
                  <c:v>令和2年</c:v>
                </c:pt>
                <c:pt idx="1">
                  <c:v>令和3年</c:v>
                </c:pt>
                <c:pt idx="2">
                  <c:v>令和4年</c:v>
                </c:pt>
                <c:pt idx="3">
                  <c:v>令和5年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16443</c:v>
                </c:pt>
                <c:pt idx="1">
                  <c:v>18974</c:v>
                </c:pt>
                <c:pt idx="2">
                  <c:v>22435</c:v>
                </c:pt>
                <c:pt idx="3">
                  <c:v>21346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947-4757-A93B-4F71D01D35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31353400"/>
        <c:axId val="531351240"/>
      </c:barChart>
      <c:catAx>
        <c:axId val="531353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1351240"/>
        <c:crosses val="autoZero"/>
        <c:auto val="1"/>
        <c:lblAlgn val="ctr"/>
        <c:lblOffset val="100"/>
        <c:noMultiLvlLbl val="0"/>
      </c:catAx>
      <c:valAx>
        <c:axId val="531351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31353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9B915-8599-4BB0-A113-6408A7A722F0}" type="datetimeFigureOut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687E7B-E4AF-4D8E-AA1F-9D59336C3F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654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748F2D-0A38-4512-98B9-D4CE4883E23A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E5866-77DC-4DE1-86A4-D02518D4C830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FC3EE-B05D-4046-B8C3-6D3C16169353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D63A1-6AA1-42DF-8234-7D69E94C0D7D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734B0-7722-4F24-BBAF-610602078FBD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13DED-A2CB-456D-8F26-AFD5DA2F3FCD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ECD18F-20E0-4441-98FA-0D6DA9851668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C57B9-12E9-457C-9381-7E76BB13CAD4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0334D-EC23-4E83-8186-81C8782727F0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9A08-7CE1-49FE-95A5-53E49BF49CE5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CAA46-DBD6-4146-B4E5-D22E9FF51E38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A7139-79D2-440F-917F-16465FFA9B4C}" type="datetime1">
              <a:rPr kumimoji="1" lang="ja-JP" altLang="en-US" smtClean="0"/>
              <a:t>2024/10/10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 i="0">
                <a:solidFill>
                  <a:srgbClr val="7030A0"/>
                </a:solidFill>
                <a:latin typeface="+mn-ea"/>
                <a:ea typeface="+mn-ea"/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49DD5177-8715-307C-EB46-E93665DEACBB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185738"/>
            <a:ext cx="1476581" cy="73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六角形 3">
            <a:extLst>
              <a:ext uri="{FF2B5EF4-FFF2-40B4-BE49-F238E27FC236}">
                <a16:creationId xmlns:a16="http://schemas.microsoft.com/office/drawing/2014/main" id="{C8B18A6C-A7DE-5F35-DBBE-7F1896D7F704}"/>
              </a:ext>
            </a:extLst>
          </p:cNvPr>
          <p:cNvSpPr/>
          <p:nvPr/>
        </p:nvSpPr>
        <p:spPr>
          <a:xfrm>
            <a:off x="1121435" y="1104901"/>
            <a:ext cx="6901131" cy="2663218"/>
          </a:xfrm>
          <a:prstGeom prst="hexagon">
            <a:avLst/>
          </a:prstGeom>
          <a:solidFill>
            <a:srgbClr val="FFFF99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新商品の提案</a:t>
            </a:r>
            <a:endParaRPr kumimoji="1" lang="en-US" altLang="ja-JP" sz="3200" u="sng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4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びん入りスイーツ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81835D5-0844-BC7A-E099-0274A1909A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25" y="4178045"/>
            <a:ext cx="401955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E0DDEB80-9867-050D-BA77-8580BE9E4F3A}"/>
              </a:ext>
            </a:extLst>
          </p:cNvPr>
          <p:cNvSpPr/>
          <p:nvPr/>
        </p:nvSpPr>
        <p:spPr>
          <a:xfrm>
            <a:off x="327804" y="276045"/>
            <a:ext cx="4183810" cy="1017917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近年の売り上げ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DFB6F6F1-B76C-4476-CDFC-2FAED077734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27758769"/>
              </p:ext>
            </p:extLst>
          </p:nvPr>
        </p:nvGraphicFramePr>
        <p:xfrm>
          <a:off x="327804" y="1734538"/>
          <a:ext cx="4632385" cy="28790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矢印: 五方向 7">
            <a:extLst>
              <a:ext uri="{FF2B5EF4-FFF2-40B4-BE49-F238E27FC236}">
                <a16:creationId xmlns:a16="http://schemas.microsoft.com/office/drawing/2014/main" id="{FCF84233-4896-E2AD-EACD-DBE1E4ACFFFE}"/>
              </a:ext>
            </a:extLst>
          </p:cNvPr>
          <p:cNvSpPr/>
          <p:nvPr/>
        </p:nvSpPr>
        <p:spPr>
          <a:xfrm>
            <a:off x="327803" y="5054170"/>
            <a:ext cx="4183811" cy="1285964"/>
          </a:xfrm>
          <a:prstGeom prst="homePlat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bg1"/>
                </a:solidFill>
              </a:rPr>
              <a:t>生ケーキを購入しなかった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r>
              <a:rPr kumimoji="1" lang="ja-JP" altLang="en-US" sz="2400" dirty="0">
                <a:solidFill>
                  <a:schemeClr val="bg1"/>
                </a:solidFill>
              </a:rPr>
              <a:t>お客様にアンケート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25BBA81-B81D-1B49-AC21-8083B3AFC4DB}"/>
              </a:ext>
            </a:extLst>
          </p:cNvPr>
          <p:cNvSpPr txBox="1"/>
          <p:nvPr/>
        </p:nvSpPr>
        <p:spPr>
          <a:xfrm>
            <a:off x="4990240" y="5096987"/>
            <a:ext cx="29354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賞味期限が短い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持ち運びしにくい</a:t>
            </a:r>
            <a:endParaRPr kumimoji="1" lang="en-US" altLang="ja-JP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食べにくい</a:t>
            </a:r>
          </a:p>
        </p:txBody>
      </p:sp>
      <p:sp>
        <p:nvSpPr>
          <p:cNvPr id="10" name="四角形: メモ 9">
            <a:extLst>
              <a:ext uri="{FF2B5EF4-FFF2-40B4-BE49-F238E27FC236}">
                <a16:creationId xmlns:a16="http://schemas.microsoft.com/office/drawing/2014/main" id="{9CAAF619-CDF9-1DEA-32FC-8C2DAA33A87B}"/>
              </a:ext>
            </a:extLst>
          </p:cNvPr>
          <p:cNvSpPr/>
          <p:nvPr/>
        </p:nvSpPr>
        <p:spPr>
          <a:xfrm>
            <a:off x="5241266" y="2404071"/>
            <a:ext cx="3433313" cy="1539989"/>
          </a:xfrm>
          <a:prstGeom prst="foldedCorner">
            <a:avLst/>
          </a:prstGeom>
          <a:ln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生ケーキの売り上げが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i="1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減少</a:t>
            </a: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している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4B911AF-2137-644F-CDDC-E2D67E9CA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8" grpId="0" animBg="1"/>
      <p:bldP spid="8" grpId="1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3">
            <a:extLst>
              <a:ext uri="{FF2B5EF4-FFF2-40B4-BE49-F238E27FC236}">
                <a16:creationId xmlns:a16="http://schemas.microsoft.com/office/drawing/2014/main" id="{80A35198-96DC-B171-DEB7-61962D867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82748"/>
              </p:ext>
            </p:extLst>
          </p:nvPr>
        </p:nvGraphicFramePr>
        <p:xfrm>
          <a:off x="327804" y="1909518"/>
          <a:ext cx="5400136" cy="1572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9841">
                  <a:extLst>
                    <a:ext uri="{9D8B030D-6E8A-4147-A177-3AD203B41FA5}">
                      <a16:colId xmlns:a16="http://schemas.microsoft.com/office/drawing/2014/main" val="1784987297"/>
                    </a:ext>
                  </a:extLst>
                </a:gridCol>
                <a:gridCol w="4080295">
                  <a:extLst>
                    <a:ext uri="{9D8B030D-6E8A-4147-A177-3AD203B41FA5}">
                      <a16:colId xmlns:a16="http://schemas.microsoft.com/office/drawing/2014/main" val="505665219"/>
                    </a:ext>
                  </a:extLst>
                </a:gridCol>
              </a:tblGrid>
              <a:tr h="536630">
                <a:tc rowSpan="3"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FF0000"/>
                          </a:solidFill>
                        </a:rPr>
                        <a:t>メリット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密閉性が高く崩れにくい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87710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特別感を演出できる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41564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</a:rPr>
                        <a:t>見た目が良く食べやすい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5611356"/>
                  </a:ext>
                </a:extLst>
              </a:tr>
            </a:tbl>
          </a:graphicData>
        </a:graphic>
      </p:graphicFrame>
      <p:sp>
        <p:nvSpPr>
          <p:cNvPr id="9" name="スクロール: 横 8">
            <a:extLst>
              <a:ext uri="{FF2B5EF4-FFF2-40B4-BE49-F238E27FC236}">
                <a16:creationId xmlns:a16="http://schemas.microsoft.com/office/drawing/2014/main" id="{2C1D4B15-ADA5-58A1-2BB8-C02B6FCCE304}"/>
              </a:ext>
            </a:extLst>
          </p:cNvPr>
          <p:cNvSpPr/>
          <p:nvPr/>
        </p:nvSpPr>
        <p:spPr>
          <a:xfrm>
            <a:off x="1057560" y="4786761"/>
            <a:ext cx="7028880" cy="1621767"/>
          </a:xfrm>
          <a:prstGeom prst="horizontalScroll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びんが返却されたら特典を付与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割引価格で商品を購入できるなど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7340952-C09B-232D-5046-28C45A990513}"/>
              </a:ext>
            </a:extLst>
          </p:cNvPr>
          <p:cNvSpPr/>
          <p:nvPr/>
        </p:nvSpPr>
        <p:spPr>
          <a:xfrm>
            <a:off x="2175567" y="3877128"/>
            <a:ext cx="479286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再利用で環境にも配慮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4071D503-40FD-5CCA-B392-D7F08FF773D8}"/>
              </a:ext>
            </a:extLst>
          </p:cNvPr>
          <p:cNvSpPr/>
          <p:nvPr/>
        </p:nvSpPr>
        <p:spPr>
          <a:xfrm>
            <a:off x="327804" y="276045"/>
            <a:ext cx="4183200" cy="1017917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びんに注目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DE0E23F-4E03-AC3B-8E97-CB35AA498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427B9EE-C9E6-39EE-2C4C-9D175863A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381" y="1929124"/>
            <a:ext cx="2172003" cy="153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FEFC0C3-023A-C87B-578D-8E4772DC6D67}"/>
              </a:ext>
            </a:extLst>
          </p:cNvPr>
          <p:cNvSpPr/>
          <p:nvPr/>
        </p:nvSpPr>
        <p:spPr>
          <a:xfrm>
            <a:off x="391934" y="1879134"/>
            <a:ext cx="4160939" cy="1199626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u="sng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タルト</a:t>
            </a:r>
            <a:endParaRPr kumimoji="1" lang="en-US" altLang="ja-JP" sz="2400" b="1" u="sng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dirty="0"/>
              <a:t>季節限定商品を用意</a:t>
            </a:r>
          </a:p>
        </p:txBody>
      </p:sp>
      <p:sp>
        <p:nvSpPr>
          <p:cNvPr id="4" name="平行四辺形 3">
            <a:extLst>
              <a:ext uri="{FF2B5EF4-FFF2-40B4-BE49-F238E27FC236}">
                <a16:creationId xmlns:a16="http://schemas.microsoft.com/office/drawing/2014/main" id="{0D269B48-8D73-04EF-19F1-AA20E3E4DF72}"/>
              </a:ext>
            </a:extLst>
          </p:cNvPr>
          <p:cNvSpPr/>
          <p:nvPr/>
        </p:nvSpPr>
        <p:spPr>
          <a:xfrm>
            <a:off x="2491200" y="3429000"/>
            <a:ext cx="4161600" cy="1199626"/>
          </a:xfrm>
          <a:prstGeom prst="parallelogram">
            <a:avLst/>
          </a:prstGeom>
          <a:solidFill>
            <a:srgbClr val="FF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u="sng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ショートケーキ</a:t>
            </a:r>
            <a:endParaRPr kumimoji="1" lang="en-US" altLang="ja-JP" sz="2400" b="1" u="sng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lang="ja-JP" altLang="en-US" dirty="0"/>
              <a:t>旬のフルーツをふんだんに使用</a:t>
            </a:r>
            <a:endParaRPr lang="en-US" altLang="ja-JP" dirty="0"/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15B44984-8EB0-B398-1E49-43E5054C3210}"/>
              </a:ext>
            </a:extLst>
          </p:cNvPr>
          <p:cNvSpPr/>
          <p:nvPr/>
        </p:nvSpPr>
        <p:spPr>
          <a:xfrm>
            <a:off x="4635837" y="4978866"/>
            <a:ext cx="4161600" cy="1199626"/>
          </a:xfrm>
          <a:prstGeom prst="octagon">
            <a:avLst/>
          </a:prstGeom>
          <a:solidFill>
            <a:srgbClr val="CCFF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u="sng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ティラミス</a:t>
            </a:r>
          </a:p>
          <a:p>
            <a:pPr algn="ctr"/>
            <a:r>
              <a:rPr kumimoji="1" lang="ja-JP" altLang="en-US" dirty="0"/>
              <a:t>断面が楽しめる見た目に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B2310C0-D0A8-0248-609A-DE441A981F17}"/>
              </a:ext>
            </a:extLst>
          </p:cNvPr>
          <p:cNvSpPr/>
          <p:nvPr/>
        </p:nvSpPr>
        <p:spPr>
          <a:xfrm>
            <a:off x="327804" y="276045"/>
            <a:ext cx="4183200" cy="1017917"/>
          </a:xfrm>
          <a:prstGeom prst="roundRect">
            <a:avLst/>
          </a:prstGeom>
          <a:solidFill>
            <a:srgbClr val="FFFF99"/>
          </a:solidFill>
          <a:ln>
            <a:noFill/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商品例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393546D-323F-BC3E-4424-FF5D49A9E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399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576</TotalTime>
  <Words>97</Words>
  <Application>Microsoft Office PowerPoint</Application>
  <PresentationFormat>画面に合わせる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日本情報処理検定協会</dc:creator>
  <dcterms:created xsi:type="dcterms:W3CDTF">2024-06-27T06:21:47Z</dcterms:created>
  <dcterms:modified xsi:type="dcterms:W3CDTF">2024-10-10T04:13:54Z</dcterms:modified>
</cp:coreProperties>
</file>