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770688" cy="9902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FFFFCC"/>
    <a:srgbClr val="CCFF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前回アンケート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とても満足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56-4931-9357-718E987F56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C-494D-8916-3FA5866719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普通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6C-494D-8916-3FA5866719B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6C-494D-8916-3FA586671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592826856"/>
        <c:axId val="592827216"/>
      </c:barChart>
      <c:catAx>
        <c:axId val="592826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2827216"/>
        <c:crosses val="autoZero"/>
        <c:auto val="1"/>
        <c:lblAlgn val="ctr"/>
        <c:lblOffset val="100"/>
        <c:noMultiLvlLbl val="0"/>
      </c:catAx>
      <c:valAx>
        <c:axId val="59282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2826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540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46059-827C-4D8F-99AF-B2AA17672242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8250"/>
            <a:ext cx="4454525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7863" y="4765675"/>
            <a:ext cx="5416550" cy="38989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5400" y="9405938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F39EA-BC8B-459F-840B-0C5ABAAA4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0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A4C-8021-4014-A913-B51845BD7500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9E99-5704-4998-95C1-E92D725B99EE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7926-92CB-4259-87FD-607271697FB2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992F-F2F6-4ECF-BB44-A096931C7CD7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1C81-1EE9-46BC-A9FE-E97B9C53E6C8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C766-535A-465D-9A58-6DAF6E9FD4C4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C932-21D0-4EBC-A82F-A6C0D4CAAE6C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6660-8DEE-4375-A5C8-889FAD37D0E5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AF8F-1070-4EC5-A04B-84D77644095B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728-59D2-4FD8-917D-0D7FC7C6E384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CC0B5-830C-419E-88DE-5250B5BC48CC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E632-AAEE-4EA6-933F-4E840CBA1BD3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E75F-3BDF-42C5-A0B8-B5FB9745F9A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B87725-82CC-5257-F362-2A4D54FBA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5932F9D-CBF9-BD12-7CF4-F1D59C6D7F4C}"/>
              </a:ext>
            </a:extLst>
          </p:cNvPr>
          <p:cNvSpPr txBox="1"/>
          <p:nvPr/>
        </p:nvSpPr>
        <p:spPr>
          <a:xfrm>
            <a:off x="1084507" y="1648034"/>
            <a:ext cx="69749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0070C0"/>
                </a:solidFill>
                <a:latin typeface="+mn-ea"/>
              </a:rPr>
              <a:t>インフラ見学ツアー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B388AC-1B9A-05B7-899E-4EE79B7B22AC}"/>
              </a:ext>
            </a:extLst>
          </p:cNvPr>
          <p:cNvSpPr txBox="1"/>
          <p:nvPr/>
        </p:nvSpPr>
        <p:spPr>
          <a:xfrm>
            <a:off x="3402449" y="103606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非日常を体験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EB06786-0590-B19D-3BEB-DB73A507CA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3165540"/>
            <a:ext cx="49530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4AAF8FA-4D3A-EDDF-4E28-F4707F4F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ED7849C-D8ED-D388-5A79-531437ABB670}"/>
              </a:ext>
            </a:extLst>
          </p:cNvPr>
          <p:cNvSpPr/>
          <p:nvPr/>
        </p:nvSpPr>
        <p:spPr>
          <a:xfrm>
            <a:off x="422694" y="405442"/>
            <a:ext cx="5175849" cy="8885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どんなツアー？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AE736562-601E-2117-6A74-77257C606DAF}"/>
              </a:ext>
            </a:extLst>
          </p:cNvPr>
          <p:cNvSpPr/>
          <p:nvPr/>
        </p:nvSpPr>
        <p:spPr>
          <a:xfrm>
            <a:off x="497150" y="5241521"/>
            <a:ext cx="3009530" cy="870957"/>
          </a:xfrm>
          <a:prstGeom prst="rightArrowCallou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/>
              <a:t>魅力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54DD1D93-5486-55EC-5CE7-7B800E37EE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1090153"/>
              </p:ext>
            </p:extLst>
          </p:nvPr>
        </p:nvGraphicFramePr>
        <p:xfrm>
          <a:off x="422693" y="2377348"/>
          <a:ext cx="4835105" cy="2625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18D98DC6-1858-EA54-A3A2-DA90DC1EA149}"/>
              </a:ext>
            </a:extLst>
          </p:cNvPr>
          <p:cNvSpPr/>
          <p:nvPr/>
        </p:nvSpPr>
        <p:spPr>
          <a:xfrm>
            <a:off x="6086611" y="3099727"/>
            <a:ext cx="2634696" cy="1181163"/>
          </a:xfrm>
          <a:prstGeom prst="wedgeRoundRectCallout">
            <a:avLst>
              <a:gd name="adj1" fmla="val -71983"/>
              <a:gd name="adj2" fmla="val -1310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約９割</a:t>
            </a:r>
            <a:r>
              <a:rPr kumimoji="1" lang="ja-JP" altLang="en-US" sz="2400" dirty="0"/>
              <a:t>が満足！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FB5689B-DADB-615F-3D68-DF9FCF1C99CF}"/>
              </a:ext>
            </a:extLst>
          </p:cNvPr>
          <p:cNvSpPr txBox="1"/>
          <p:nvPr/>
        </p:nvSpPr>
        <p:spPr>
          <a:xfrm>
            <a:off x="1429954" y="1599925"/>
            <a:ext cx="6284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産業や生活の基盤となる施設を巡ります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C4BE32C-58E6-A1A4-ECCE-AB80BBD2DEB2}"/>
              </a:ext>
            </a:extLst>
          </p:cNvPr>
          <p:cNvSpPr txBox="1"/>
          <p:nvPr/>
        </p:nvSpPr>
        <p:spPr>
          <a:xfrm>
            <a:off x="3870176" y="5241521"/>
            <a:ext cx="3858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施設の内部を見学できる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機能や役割が学べる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9" grpId="0">
        <p:bldAsOne/>
      </p:bldGraphic>
      <p:bldP spid="11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50CBB0-0F94-C241-2478-95A3E47F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ABF2F1-BA38-0261-02F4-C3C91B3C4256}"/>
              </a:ext>
            </a:extLst>
          </p:cNvPr>
          <p:cNvSpPr/>
          <p:nvPr/>
        </p:nvSpPr>
        <p:spPr>
          <a:xfrm>
            <a:off x="422694" y="405442"/>
            <a:ext cx="5175849" cy="8885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開催案内</a:t>
            </a:r>
          </a:p>
        </p:txBody>
      </p:sp>
      <p:graphicFrame>
        <p:nvGraphicFramePr>
          <p:cNvPr id="5" name="表 8">
            <a:extLst>
              <a:ext uri="{FF2B5EF4-FFF2-40B4-BE49-F238E27FC236}">
                <a16:creationId xmlns:a16="http://schemas.microsoft.com/office/drawing/2014/main" id="{1BBA3939-0B0D-6B00-6587-F146D4421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24767"/>
              </p:ext>
            </p:extLst>
          </p:nvPr>
        </p:nvGraphicFramePr>
        <p:xfrm>
          <a:off x="1377573" y="2064719"/>
          <a:ext cx="638885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0693">
                  <a:extLst>
                    <a:ext uri="{9D8B030D-6E8A-4147-A177-3AD203B41FA5}">
                      <a16:colId xmlns:a16="http://schemas.microsoft.com/office/drawing/2014/main" val="629492386"/>
                    </a:ext>
                  </a:extLst>
                </a:gridCol>
                <a:gridCol w="2086293">
                  <a:extLst>
                    <a:ext uri="{9D8B030D-6E8A-4147-A177-3AD203B41FA5}">
                      <a16:colId xmlns:a16="http://schemas.microsoft.com/office/drawing/2014/main" val="2134608834"/>
                    </a:ext>
                  </a:extLst>
                </a:gridCol>
                <a:gridCol w="2571869">
                  <a:extLst>
                    <a:ext uri="{9D8B030D-6E8A-4147-A177-3AD203B41FA5}">
                      <a16:colId xmlns:a16="http://schemas.microsoft.com/office/drawing/2014/main" val="1556084998"/>
                    </a:ext>
                  </a:extLst>
                </a:gridCol>
              </a:tblGrid>
              <a:tr h="44410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日にち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時間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場所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341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３月１０日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９時～１２時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白井ダム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773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３月１７日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ほたるトンネル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805619"/>
                  </a:ext>
                </a:extLst>
              </a:tr>
            </a:tbl>
          </a:graphicData>
        </a:graphic>
      </p:graphicFrame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7F97D98C-A118-AA8B-1594-5AB5445106BB}"/>
              </a:ext>
            </a:extLst>
          </p:cNvPr>
          <p:cNvSpPr/>
          <p:nvPr/>
        </p:nvSpPr>
        <p:spPr>
          <a:xfrm>
            <a:off x="4001579" y="4346823"/>
            <a:ext cx="4719727" cy="1723777"/>
          </a:xfrm>
          <a:prstGeom prst="horizontalScroll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ご予約はお電話で</a:t>
            </a:r>
            <a:endParaRPr kumimoji="1" lang="en-US" altLang="ja-JP" sz="24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400" dirty="0"/>
              <a:t>０５０－９９０２－８４６４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3B957CE-9CAA-0F15-B400-D6DED1092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94" y="4346568"/>
            <a:ext cx="2819794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1264</TotalTime>
  <Words>65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2023-01-27T07:53:45Z</cp:lastPrinted>
  <dcterms:created xsi:type="dcterms:W3CDTF">2023-01-25T04:47:11Z</dcterms:created>
  <dcterms:modified xsi:type="dcterms:W3CDTF">2023-10-02T01:28:24Z</dcterms:modified>
</cp:coreProperties>
</file>