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6"/>
  </p:notesMasterIdLst>
  <p:sldIdLst>
    <p:sldId id="256" r:id="rId2"/>
    <p:sldId id="260" r:id="rId3"/>
    <p:sldId id="261" r:id="rId4"/>
    <p:sldId id="262" r:id="rId5"/>
  </p:sldIdLst>
  <p:sldSz cx="9144000" cy="6858000" type="screen4x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FF99"/>
    <a:srgbClr val="66FFFF"/>
    <a:srgbClr val="CCECFF"/>
    <a:srgbClr val="FFCCCC"/>
    <a:srgbClr val="FF99CC"/>
    <a:srgbClr val="99CCFF"/>
    <a:srgbClr val="FF5050"/>
    <a:srgbClr val="FF99FF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3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ja-JP" sz="1800" b="0" i="0" baseline="0" dirty="0">
                <a:effectLst/>
              </a:rPr>
              <a:t>梅干しを作った経験はありますか</a:t>
            </a:r>
            <a:endParaRPr lang="ja-JP" altLang="ja-JP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ある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C48-4885-8744-0341ADD6475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ない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C48-4885-8744-0341ADD6475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ないが作ってみたい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C48-4885-8744-0341ADD647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578733984"/>
        <c:axId val="578732544"/>
      </c:barChart>
      <c:catAx>
        <c:axId val="5787339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78732544"/>
        <c:crosses val="autoZero"/>
        <c:auto val="1"/>
        <c:lblAlgn val="ctr"/>
        <c:lblOffset val="100"/>
        <c:noMultiLvlLbl val="0"/>
      </c:catAx>
      <c:valAx>
        <c:axId val="5787325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787339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F2F97E-61CF-456B-B23B-F0A63CA0A390}" type="datetimeFigureOut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6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FC31A2-4D85-4015-829D-3AEBDF025D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86246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01B51-1A93-4712-A644-41B9A296F843}" type="datetime1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4ED1-12BC-45EA-A759-27ECA65ECCC2}" type="datetime1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8ED2-DF8B-47C7-AC6B-B3D53349E170}" type="datetime1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5BE4-13E3-4A00-9007-3AB9361F1F6E}" type="datetime1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03CFE-2050-4ADD-B9E8-D5BE5AA2BA37}" type="datetime1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12A0-17E4-47F9-9E6A-8E15BDAADE32}" type="datetime1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100AC-4EE9-4CC9-9329-8ACE5D8DF7C2}" type="datetime1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35684-4E0E-4D4D-B619-F33ADE69BB53}" type="datetime1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BFE45-34E3-4305-9F7A-70B7500EBBFD}" type="datetime1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37BAC-B6EB-4D76-B960-04E57953D210}" type="datetime1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EDEA7-3FFC-4907-985F-65D9EF171D05}" type="datetime1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8DA4C-53DB-426F-A86F-78DE60AC3F84}" type="datetime1">
              <a:rPr kumimoji="1" lang="ja-JP" altLang="en-US" smtClean="0"/>
              <a:t>2023/10/2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rgbClr val="7030A0"/>
                </a:solidFill>
                <a:latin typeface="+mn-ea"/>
                <a:ea typeface="+mn-ea"/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7910FF8E-A335-61E3-E3A5-174BED4CA962}"/>
              </a:ext>
            </a:extLst>
          </p:cNvPr>
          <p:cNvSpPr/>
          <p:nvPr userDrawn="1"/>
        </p:nvSpPr>
        <p:spPr>
          <a:xfrm>
            <a:off x="6950339" y="134293"/>
            <a:ext cx="204094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新名文化会館</a:t>
            </a:r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632C97B-A1CF-192E-4CC0-F9337817ED7E}"/>
              </a:ext>
            </a:extLst>
          </p:cNvPr>
          <p:cNvSpPr txBox="1"/>
          <p:nvPr/>
        </p:nvSpPr>
        <p:spPr>
          <a:xfrm>
            <a:off x="839248" y="1846053"/>
            <a:ext cx="74655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梅干しパワーで元気に！</a:t>
            </a: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D10B1D09-9D94-0AE8-3A0C-8F51EA8F07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75" y="3222594"/>
            <a:ext cx="4286250" cy="294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7389842-6D10-2B26-C6D4-87476AA7ECD9}"/>
              </a:ext>
            </a:extLst>
          </p:cNvPr>
          <p:cNvSpPr txBox="1"/>
          <p:nvPr/>
        </p:nvSpPr>
        <p:spPr>
          <a:xfrm>
            <a:off x="4135919" y="1930761"/>
            <a:ext cx="40863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000" b="1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原産地は中国</a:t>
            </a:r>
            <a:endParaRPr kumimoji="1" lang="en-US" altLang="ja-JP" sz="2000" b="1" dirty="0">
              <a:solidFill>
                <a:srgbClr val="00B05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000" b="1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１５００年ほど前に日本へ伝来</a:t>
            </a:r>
            <a:endParaRPr kumimoji="1" lang="en-US" altLang="ja-JP" sz="2000" b="1" dirty="0">
              <a:solidFill>
                <a:srgbClr val="00B05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graphicFrame>
        <p:nvGraphicFramePr>
          <p:cNvPr id="6" name="表 8">
            <a:extLst>
              <a:ext uri="{FF2B5EF4-FFF2-40B4-BE49-F238E27FC236}">
                <a16:creationId xmlns:a16="http://schemas.microsoft.com/office/drawing/2014/main" id="{79B35D67-B1E4-664B-EFFF-F7FCAA3EA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1188346"/>
              </p:ext>
            </p:extLst>
          </p:nvPr>
        </p:nvGraphicFramePr>
        <p:xfrm>
          <a:off x="391934" y="3975279"/>
          <a:ext cx="4551355" cy="23158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3483">
                  <a:extLst>
                    <a:ext uri="{9D8B030D-6E8A-4147-A177-3AD203B41FA5}">
                      <a16:colId xmlns:a16="http://schemas.microsoft.com/office/drawing/2014/main" val="629492386"/>
                    </a:ext>
                  </a:extLst>
                </a:gridCol>
                <a:gridCol w="3027872">
                  <a:extLst>
                    <a:ext uri="{9D8B030D-6E8A-4147-A177-3AD203B41FA5}">
                      <a16:colId xmlns:a16="http://schemas.microsoft.com/office/drawing/2014/main" val="2134608834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梅干しの成分</a:t>
                      </a:r>
                      <a:endParaRPr kumimoji="1" lang="en-US" altLang="ja-JP" sz="2400" dirty="0"/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2800" dirty="0"/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010204928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2400" dirty="0"/>
                        <a:t>カリウム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高血圧予防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217731"/>
                  </a:ext>
                </a:extLst>
              </a:tr>
              <a:tr h="487073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むくみ解消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30455455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2400" dirty="0"/>
                        <a:t>クエン酸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疲労回復・食欲増進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0440446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殺菌効果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3939241"/>
                  </a:ext>
                </a:extLst>
              </a:tr>
            </a:tbl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D36CB76-1D35-6415-BB8E-0D5EA2886B56}"/>
              </a:ext>
            </a:extLst>
          </p:cNvPr>
          <p:cNvSpPr txBox="1"/>
          <p:nvPr/>
        </p:nvSpPr>
        <p:spPr>
          <a:xfrm>
            <a:off x="1996616" y="3102457"/>
            <a:ext cx="5150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i="1" dirty="0">
                <a:solidFill>
                  <a:srgbClr val="FF0000"/>
                </a:solidFill>
                <a:latin typeface="+mn-ea"/>
              </a:rPr>
              <a:t>昔から人々に愛されてきた食材の一つ</a:t>
            </a:r>
          </a:p>
        </p:txBody>
      </p:sp>
      <p:sp>
        <p:nvSpPr>
          <p:cNvPr id="12" name="吹き出し: 右矢印 11">
            <a:extLst>
              <a:ext uri="{FF2B5EF4-FFF2-40B4-BE49-F238E27FC236}">
                <a16:creationId xmlns:a16="http://schemas.microsoft.com/office/drawing/2014/main" id="{1757BC74-EF5F-5CFC-19A2-75A1F67C3EF2}"/>
              </a:ext>
            </a:extLst>
          </p:cNvPr>
          <p:cNvSpPr/>
          <p:nvPr/>
        </p:nvSpPr>
        <p:spPr>
          <a:xfrm>
            <a:off x="391934" y="1744650"/>
            <a:ext cx="3215906" cy="1138072"/>
          </a:xfrm>
          <a:prstGeom prst="rightArrowCallout">
            <a:avLst/>
          </a:prstGeom>
          <a:solidFill>
            <a:srgbClr val="FFCC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800" dirty="0">
                <a:solidFill>
                  <a:schemeClr val="tx1"/>
                </a:solidFill>
              </a:rPr>
              <a:t>梅の歴史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BD561AC3-FAC3-6D92-E7B1-7962B48AF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56819853-46B2-A777-8556-968CAFA98C3E}"/>
              </a:ext>
            </a:extLst>
          </p:cNvPr>
          <p:cNvSpPr/>
          <p:nvPr/>
        </p:nvSpPr>
        <p:spPr>
          <a:xfrm>
            <a:off x="391934" y="340395"/>
            <a:ext cx="5775952" cy="93591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歴史と健康効果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2AD1AC3D-68E8-F826-9D16-1A68BF437A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9622" y="4094990"/>
            <a:ext cx="2295845" cy="2076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603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楕円 7">
            <a:extLst>
              <a:ext uri="{FF2B5EF4-FFF2-40B4-BE49-F238E27FC236}">
                <a16:creationId xmlns:a16="http://schemas.microsoft.com/office/drawing/2014/main" id="{9BD7126C-E763-C021-75D5-C02CCA1F7271}"/>
              </a:ext>
            </a:extLst>
          </p:cNvPr>
          <p:cNvSpPr/>
          <p:nvPr/>
        </p:nvSpPr>
        <p:spPr>
          <a:xfrm>
            <a:off x="391934" y="1954014"/>
            <a:ext cx="3717984" cy="1250830"/>
          </a:xfrm>
          <a:prstGeom prst="ellipse">
            <a:avLst/>
          </a:prstGeom>
          <a:solidFill>
            <a:srgbClr val="FF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n w="0"/>
                <a:solidFill>
                  <a:schemeClr val="tx1"/>
                </a:solidFill>
              </a:rPr>
              <a:t>好き</a:t>
            </a:r>
            <a:endParaRPr kumimoji="1" lang="en-US" altLang="ja-JP" sz="2800" dirty="0">
              <a:ln w="0"/>
              <a:solidFill>
                <a:schemeClr val="tx1"/>
              </a:solidFill>
            </a:endParaRPr>
          </a:p>
          <a:p>
            <a:pPr algn="ctr"/>
            <a:r>
              <a:rPr kumimoji="1" lang="ja-JP" altLang="en-US" sz="2800" dirty="0">
                <a:ln w="0"/>
                <a:solidFill>
                  <a:schemeClr val="tx1"/>
                </a:solidFill>
              </a:rPr>
              <a:t>８５％</a:t>
            </a:r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FF01E857-AF6E-38C6-DE56-AE16CA34CBB6}"/>
              </a:ext>
            </a:extLst>
          </p:cNvPr>
          <p:cNvSpPr/>
          <p:nvPr/>
        </p:nvSpPr>
        <p:spPr>
          <a:xfrm>
            <a:off x="4797366" y="1954014"/>
            <a:ext cx="3717984" cy="1250830"/>
          </a:xfrm>
          <a:prstGeom prst="ellipse">
            <a:avLst/>
          </a:prstGeom>
          <a:solidFill>
            <a:srgbClr val="CCE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</a:rPr>
              <a:t>嫌い</a:t>
            </a:r>
            <a:endParaRPr kumimoji="1" lang="en-US" altLang="ja-JP" sz="28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800" dirty="0">
                <a:solidFill>
                  <a:schemeClr val="tx1"/>
                </a:solidFill>
              </a:rPr>
              <a:t>１５％</a:t>
            </a:r>
          </a:p>
        </p:txBody>
      </p:sp>
      <p:sp>
        <p:nvSpPr>
          <p:cNvPr id="19" name="スクロール: 縦 18">
            <a:extLst>
              <a:ext uri="{FF2B5EF4-FFF2-40B4-BE49-F238E27FC236}">
                <a16:creationId xmlns:a16="http://schemas.microsoft.com/office/drawing/2014/main" id="{9EE8EE7D-1311-DE9F-F7EB-4C5FBFE0FD14}"/>
              </a:ext>
            </a:extLst>
          </p:cNvPr>
          <p:cNvSpPr/>
          <p:nvPr/>
        </p:nvSpPr>
        <p:spPr>
          <a:xfrm>
            <a:off x="5796951" y="3778370"/>
            <a:ext cx="3041380" cy="2380890"/>
          </a:xfrm>
          <a:prstGeom prst="verticalScroll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u="sng" dirty="0">
                <a:solidFill>
                  <a:srgbClr val="FF0000"/>
                </a:solidFill>
              </a:rPr>
              <a:t>手作り</a:t>
            </a:r>
            <a:r>
              <a:rPr kumimoji="1" lang="ja-JP" altLang="en-US" sz="2000" dirty="0">
                <a:solidFill>
                  <a:schemeClr val="tx1"/>
                </a:solidFill>
              </a:rPr>
              <a:t>に興味がある</a:t>
            </a:r>
            <a:endParaRPr kumimoji="1" lang="en-US" altLang="ja-JP" sz="20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人は多い！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0701E8B5-AC13-0691-F79B-516C71EE3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015E1FD2-1FFD-FCD7-5641-7AD62E02DBFC}"/>
              </a:ext>
            </a:extLst>
          </p:cNvPr>
          <p:cNvSpPr/>
          <p:nvPr/>
        </p:nvSpPr>
        <p:spPr>
          <a:xfrm>
            <a:off x="391934" y="340395"/>
            <a:ext cx="5775952" cy="93591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あなたは好きですか</a:t>
            </a:r>
          </a:p>
        </p:txBody>
      </p:sp>
      <p:graphicFrame>
        <p:nvGraphicFramePr>
          <p:cNvPr id="4" name="グラフ 3">
            <a:extLst>
              <a:ext uri="{FF2B5EF4-FFF2-40B4-BE49-F238E27FC236}">
                <a16:creationId xmlns:a16="http://schemas.microsoft.com/office/drawing/2014/main" id="{2715C04A-D629-017A-835F-EA7D9FFB2CF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40892124"/>
              </p:ext>
            </p:extLst>
          </p:nvPr>
        </p:nvGraphicFramePr>
        <p:xfrm>
          <a:off x="391934" y="3490751"/>
          <a:ext cx="5245200" cy="286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16869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0" grpId="1" animBg="1"/>
      <p:bldP spid="19" grpId="0" animBg="1"/>
      <p:bldGraphic spid="4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AE8EEA9C-1D35-F370-7644-1CA712C09411}"/>
              </a:ext>
            </a:extLst>
          </p:cNvPr>
          <p:cNvSpPr/>
          <p:nvPr/>
        </p:nvSpPr>
        <p:spPr>
          <a:xfrm>
            <a:off x="391934" y="340395"/>
            <a:ext cx="5775952" cy="93591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手作り教室のご案内</a:t>
            </a: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83ED8AD3-2977-A2C2-E9EA-AD45DB02DFD2}"/>
              </a:ext>
            </a:extLst>
          </p:cNvPr>
          <p:cNvSpPr/>
          <p:nvPr/>
        </p:nvSpPr>
        <p:spPr>
          <a:xfrm>
            <a:off x="391934" y="1879134"/>
            <a:ext cx="4160939" cy="1199626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u="sng" dirty="0">
                <a:solidFill>
                  <a:srgbClr val="7030A0"/>
                </a:solidFill>
              </a:rPr>
              <a:t>日時</a:t>
            </a:r>
            <a:endParaRPr kumimoji="1" lang="en-US" altLang="ja-JP" sz="2400" u="sng" dirty="0">
              <a:solidFill>
                <a:srgbClr val="7030A0"/>
              </a:solidFill>
            </a:endParaRPr>
          </a:p>
          <a:p>
            <a:pPr algn="ctr"/>
            <a:r>
              <a:rPr kumimoji="1" lang="ja-JP" altLang="en-US" dirty="0"/>
              <a:t>５月２６日　９時～１１時</a:t>
            </a:r>
          </a:p>
        </p:txBody>
      </p:sp>
      <p:sp>
        <p:nvSpPr>
          <p:cNvPr id="3" name="平行四辺形 2">
            <a:extLst>
              <a:ext uri="{FF2B5EF4-FFF2-40B4-BE49-F238E27FC236}">
                <a16:creationId xmlns:a16="http://schemas.microsoft.com/office/drawing/2014/main" id="{5AF0673B-7549-C97F-1F34-E87AAE80D16A}"/>
              </a:ext>
            </a:extLst>
          </p:cNvPr>
          <p:cNvSpPr/>
          <p:nvPr/>
        </p:nvSpPr>
        <p:spPr>
          <a:xfrm>
            <a:off x="2682128" y="3429000"/>
            <a:ext cx="3741489" cy="1199626"/>
          </a:xfrm>
          <a:prstGeom prst="parallelogram">
            <a:avLst/>
          </a:prstGeom>
          <a:solidFill>
            <a:srgbClr val="99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u="sng" dirty="0">
                <a:solidFill>
                  <a:srgbClr val="7030A0"/>
                </a:solidFill>
              </a:rPr>
              <a:t>場所</a:t>
            </a:r>
            <a:endParaRPr kumimoji="1" lang="en-US" altLang="ja-JP" sz="2400" u="sng" dirty="0">
              <a:solidFill>
                <a:srgbClr val="7030A0"/>
              </a:solidFill>
            </a:endParaRPr>
          </a:p>
          <a:p>
            <a:pPr algn="ctr"/>
            <a:r>
              <a:rPr kumimoji="1" lang="ja-JP" altLang="en-US" dirty="0"/>
              <a:t>当館２階調理室</a:t>
            </a:r>
          </a:p>
        </p:txBody>
      </p:sp>
      <p:sp>
        <p:nvSpPr>
          <p:cNvPr id="5" name="八角形 4">
            <a:extLst>
              <a:ext uri="{FF2B5EF4-FFF2-40B4-BE49-F238E27FC236}">
                <a16:creationId xmlns:a16="http://schemas.microsoft.com/office/drawing/2014/main" id="{A96C347D-402E-347D-2D46-C68BE33B73FC}"/>
              </a:ext>
            </a:extLst>
          </p:cNvPr>
          <p:cNvSpPr/>
          <p:nvPr/>
        </p:nvSpPr>
        <p:spPr>
          <a:xfrm>
            <a:off x="4773861" y="4978866"/>
            <a:ext cx="3741489" cy="1199626"/>
          </a:xfrm>
          <a:prstGeom prst="octagon">
            <a:avLst/>
          </a:prstGeom>
          <a:solidFill>
            <a:srgbClr val="FFCC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u="sng" dirty="0">
                <a:solidFill>
                  <a:srgbClr val="7030A0"/>
                </a:solidFill>
              </a:rPr>
              <a:t>詳細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チラシをごらんください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A26270A-68CD-DA2D-5C0C-3098B39E1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72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2792</TotalTime>
  <Words>98</Words>
  <PresentationFormat>画面に合わせる (4:3)</PresentationFormat>
  <Paragraphs>32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2023-06-21T02:23:18Z</cp:lastPrinted>
  <dcterms:created xsi:type="dcterms:W3CDTF">2023-01-25T06:58:52Z</dcterms:created>
  <dcterms:modified xsi:type="dcterms:W3CDTF">2023-10-02T01:37:08Z</dcterms:modified>
</cp:coreProperties>
</file>