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  <a:srgbClr val="CCECFF"/>
    <a:srgbClr val="FF99FF"/>
    <a:srgbClr val="FF5050"/>
    <a:srgbClr val="FF66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ja-JP" sz="1800" b="0" i="0" baseline="0" dirty="0">
                <a:effectLst/>
              </a:rPr>
              <a:t>郷土料理を食べる頻度</a:t>
            </a:r>
            <a:endParaRPr lang="ja-JP" altLang="ja-JP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１か月に１回以上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9E-41EA-8CBC-FB1F1314F49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数か月に１回程度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9E-41EA-8CBC-FB1F1314F49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ほとんど食べない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99E-41EA-8CBC-FB1F1314F49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全く食べない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99E-41EA-8CBC-FB1F1314F4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59701583"/>
        <c:axId val="946314047"/>
      </c:barChart>
      <c:catAx>
        <c:axId val="95970158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46314047"/>
        <c:crosses val="autoZero"/>
        <c:auto val="1"/>
        <c:lblAlgn val="ctr"/>
        <c:lblOffset val="100"/>
        <c:noMultiLvlLbl val="0"/>
      </c:catAx>
      <c:valAx>
        <c:axId val="946314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597015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F2F97E-61CF-456B-B23B-F0A63CA0A390}" type="datetimeFigureOut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C31A2-4D85-4015-829D-3AEBDF025D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624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3" name="図 1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4088CD6-5571-C3B2-C41C-0F5879800D0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854" y="185738"/>
            <a:ext cx="809625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2B74409-9180-1EE0-FB93-3F00213E6E35}"/>
              </a:ext>
            </a:extLst>
          </p:cNvPr>
          <p:cNvSpPr/>
          <p:nvPr/>
        </p:nvSpPr>
        <p:spPr>
          <a:xfrm>
            <a:off x="860087" y="1880226"/>
            <a:ext cx="74238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わが国の食文化を知ろう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77BC6C7-A1D6-E001-2E7F-9ADE7AE1D602}"/>
              </a:ext>
            </a:extLst>
          </p:cNvPr>
          <p:cNvSpPr txBox="1"/>
          <p:nvPr/>
        </p:nvSpPr>
        <p:spPr>
          <a:xfrm>
            <a:off x="2171343" y="3140015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～全国各地の郷土料理から学ぶ～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8A589416-D09C-1213-DF49-53CE44F174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242" y="4489558"/>
            <a:ext cx="28575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ローチャート: 代替処理 1">
            <a:extLst>
              <a:ext uri="{FF2B5EF4-FFF2-40B4-BE49-F238E27FC236}">
                <a16:creationId xmlns:a16="http://schemas.microsoft.com/office/drawing/2014/main" id="{D6059F29-817F-2704-B952-04A9109E89E8}"/>
              </a:ext>
            </a:extLst>
          </p:cNvPr>
          <p:cNvSpPr/>
          <p:nvPr/>
        </p:nvSpPr>
        <p:spPr>
          <a:xfrm>
            <a:off x="279790" y="2165215"/>
            <a:ext cx="4721525" cy="1005497"/>
          </a:xfrm>
          <a:prstGeom prst="flowChartAlternateProcess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各地の食材を知ることができる</a:t>
            </a:r>
          </a:p>
        </p:txBody>
      </p:sp>
      <p:sp>
        <p:nvSpPr>
          <p:cNvPr id="3" name="フローチャート: 代替処理 2">
            <a:extLst>
              <a:ext uri="{FF2B5EF4-FFF2-40B4-BE49-F238E27FC236}">
                <a16:creationId xmlns:a16="http://schemas.microsoft.com/office/drawing/2014/main" id="{8D87A827-6A56-9AF3-EA39-070D0880BFCF}"/>
              </a:ext>
            </a:extLst>
          </p:cNvPr>
          <p:cNvSpPr/>
          <p:nvPr/>
        </p:nvSpPr>
        <p:spPr>
          <a:xfrm>
            <a:off x="279790" y="3687288"/>
            <a:ext cx="4721525" cy="1005497"/>
          </a:xfrm>
          <a:prstGeom prst="flowChartAlternateProcess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地域の歴史や文化を学べる</a:t>
            </a:r>
          </a:p>
        </p:txBody>
      </p:sp>
      <p:sp>
        <p:nvSpPr>
          <p:cNvPr id="5" name="フローチャート: 代替処理 4">
            <a:extLst>
              <a:ext uri="{FF2B5EF4-FFF2-40B4-BE49-F238E27FC236}">
                <a16:creationId xmlns:a16="http://schemas.microsoft.com/office/drawing/2014/main" id="{32FFCC6B-7F2E-02FC-FD40-AFF4A9ADB813}"/>
              </a:ext>
            </a:extLst>
          </p:cNvPr>
          <p:cNvSpPr/>
          <p:nvPr/>
        </p:nvSpPr>
        <p:spPr>
          <a:xfrm>
            <a:off x="279790" y="5192807"/>
            <a:ext cx="4721525" cy="1005497"/>
          </a:xfrm>
          <a:prstGeom prst="flowChartAlternateProcess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調理法から先人の知恵を知る</a:t>
            </a:r>
          </a:p>
        </p:txBody>
      </p:sp>
      <p:sp>
        <p:nvSpPr>
          <p:cNvPr id="4" name="平行四辺形 3">
            <a:extLst>
              <a:ext uri="{FF2B5EF4-FFF2-40B4-BE49-F238E27FC236}">
                <a16:creationId xmlns:a16="http://schemas.microsoft.com/office/drawing/2014/main" id="{AE8EEA9C-1D35-F370-7644-1CA712C09411}"/>
              </a:ext>
            </a:extLst>
          </p:cNvPr>
          <p:cNvSpPr/>
          <p:nvPr/>
        </p:nvSpPr>
        <p:spPr>
          <a:xfrm>
            <a:off x="279791" y="340395"/>
            <a:ext cx="6742112" cy="935911"/>
          </a:xfrm>
          <a:prstGeom prst="parallelogram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郷土料理から学べること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EF7BB7DC-64AF-366A-5524-890908F1AC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48" y="2260954"/>
            <a:ext cx="2953162" cy="385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五方向 3">
            <a:extLst>
              <a:ext uri="{FF2B5EF4-FFF2-40B4-BE49-F238E27FC236}">
                <a16:creationId xmlns:a16="http://schemas.microsoft.com/office/drawing/2014/main" id="{E99D11A6-4EFE-DDB6-0AD8-76EFDC527DDE}"/>
              </a:ext>
            </a:extLst>
          </p:cNvPr>
          <p:cNvSpPr/>
          <p:nvPr/>
        </p:nvSpPr>
        <p:spPr>
          <a:xfrm>
            <a:off x="279790" y="5144413"/>
            <a:ext cx="3760582" cy="1289965"/>
          </a:xfrm>
          <a:prstGeom prst="homePlat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u="sng" dirty="0">
                <a:solidFill>
                  <a:srgbClr val="FF0000"/>
                </a:solidFill>
              </a:rPr>
              <a:t>半数以上</a:t>
            </a:r>
            <a:r>
              <a:rPr kumimoji="1" lang="ja-JP" altLang="en-US" sz="2400" dirty="0"/>
              <a:t>が</a:t>
            </a:r>
            <a:endParaRPr kumimoji="1" lang="en-US" altLang="ja-JP" sz="2400" dirty="0"/>
          </a:p>
          <a:p>
            <a:r>
              <a:rPr kumimoji="1" lang="ja-JP" altLang="en-US" sz="2400" dirty="0"/>
              <a:t>日常的に</a:t>
            </a:r>
            <a:r>
              <a:rPr kumimoji="1" lang="ja-JP" altLang="en-US" sz="2400" dirty="0">
                <a:solidFill>
                  <a:schemeClr val="tx1"/>
                </a:solidFill>
              </a:rPr>
              <a:t>食べていない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063E7D-677D-4A1A-1887-A5ADDCDB5A33}"/>
              </a:ext>
            </a:extLst>
          </p:cNvPr>
          <p:cNvSpPr txBox="1"/>
          <p:nvPr/>
        </p:nvSpPr>
        <p:spPr>
          <a:xfrm>
            <a:off x="4423571" y="5373896"/>
            <a:ext cx="41665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食卓に並ばない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何が郷土料理か分からない</a:t>
            </a:r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718ACD53-08B0-E3DC-2F96-D7844BC55C91}"/>
              </a:ext>
            </a:extLst>
          </p:cNvPr>
          <p:cNvSpPr/>
          <p:nvPr/>
        </p:nvSpPr>
        <p:spPr>
          <a:xfrm>
            <a:off x="279790" y="340395"/>
            <a:ext cx="6742800" cy="935911"/>
          </a:xfrm>
          <a:prstGeom prst="parallelogram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校内アンケート結果</a:t>
            </a:r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C08D90A9-A75D-1CCC-1179-AD9C092E4A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628492"/>
              </p:ext>
            </p:extLst>
          </p:nvPr>
        </p:nvGraphicFramePr>
        <p:xfrm>
          <a:off x="1524000" y="1696720"/>
          <a:ext cx="6096000" cy="2994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40379F1-B5D9-612B-37EF-C65DC560A7FB}"/>
              </a:ext>
            </a:extLst>
          </p:cNvPr>
          <p:cNvSpPr txBox="1"/>
          <p:nvPr/>
        </p:nvSpPr>
        <p:spPr>
          <a:xfrm>
            <a:off x="1248013" y="1690026"/>
            <a:ext cx="6647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全国各地の郷土料理を給食に取り入れる</a:t>
            </a: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5EA9E517-D00C-C23A-2FC0-BE1C84BB0D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564991"/>
              </p:ext>
            </p:extLst>
          </p:nvPr>
        </p:nvGraphicFramePr>
        <p:xfrm>
          <a:off x="2389138" y="2626967"/>
          <a:ext cx="4365724" cy="23158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1095">
                  <a:extLst>
                    <a:ext uri="{9D8B030D-6E8A-4147-A177-3AD203B41FA5}">
                      <a16:colId xmlns:a16="http://schemas.microsoft.com/office/drawing/2014/main" val="629492386"/>
                    </a:ext>
                  </a:extLst>
                </a:gridCol>
                <a:gridCol w="1178519">
                  <a:extLst>
                    <a:ext uri="{9D8B030D-6E8A-4147-A177-3AD203B41FA5}">
                      <a16:colId xmlns:a16="http://schemas.microsoft.com/office/drawing/2014/main" val="3937574803"/>
                    </a:ext>
                  </a:extLst>
                </a:gridCol>
                <a:gridCol w="2456110">
                  <a:extLst>
                    <a:ext uri="{9D8B030D-6E8A-4147-A177-3AD203B41FA5}">
                      <a16:colId xmlns:a16="http://schemas.microsoft.com/office/drawing/2014/main" val="2134608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県名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献立名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62219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１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山形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玉こんにゃく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217731"/>
                  </a:ext>
                </a:extLst>
              </a:tr>
              <a:tr h="487073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千葉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落花生おこわ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3045545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２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長野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おやき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0440446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香川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/>
                        <a:t>しっぽくうどん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3939241"/>
                  </a:ext>
                </a:extLst>
              </a:tr>
            </a:tbl>
          </a:graphicData>
        </a:graphic>
      </p:graphicFrame>
      <p:sp>
        <p:nvSpPr>
          <p:cNvPr id="13" name="スクロール: 横 12">
            <a:extLst>
              <a:ext uri="{FF2B5EF4-FFF2-40B4-BE49-F238E27FC236}">
                <a16:creationId xmlns:a16="http://schemas.microsoft.com/office/drawing/2014/main" id="{7A8132E1-40E9-62D7-21DF-65100C6E57F9}"/>
              </a:ext>
            </a:extLst>
          </p:cNvPr>
          <p:cNvSpPr/>
          <p:nvPr/>
        </p:nvSpPr>
        <p:spPr>
          <a:xfrm>
            <a:off x="1280928" y="5408609"/>
            <a:ext cx="6582144" cy="1108996"/>
          </a:xfrm>
          <a:prstGeom prst="horizontalScroll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食文化を大切にする心を育てる</a:t>
            </a:r>
          </a:p>
        </p:txBody>
      </p:sp>
      <p:sp>
        <p:nvSpPr>
          <p:cNvPr id="6" name="平行四辺形 5">
            <a:extLst>
              <a:ext uri="{FF2B5EF4-FFF2-40B4-BE49-F238E27FC236}">
                <a16:creationId xmlns:a16="http://schemas.microsoft.com/office/drawing/2014/main" id="{FEC35FC5-D843-ABF6-7BAF-5C14A803373F}"/>
              </a:ext>
            </a:extLst>
          </p:cNvPr>
          <p:cNvSpPr/>
          <p:nvPr/>
        </p:nvSpPr>
        <p:spPr>
          <a:xfrm>
            <a:off x="279790" y="340395"/>
            <a:ext cx="6742800" cy="935911"/>
          </a:xfrm>
          <a:prstGeom prst="parallelogram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本校での取り組み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2223</TotalTime>
  <Words>109</Words>
  <PresentationFormat>画面に合わせる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2023-06-21T02:23:18Z</cp:lastPrinted>
  <dcterms:created xsi:type="dcterms:W3CDTF">2023-01-25T06:58:52Z</dcterms:created>
  <dcterms:modified xsi:type="dcterms:W3CDTF">2023-08-01T05:50:08Z</dcterms:modified>
</cp:coreProperties>
</file>