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FF99FF"/>
    <a:srgbClr val="FFFFCC"/>
    <a:srgbClr val="CCFFFF"/>
    <a:srgbClr val="FFCCCC"/>
    <a:srgbClr val="CCFFCC"/>
    <a:srgbClr val="FF505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本学の参加者数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参加者数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平成26年度</c:v>
                </c:pt>
                <c:pt idx="1">
                  <c:v>平成28年度</c:v>
                </c:pt>
                <c:pt idx="2">
                  <c:v>平成30年度</c:v>
                </c:pt>
                <c:pt idx="3">
                  <c:v>令和2年度</c:v>
                </c:pt>
                <c:pt idx="4">
                  <c:v>令和4年度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394</c:v>
                </c:pt>
                <c:pt idx="1">
                  <c:v>446</c:v>
                </c:pt>
                <c:pt idx="2">
                  <c:v>528</c:v>
                </c:pt>
                <c:pt idx="3">
                  <c:v>624</c:v>
                </c:pt>
                <c:pt idx="4">
                  <c:v>643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6-4066-A76B-2565DE7BB1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7340159"/>
        <c:axId val="2127344319"/>
      </c:barChart>
      <c:catAx>
        <c:axId val="21273401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27344319"/>
        <c:crosses val="autoZero"/>
        <c:auto val="1"/>
        <c:lblAlgn val="ctr"/>
        <c:lblOffset val="100"/>
        <c:noMultiLvlLbl val="0"/>
      </c:catAx>
      <c:valAx>
        <c:axId val="21273443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273401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78F23-DA77-4FA3-8715-A664E101434F}" type="datetimeFigureOut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5750D-908B-4F7C-A9FB-8DEE4FD26B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127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AD2C-49CF-4AB9-BD95-CA2D9D9A9814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A1EBF-2B62-4B42-962B-E72661FE59B5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14E46-15E3-4644-B976-644F91452516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C8677-10C4-49A1-9748-48D2E25094E7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69A40-11C7-487E-9BBB-C67A449E4976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EBEB1-8CDE-4F67-8BA7-6CAC7FBD92A6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9D6B-7542-4D14-85EE-CFE076F14DC7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C3BF3-BF46-458C-958A-480CC93DDA5F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56E88-91C8-49D3-A7FC-277C46EF2215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2820-45D2-4ED7-AEEA-2CD39F180A6A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F2AAE-A9A0-47E3-AFED-45DB4D5A6C83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EBC5-0CC4-471E-8F3D-5566D6D56820}" type="datetime1">
              <a:rPr kumimoji="1" lang="ja-JP" altLang="en-US" smtClean="0"/>
              <a:t>2023/4/25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1EE7CAA-66DA-36A0-6DAB-E46A41E59C63}"/>
              </a:ext>
            </a:extLst>
          </p:cNvPr>
          <p:cNvSpPr/>
          <p:nvPr userDrawn="1"/>
        </p:nvSpPr>
        <p:spPr>
          <a:xfrm>
            <a:off x="6605866" y="126399"/>
            <a:ext cx="23503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鈴村大学就職課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六角形 7">
            <a:extLst>
              <a:ext uri="{FF2B5EF4-FFF2-40B4-BE49-F238E27FC236}">
                <a16:creationId xmlns:a16="http://schemas.microsoft.com/office/drawing/2014/main" id="{C1011B85-DF08-8345-777D-104AC604C0AB}"/>
              </a:ext>
            </a:extLst>
          </p:cNvPr>
          <p:cNvSpPr/>
          <p:nvPr/>
        </p:nvSpPr>
        <p:spPr>
          <a:xfrm>
            <a:off x="1169670" y="1173954"/>
            <a:ext cx="6804660" cy="2382888"/>
          </a:xfrm>
          <a:prstGeom prst="hexagon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solidFill>
                  <a:schemeClr val="bg1"/>
                </a:solidFill>
              </a:rPr>
              <a:t>参加しよう</a:t>
            </a:r>
            <a:endParaRPr kumimoji="1" lang="en-US" altLang="ja-JP" sz="5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5400" dirty="0">
                <a:solidFill>
                  <a:schemeClr val="bg1"/>
                </a:solidFill>
              </a:rPr>
              <a:t>インターンシップ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52A606D-CB08-1FB8-1ABE-6DB1EAB2F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91" y="4123810"/>
            <a:ext cx="5144218" cy="206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グラフ 11">
            <a:extLst>
              <a:ext uri="{FF2B5EF4-FFF2-40B4-BE49-F238E27FC236}">
                <a16:creationId xmlns:a16="http://schemas.microsoft.com/office/drawing/2014/main" id="{A5CAE167-3DED-FE8F-7CED-0E4FBAAAED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5818898"/>
              </p:ext>
            </p:extLst>
          </p:nvPr>
        </p:nvGraphicFramePr>
        <p:xfrm>
          <a:off x="1530060" y="2148687"/>
          <a:ext cx="6083880" cy="2802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楕円 15">
            <a:extLst>
              <a:ext uri="{FF2B5EF4-FFF2-40B4-BE49-F238E27FC236}">
                <a16:creationId xmlns:a16="http://schemas.microsoft.com/office/drawing/2014/main" id="{45B80CEF-8E3C-EA4C-416A-F1366A7DB10D}"/>
              </a:ext>
            </a:extLst>
          </p:cNvPr>
          <p:cNvSpPr/>
          <p:nvPr/>
        </p:nvSpPr>
        <p:spPr>
          <a:xfrm>
            <a:off x="577970" y="5464674"/>
            <a:ext cx="2846717" cy="989837"/>
          </a:xfrm>
          <a:prstGeom prst="ellipse">
            <a:avLst/>
          </a:prstGeom>
          <a:solidFill>
            <a:srgbClr val="00B0F0"/>
          </a:solidFill>
          <a:ln w="1270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参加者の声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62E917A-EA18-34A4-2096-B76409F1349B}"/>
              </a:ext>
            </a:extLst>
          </p:cNvPr>
          <p:cNvSpPr txBox="1"/>
          <p:nvPr/>
        </p:nvSpPr>
        <p:spPr>
          <a:xfrm>
            <a:off x="3998331" y="5254182"/>
            <a:ext cx="40350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00B050"/>
                </a:solidFill>
              </a:rPr>
              <a:t>仕事へのイメージが湧いた</a:t>
            </a:r>
            <a:endParaRPr kumimoji="1" lang="en-US" altLang="ja-JP" sz="2400" i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00B050"/>
                </a:solidFill>
              </a:rPr>
              <a:t>興味や関心が広がった</a:t>
            </a:r>
            <a:endParaRPr kumimoji="1" lang="en-US" altLang="ja-JP" sz="2400" i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00B050"/>
                </a:solidFill>
              </a:rPr>
              <a:t>自分の課題が明確になった</a:t>
            </a:r>
          </a:p>
        </p:txBody>
      </p:sp>
      <p:sp>
        <p:nvSpPr>
          <p:cNvPr id="19" name="スクロール: 横 18">
            <a:extLst>
              <a:ext uri="{FF2B5EF4-FFF2-40B4-BE49-F238E27FC236}">
                <a16:creationId xmlns:a16="http://schemas.microsoft.com/office/drawing/2014/main" id="{70FECFA5-5997-4F93-3A9D-89E4B05E88BC}"/>
              </a:ext>
            </a:extLst>
          </p:cNvPr>
          <p:cNvSpPr/>
          <p:nvPr/>
        </p:nvSpPr>
        <p:spPr>
          <a:xfrm>
            <a:off x="1397993" y="1046517"/>
            <a:ext cx="6348014" cy="989837"/>
          </a:xfrm>
          <a:prstGeom prst="horizontalScroll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一定期間企業などで就業体験をすること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B2F5F2B-94C5-B68B-87AC-6F366A994318}"/>
              </a:ext>
            </a:extLst>
          </p:cNvPr>
          <p:cNvSpPr txBox="1"/>
          <p:nvPr/>
        </p:nvSpPr>
        <p:spPr>
          <a:xfrm>
            <a:off x="577970" y="226299"/>
            <a:ext cx="45961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/>
              <a:t>インターンシップとは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64CFA9A-5BA4-5B42-1C4E-F3430561A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吹き出し: 右矢印 13">
            <a:extLst>
              <a:ext uri="{FF2B5EF4-FFF2-40B4-BE49-F238E27FC236}">
                <a16:creationId xmlns:a16="http://schemas.microsoft.com/office/drawing/2014/main" id="{5CE83D41-E4EE-DD38-B5DD-25AD29E5A02C}"/>
              </a:ext>
            </a:extLst>
          </p:cNvPr>
          <p:cNvSpPr/>
          <p:nvPr/>
        </p:nvSpPr>
        <p:spPr>
          <a:xfrm>
            <a:off x="577970" y="1428150"/>
            <a:ext cx="4588833" cy="1009290"/>
          </a:xfrm>
          <a:prstGeom prst="rightArrowCallou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応募・選考</a:t>
            </a:r>
          </a:p>
        </p:txBody>
      </p:sp>
      <p:sp>
        <p:nvSpPr>
          <p:cNvPr id="13" name="星: 16 pt 12">
            <a:extLst>
              <a:ext uri="{FF2B5EF4-FFF2-40B4-BE49-F238E27FC236}">
                <a16:creationId xmlns:a16="http://schemas.microsoft.com/office/drawing/2014/main" id="{44955062-9F12-4B2C-7C5A-BBE3832252F0}"/>
              </a:ext>
            </a:extLst>
          </p:cNvPr>
          <p:cNvSpPr/>
          <p:nvPr/>
        </p:nvSpPr>
        <p:spPr>
          <a:xfrm>
            <a:off x="5531723" y="1428150"/>
            <a:ext cx="3173014" cy="1009290"/>
          </a:xfrm>
          <a:prstGeom prst="star16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参加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D4D5A49-85ED-252C-114E-4A74EE4D3489}"/>
              </a:ext>
            </a:extLst>
          </p:cNvPr>
          <p:cNvSpPr txBox="1"/>
          <p:nvPr/>
        </p:nvSpPr>
        <p:spPr>
          <a:xfrm>
            <a:off x="577970" y="226299"/>
            <a:ext cx="36808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/>
              <a:t>参加までの流れ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78FEF29-A525-3BFF-6A5A-9EFC1CBE6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5E4F5B5E-7A78-98A0-FE53-641B91E8D4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613310"/>
              </p:ext>
            </p:extLst>
          </p:nvPr>
        </p:nvGraphicFramePr>
        <p:xfrm>
          <a:off x="577970" y="4236591"/>
          <a:ext cx="5046453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0996">
                  <a:extLst>
                    <a:ext uri="{9D8B030D-6E8A-4147-A177-3AD203B41FA5}">
                      <a16:colId xmlns:a16="http://schemas.microsoft.com/office/drawing/2014/main" val="3601159805"/>
                    </a:ext>
                  </a:extLst>
                </a:gridCol>
                <a:gridCol w="3545457">
                  <a:extLst>
                    <a:ext uri="{9D8B030D-6E8A-4147-A177-3AD203B41FA5}">
                      <a16:colId xmlns:a16="http://schemas.microsoft.com/office/drawing/2014/main" val="2364693336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ポイント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結論から先に述べる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98096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理由を明確にする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92658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語尾は言い切る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46407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コピーや流用はしない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5546548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735E7AC-A955-C830-7CC9-6E129B4D7CA9}"/>
              </a:ext>
            </a:extLst>
          </p:cNvPr>
          <p:cNvSpPr txBox="1"/>
          <p:nvPr/>
        </p:nvSpPr>
        <p:spPr>
          <a:xfrm>
            <a:off x="1196717" y="3044628"/>
            <a:ext cx="6750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選考時には</a:t>
            </a:r>
            <a:r>
              <a:rPr kumimoji="1" lang="ja-JP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志望動機</a:t>
            </a:r>
            <a:r>
              <a:rPr kumimoji="1" lang="ja-JP" altLang="en-US" sz="3200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が重要視される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56FCA64-E341-79A4-767B-94AD3D4EF5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49" y="4102967"/>
            <a:ext cx="2600688" cy="196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B468E876-61C3-8FC1-1E9D-E2EC55B09683}"/>
              </a:ext>
            </a:extLst>
          </p:cNvPr>
          <p:cNvSpPr/>
          <p:nvPr/>
        </p:nvSpPr>
        <p:spPr>
          <a:xfrm>
            <a:off x="577970" y="1538898"/>
            <a:ext cx="4399200" cy="1053382"/>
          </a:xfrm>
          <a:prstGeom prst="round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7030A0"/>
                </a:solidFill>
                <a:latin typeface="+mn-ea"/>
              </a:rPr>
              <a:t>あいさつ</a:t>
            </a:r>
            <a:endParaRPr kumimoji="1" lang="en-US" altLang="ja-JP" sz="2400" u="sng" dirty="0">
              <a:solidFill>
                <a:srgbClr val="7030A0"/>
              </a:solidFill>
              <a:latin typeface="+mn-ea"/>
            </a:endParaRPr>
          </a:p>
          <a:p>
            <a:pPr algn="ctr"/>
            <a:r>
              <a:rPr kumimoji="1" lang="ja-JP" altLang="en-US" dirty="0"/>
              <a:t>元気</a:t>
            </a:r>
            <a:r>
              <a:rPr kumimoji="1" lang="ja-JP" altLang="en-US"/>
              <a:t>よく声を出す</a:t>
            </a:r>
            <a:endParaRPr kumimoji="1" lang="ja-JP" altLang="en-US" dirty="0"/>
          </a:p>
        </p:txBody>
      </p:sp>
      <p:sp>
        <p:nvSpPr>
          <p:cNvPr id="12" name="平行四辺形 11">
            <a:extLst>
              <a:ext uri="{FF2B5EF4-FFF2-40B4-BE49-F238E27FC236}">
                <a16:creationId xmlns:a16="http://schemas.microsoft.com/office/drawing/2014/main" id="{94575C8B-25E4-1E53-FF04-A2AE47292D86}"/>
              </a:ext>
            </a:extLst>
          </p:cNvPr>
          <p:cNvSpPr/>
          <p:nvPr/>
        </p:nvSpPr>
        <p:spPr>
          <a:xfrm>
            <a:off x="2371786" y="3130605"/>
            <a:ext cx="4400429" cy="1054800"/>
          </a:xfrm>
          <a:prstGeom prst="parallelogram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7030A0"/>
                </a:solidFill>
                <a:latin typeface="+mn-ea"/>
              </a:rPr>
              <a:t>身だしなみ</a:t>
            </a:r>
          </a:p>
          <a:p>
            <a:pPr algn="ctr"/>
            <a:r>
              <a:rPr kumimoji="1" lang="ja-JP" altLang="en-US" dirty="0"/>
              <a:t>清潔感のある服装を心掛ける</a:t>
            </a:r>
          </a:p>
        </p:txBody>
      </p:sp>
      <p:sp>
        <p:nvSpPr>
          <p:cNvPr id="13" name="八角形 12">
            <a:extLst>
              <a:ext uri="{FF2B5EF4-FFF2-40B4-BE49-F238E27FC236}">
                <a16:creationId xmlns:a16="http://schemas.microsoft.com/office/drawing/2014/main" id="{0A68CEF1-15DE-E28B-DD5E-2110E0A33598}"/>
              </a:ext>
            </a:extLst>
          </p:cNvPr>
          <p:cNvSpPr/>
          <p:nvPr/>
        </p:nvSpPr>
        <p:spPr>
          <a:xfrm>
            <a:off x="4116150" y="4723729"/>
            <a:ext cx="4399200" cy="1054800"/>
          </a:xfrm>
          <a:prstGeom prst="octagon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7030A0"/>
                </a:solidFill>
                <a:latin typeface="+mn-ea"/>
              </a:rPr>
              <a:t>言葉遣い</a:t>
            </a:r>
            <a:endParaRPr kumimoji="1" lang="en-US" altLang="ja-JP" sz="2400" u="sng" dirty="0">
              <a:solidFill>
                <a:srgbClr val="7030A0"/>
              </a:solidFill>
              <a:latin typeface="+mn-ea"/>
            </a:endParaRPr>
          </a:p>
          <a:p>
            <a:pPr algn="ctr"/>
            <a:r>
              <a:rPr kumimoji="1" lang="ja-JP" altLang="en-US" dirty="0"/>
              <a:t>正しい敬語表現を身に付ける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868ED79-D23F-1257-0002-8E61D1A7C339}"/>
              </a:ext>
            </a:extLst>
          </p:cNvPr>
          <p:cNvSpPr txBox="1"/>
          <p:nvPr/>
        </p:nvSpPr>
        <p:spPr>
          <a:xfrm>
            <a:off x="577970" y="226299"/>
            <a:ext cx="3392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/>
              <a:t>気を付けること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9EEE72B-6D97-0545-DCE0-C2712C7C4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1136</TotalTime>
  <Words>108</Words>
  <PresentationFormat>画面に合わせる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2023-01-26T06:50:35Z</cp:lastPrinted>
  <dcterms:created xsi:type="dcterms:W3CDTF">2023-01-25T06:58:52Z</dcterms:created>
  <dcterms:modified xsi:type="dcterms:W3CDTF">2023-04-25T08:06:15Z</dcterms:modified>
</cp:coreProperties>
</file>