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57" r:id="rId3"/>
    <p:sldId id="258" r:id="rId4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99"/>
    <a:srgbClr val="FFCCFF"/>
    <a:srgbClr val="FBF9FE"/>
    <a:srgbClr val="FFFFCC"/>
    <a:srgbClr val="CCFF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取り入れた場所</a:t>
            </a:r>
            <a:endParaRPr 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Book1!$A$2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Book1!$B$1:$E$1</c:f>
              <c:strCache>
                <c:ptCount val="4"/>
                <c:pt idx="0">
                  <c:v>オフィス</c:v>
                </c:pt>
                <c:pt idx="1">
                  <c:v>会議室</c:v>
                </c:pt>
                <c:pt idx="2">
                  <c:v>玄関</c:v>
                </c:pt>
                <c:pt idx="3">
                  <c:v>休憩室</c:v>
                </c:pt>
              </c:strCache>
            </c:strRef>
          </c:cat>
          <c:val>
            <c:numRef>
              <c:f>Book1!$B$2:$E$2</c:f>
              <c:numCache>
                <c:formatCode>#,##0_);[Red]\(#,##0\)</c:formatCode>
                <c:ptCount val="4"/>
                <c:pt idx="0">
                  <c:v>104</c:v>
                </c:pt>
                <c:pt idx="1">
                  <c:v>78</c:v>
                </c:pt>
                <c:pt idx="2">
                  <c:v>45</c:v>
                </c:pt>
                <c:pt idx="3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16-4867-B21C-FD93E08E23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1444943"/>
        <c:axId val="1011449519"/>
      </c:barChart>
      <c:catAx>
        <c:axId val="101144494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1449519"/>
        <c:crosses val="autoZero"/>
        <c:auto val="1"/>
        <c:lblAlgn val="ctr"/>
        <c:lblOffset val="100"/>
        <c:noMultiLvlLbl val="0"/>
      </c:catAx>
      <c:valAx>
        <c:axId val="10114495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14449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49" cy="513536"/>
          </a:xfrm>
          <a:prstGeom prst="rect">
            <a:avLst/>
          </a:prstGeom>
        </p:spPr>
        <p:txBody>
          <a:bodyPr vert="horz" lIns="95079" tIns="47540" rIns="95079" bIns="4754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248" y="0"/>
            <a:ext cx="3078149" cy="513536"/>
          </a:xfrm>
          <a:prstGeom prst="rect">
            <a:avLst/>
          </a:prstGeom>
        </p:spPr>
        <p:txBody>
          <a:bodyPr vert="horz" lIns="95079" tIns="47540" rIns="95079" bIns="47540" rtlCol="0"/>
          <a:lstStyle>
            <a:lvl1pPr algn="r">
              <a:defRPr sz="1200"/>
            </a:lvl1pPr>
          </a:lstStyle>
          <a:p>
            <a:fld id="{6CF46059-827C-4D8F-99AF-B2AA17672242}" type="datetimeFigureOut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79" tIns="47540" rIns="95079" bIns="4754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40" y="4925346"/>
            <a:ext cx="5683250" cy="4029530"/>
          </a:xfrm>
          <a:prstGeom prst="rect">
            <a:avLst/>
          </a:prstGeom>
        </p:spPr>
        <p:txBody>
          <a:bodyPr vert="horz" lIns="95079" tIns="47540" rIns="95079" bIns="4754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079"/>
            <a:ext cx="3078149" cy="513535"/>
          </a:xfrm>
          <a:prstGeom prst="rect">
            <a:avLst/>
          </a:prstGeom>
        </p:spPr>
        <p:txBody>
          <a:bodyPr vert="horz" lIns="95079" tIns="47540" rIns="95079" bIns="4754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248" y="9721079"/>
            <a:ext cx="3078149" cy="513535"/>
          </a:xfrm>
          <a:prstGeom prst="rect">
            <a:avLst/>
          </a:prstGeom>
        </p:spPr>
        <p:txBody>
          <a:bodyPr vert="horz" lIns="95079" tIns="47540" rIns="95079" bIns="47540" rtlCol="0" anchor="b"/>
          <a:lstStyle>
            <a:lvl1pPr algn="r">
              <a:defRPr sz="1200"/>
            </a:lvl1pPr>
          </a:lstStyle>
          <a:p>
            <a:fld id="{448F39EA-BC8B-459F-840B-0C5ABAAA4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07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A4C-8021-4014-A913-B51845BD7500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9E99-5704-4998-95C1-E92D725B99EE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7926-92CB-4259-87FD-607271697FB2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992F-F2F6-4ECF-BB44-A096931C7CD7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61C81-1EE9-46BC-A9FE-E97B9C53E6C8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C766-535A-465D-9A58-6DAF6E9FD4C4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C932-21D0-4EBC-A82F-A6C0D4CAAE6C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6660-8DEE-4375-A5C8-889FAD37D0E5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AAF8F-1070-4EC5-A04B-84D77644095B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9728-59D2-4FD8-917D-0D7FC7C6E384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CC0B5-830C-419E-88DE-5250B5BC48CC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1E632-AAEE-4EA6-933F-4E840CBA1BD3}" type="datetime1">
              <a:rPr kumimoji="1" lang="ja-JP" altLang="en-US" smtClean="0"/>
              <a:t>2023/5/16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3E75F-3BDF-42C5-A0B8-B5FB9745F9A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B87725-82CC-5257-F362-2A4D54FBA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D4A0B44-5D43-DFBE-107E-31EC4FCA86EF}"/>
              </a:ext>
            </a:extLst>
          </p:cNvPr>
          <p:cNvSpPr txBox="1"/>
          <p:nvPr/>
        </p:nvSpPr>
        <p:spPr>
          <a:xfrm>
            <a:off x="657225" y="4019790"/>
            <a:ext cx="64267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オフィス緑化で</a:t>
            </a:r>
            <a:endParaRPr kumimoji="1" lang="en-US" altLang="ja-JP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生産性・満足度アップ</a:t>
            </a:r>
            <a:endParaRPr kumimoji="1" lang="en-US" altLang="ja-JP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7CC08AF-DB8A-A75D-90CE-9860507791D2}"/>
              </a:ext>
            </a:extLst>
          </p:cNvPr>
          <p:cNvSpPr/>
          <p:nvPr/>
        </p:nvSpPr>
        <p:spPr>
          <a:xfrm>
            <a:off x="3736486" y="5986730"/>
            <a:ext cx="1671028" cy="4127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i="1" dirty="0"/>
              <a:t>林グリーン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4F3E9E69-93A4-F355-CE7A-495B1621C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5" y="819591"/>
            <a:ext cx="782955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9047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E4AAF8FA-4D3A-EDDF-4E28-F4707F4FF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B31B20EB-5FB9-3E9E-99A2-09430B7584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2674020"/>
              </p:ext>
            </p:extLst>
          </p:nvPr>
        </p:nvGraphicFramePr>
        <p:xfrm>
          <a:off x="1464292" y="2604013"/>
          <a:ext cx="6215416" cy="2771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吹き出し: 右矢印 2">
            <a:extLst>
              <a:ext uri="{FF2B5EF4-FFF2-40B4-BE49-F238E27FC236}">
                <a16:creationId xmlns:a16="http://schemas.microsoft.com/office/drawing/2014/main" id="{A90F83C3-99AE-6D52-98CA-3AD039ECDC09}"/>
              </a:ext>
            </a:extLst>
          </p:cNvPr>
          <p:cNvSpPr/>
          <p:nvPr/>
        </p:nvSpPr>
        <p:spPr>
          <a:xfrm>
            <a:off x="439778" y="5530675"/>
            <a:ext cx="4045957" cy="943465"/>
          </a:xfrm>
          <a:prstGeom prst="rightArrowCallou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働く方の意見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10F79AE-F852-57A9-7B4C-A8C41E485624}"/>
              </a:ext>
            </a:extLst>
          </p:cNvPr>
          <p:cNvSpPr txBox="1"/>
          <p:nvPr/>
        </p:nvSpPr>
        <p:spPr>
          <a:xfrm>
            <a:off x="4658267" y="5648465"/>
            <a:ext cx="3865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集中できて作業がはかどった</a:t>
            </a:r>
            <a:endParaRPr kumimoji="1" lang="en-US" altLang="ja-JP" sz="2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会議が活発になった</a:t>
            </a:r>
            <a:endParaRPr kumimoji="1" lang="en-US" altLang="ja-JP" sz="2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B6E01183-5363-2E00-A224-8F98B62378C2}"/>
              </a:ext>
            </a:extLst>
          </p:cNvPr>
          <p:cNvSpPr/>
          <p:nvPr/>
        </p:nvSpPr>
        <p:spPr>
          <a:xfrm>
            <a:off x="439778" y="317124"/>
            <a:ext cx="4572001" cy="939299"/>
          </a:xfrm>
          <a:prstGeom prst="homePlat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000" dirty="0">
                <a:solidFill>
                  <a:schemeClr val="bg1"/>
                </a:solidFill>
              </a:rPr>
              <a:t>企業からの声</a:t>
            </a:r>
          </a:p>
        </p:txBody>
      </p:sp>
      <p:sp>
        <p:nvSpPr>
          <p:cNvPr id="8" name="四角形: 角度付き 7">
            <a:extLst>
              <a:ext uri="{FF2B5EF4-FFF2-40B4-BE49-F238E27FC236}">
                <a16:creationId xmlns:a16="http://schemas.microsoft.com/office/drawing/2014/main" id="{E5B1EC67-405A-97FB-113F-1D5F44A52FCA}"/>
              </a:ext>
            </a:extLst>
          </p:cNvPr>
          <p:cNvSpPr/>
          <p:nvPr/>
        </p:nvSpPr>
        <p:spPr>
          <a:xfrm>
            <a:off x="1464292" y="1529424"/>
            <a:ext cx="6215416" cy="901728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7030A0"/>
                </a:solidFill>
                <a:latin typeface="+mn-ea"/>
              </a:rPr>
              <a:t>健康経営の観点から注目されています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C50CBB0-0F94-C241-2478-95A3E47F6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69375181-4A5E-20EF-9742-18FBDF9B3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645607"/>
              </p:ext>
            </p:extLst>
          </p:nvPr>
        </p:nvGraphicFramePr>
        <p:xfrm>
          <a:off x="439777" y="2013365"/>
          <a:ext cx="594377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5870">
                  <a:extLst>
                    <a:ext uri="{9D8B030D-6E8A-4147-A177-3AD203B41FA5}">
                      <a16:colId xmlns:a16="http://schemas.microsoft.com/office/drawing/2014/main" val="1668598045"/>
                    </a:ext>
                  </a:extLst>
                </a:gridCol>
                <a:gridCol w="4067900">
                  <a:extLst>
                    <a:ext uri="{9D8B030D-6E8A-4147-A177-3AD203B41FA5}">
                      <a16:colId xmlns:a16="http://schemas.microsoft.com/office/drawing/2014/main" val="2380123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調査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建物や周辺環境の調査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43690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打ち合わせ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最適なプランを提案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5194110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施工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自社生産の植物を使用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0824565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r>
                        <a:rPr kumimoji="1" lang="ja-JP" altLang="en-US" dirty="0"/>
                        <a:t>施工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定期メンテナンスサービス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041220"/>
                  </a:ext>
                </a:extLst>
              </a:tr>
            </a:tbl>
          </a:graphicData>
        </a:graphic>
      </p:graphicFrame>
      <p:sp>
        <p:nvSpPr>
          <p:cNvPr id="9" name="矢印: 五方向 8">
            <a:extLst>
              <a:ext uri="{FF2B5EF4-FFF2-40B4-BE49-F238E27FC236}">
                <a16:creationId xmlns:a16="http://schemas.microsoft.com/office/drawing/2014/main" id="{C77500D0-2261-109D-EC07-769A293EFA95}"/>
              </a:ext>
            </a:extLst>
          </p:cNvPr>
          <p:cNvSpPr/>
          <p:nvPr/>
        </p:nvSpPr>
        <p:spPr>
          <a:xfrm>
            <a:off x="439777" y="332246"/>
            <a:ext cx="4572001" cy="939299"/>
          </a:xfrm>
          <a:prstGeom prst="homePlat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000" dirty="0">
                <a:solidFill>
                  <a:schemeClr val="bg1"/>
                </a:solidFill>
              </a:rPr>
              <a:t>導入までの流れ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902857F2-FCD8-5429-DBA8-C3E71CBF4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15" y="1794132"/>
            <a:ext cx="1619476" cy="2267266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7E5FC565-41B4-356F-64DA-70AE9EDB48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77" y="4436889"/>
            <a:ext cx="1228896" cy="2038635"/>
          </a:xfrm>
          <a:prstGeom prst="rect">
            <a:avLst/>
          </a:prstGeom>
        </p:spPr>
      </p:pic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917CF118-7202-B42A-B300-0DC53E0CC32F}"/>
              </a:ext>
            </a:extLst>
          </p:cNvPr>
          <p:cNvSpPr/>
          <p:nvPr/>
        </p:nvSpPr>
        <p:spPr>
          <a:xfrm>
            <a:off x="2751395" y="4899804"/>
            <a:ext cx="5344914" cy="1112807"/>
          </a:xfrm>
          <a:prstGeom prst="wedgeRoundRectCallout">
            <a:avLst>
              <a:gd name="adj1" fmla="val -63238"/>
              <a:gd name="adj2" fmla="val -1603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より良い</a:t>
            </a:r>
            <a:r>
              <a:rPr kumimoji="1" lang="ja-JP" altLang="en-US" sz="2000" u="sng" dirty="0">
                <a:solidFill>
                  <a:srgbClr val="0070C0"/>
                </a:solidFill>
              </a:rPr>
              <a:t>オフィス環境</a:t>
            </a:r>
            <a:r>
              <a:rPr kumimoji="1" lang="ja-JP" altLang="en-US" sz="2000" dirty="0"/>
              <a:t>をつくりませんか</a:t>
            </a:r>
            <a:endParaRPr kumimoji="1" lang="en-US" altLang="ja-JP" sz="2000" dirty="0"/>
          </a:p>
          <a:p>
            <a:pPr algn="ctr"/>
            <a:r>
              <a:rPr kumimoji="1" lang="ja-JP" altLang="en-US" sz="2000"/>
              <a:t>お気軽</a:t>
            </a:r>
            <a:r>
              <a:rPr kumimoji="1" lang="ja-JP" altLang="en-US" sz="2000" dirty="0"/>
              <a:t>にご相談ください！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1432</TotalTime>
  <Words>82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2023-03-13T04:12:20Z</cp:lastPrinted>
  <dcterms:created xsi:type="dcterms:W3CDTF">2023-01-25T04:47:11Z</dcterms:created>
  <dcterms:modified xsi:type="dcterms:W3CDTF">2023-05-16T00:37:14Z</dcterms:modified>
</cp:coreProperties>
</file>