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770688" cy="9902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99"/>
    <a:srgbClr val="FFFFCC"/>
    <a:srgbClr val="FF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アンケート結果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Book1!$B$1</c:f>
              <c:strCache>
                <c:ptCount val="1"/>
                <c:pt idx="0">
                  <c:v>足湯以外の施設が少ない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Book1!$A$2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Book1!$B$2</c:f>
              <c:numCache>
                <c:formatCode>#,##0_);[Red]\(#,##0\)</c:formatCode>
                <c:ptCount val="1"/>
                <c:pt idx="0">
                  <c:v>985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42-4E38-9F30-DB482F9EAE31}"/>
            </c:ext>
          </c:extLst>
        </c:ser>
        <c:ser>
          <c:idx val="1"/>
          <c:order val="1"/>
          <c:tx>
            <c:strRef>
              <c:f>Book1!$C$1</c:f>
              <c:strCache>
                <c:ptCount val="1"/>
                <c:pt idx="0">
                  <c:v>飲食スペースが欲しい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Book1!$A$2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Book1!$C$2</c:f>
              <c:numCache>
                <c:formatCode>#,##0_);[Red]\(#,##0\)</c:formatCode>
                <c:ptCount val="1"/>
                <c:pt idx="0">
                  <c:v>632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42-4E38-9F30-DB482F9EAE31}"/>
            </c:ext>
          </c:extLst>
        </c:ser>
        <c:ser>
          <c:idx val="2"/>
          <c:order val="2"/>
          <c:tx>
            <c:strRef>
              <c:f>Book1!$D$1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Book1!$A$2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Book1!$D$2</c:f>
              <c:numCache>
                <c:formatCode>#,##0_);[Red]\(#,##0\)</c:formatCode>
                <c:ptCount val="1"/>
                <c:pt idx="0">
                  <c:v>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42-4E38-9F30-DB482F9EAE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11444943"/>
        <c:axId val="1011449519"/>
      </c:barChart>
      <c:catAx>
        <c:axId val="101144494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1449519"/>
        <c:crosses val="autoZero"/>
        <c:auto val="1"/>
        <c:lblAlgn val="ctr"/>
        <c:lblOffset val="100"/>
        <c:noMultiLvlLbl val="0"/>
      </c:catAx>
      <c:valAx>
        <c:axId val="10114495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14449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540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46059-827C-4D8F-99AF-B2AA17672242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1238250"/>
            <a:ext cx="4454525" cy="3341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7863" y="4765675"/>
            <a:ext cx="5416550" cy="38989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05938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5400" y="9405938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F39EA-BC8B-459F-840B-0C5ABAAA4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0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A4C-8021-4014-A913-B51845BD7500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9E99-5704-4998-95C1-E92D725B99EE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7926-92CB-4259-87FD-607271697FB2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992F-F2F6-4ECF-BB44-A096931C7CD7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61C81-1EE9-46BC-A9FE-E97B9C53E6C8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C766-535A-465D-9A58-6DAF6E9FD4C4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C932-21D0-4EBC-A82F-A6C0D4CAAE6C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6660-8DEE-4375-A5C8-889FAD37D0E5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AF8F-1070-4EC5-A04B-84D77644095B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9728-59D2-4FD8-917D-0D7FC7C6E384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CC0B5-830C-419E-88DE-5250B5BC48CC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1E632-AAEE-4EA6-933F-4E840CBA1BD3}" type="datetime1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3E75F-3BDF-42C5-A0B8-B5FB9745F9A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F9FA9DC-5EC0-9156-522F-41B3336C0F2F}"/>
              </a:ext>
            </a:extLst>
          </p:cNvPr>
          <p:cNvSpPr txBox="1"/>
          <p:nvPr/>
        </p:nvSpPr>
        <p:spPr>
          <a:xfrm>
            <a:off x="545297" y="3846396"/>
            <a:ext cx="55787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/>
              <a:t>足湯パークに</a:t>
            </a:r>
            <a:endParaRPr kumimoji="1" lang="en-US" altLang="ja-JP" sz="6000" dirty="0"/>
          </a:p>
          <a:p>
            <a:r>
              <a:rPr kumimoji="1"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カフェ</a:t>
            </a:r>
            <a:r>
              <a:rPr kumimoji="1" lang="ja-JP" altLang="en-US" sz="6000" dirty="0"/>
              <a:t>がオープン</a:t>
            </a:r>
          </a:p>
        </p:txBody>
      </p:sp>
      <p:sp>
        <p:nvSpPr>
          <p:cNvPr id="4" name="星: 32 pt 3">
            <a:extLst>
              <a:ext uri="{FF2B5EF4-FFF2-40B4-BE49-F238E27FC236}">
                <a16:creationId xmlns:a16="http://schemas.microsoft.com/office/drawing/2014/main" id="{583544D0-0076-3403-1C12-835DDBF803BB}"/>
              </a:ext>
            </a:extLst>
          </p:cNvPr>
          <p:cNvSpPr/>
          <p:nvPr/>
        </p:nvSpPr>
        <p:spPr>
          <a:xfrm>
            <a:off x="545297" y="1475753"/>
            <a:ext cx="3842146" cy="1754326"/>
          </a:xfrm>
          <a:prstGeom prst="star32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rgbClr val="FFFF00"/>
                </a:solidFill>
              </a:rPr>
              <a:t>７月３日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B87725-82CC-5257-F362-2A4D54FBA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AB0FCE6-DB19-94C3-AFE8-07DC6CC44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76" y="1023993"/>
            <a:ext cx="2981741" cy="265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1BD9CD3F-D174-8EF5-6385-0AD50E660E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305652"/>
              </p:ext>
            </p:extLst>
          </p:nvPr>
        </p:nvGraphicFramePr>
        <p:xfrm>
          <a:off x="1670674" y="2451791"/>
          <a:ext cx="5802652" cy="1966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BCF3A3-D62E-0065-C8FE-5050EC43690D}"/>
              </a:ext>
            </a:extLst>
          </p:cNvPr>
          <p:cNvSpPr/>
          <p:nvPr/>
        </p:nvSpPr>
        <p:spPr>
          <a:xfrm>
            <a:off x="2072081" y="1610686"/>
            <a:ext cx="4999838" cy="64595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足湯パークご利用のお客様からの要望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374CA528-6644-FD40-7425-B63F819E9072}"/>
              </a:ext>
            </a:extLst>
          </p:cNvPr>
          <p:cNvSpPr/>
          <p:nvPr/>
        </p:nvSpPr>
        <p:spPr>
          <a:xfrm>
            <a:off x="545297" y="4689987"/>
            <a:ext cx="5687736" cy="1510018"/>
          </a:xfrm>
          <a:prstGeom prst="roundRect">
            <a:avLst/>
          </a:prstGeom>
          <a:solidFill>
            <a:srgbClr val="FFFF99"/>
          </a:solidFill>
          <a:ln w="6350">
            <a:prstDash val="solid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足湯とカフェを一体化！</a:t>
            </a:r>
            <a:endParaRPr kumimoji="1" lang="en-US" altLang="ja-JP" sz="2800" dirty="0"/>
          </a:p>
          <a:p>
            <a:r>
              <a:rPr kumimoji="1" lang="ja-JP" altLang="en-US" sz="2800" u="sng" dirty="0">
                <a:solidFill>
                  <a:srgbClr val="FF0000"/>
                </a:solidFill>
              </a:rPr>
              <a:t>新たな癒やしの空間</a:t>
            </a:r>
            <a:r>
              <a:rPr kumimoji="1" lang="ja-JP" altLang="en-US" sz="2800" dirty="0"/>
              <a:t>が誕生します</a:t>
            </a:r>
            <a:endParaRPr kumimoji="1" lang="en-US" altLang="ja-JP" sz="2800" dirty="0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E4AAF8FA-4D3A-EDDF-4E28-F4707F4FF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スクロール: 横 13">
            <a:extLst>
              <a:ext uri="{FF2B5EF4-FFF2-40B4-BE49-F238E27FC236}">
                <a16:creationId xmlns:a16="http://schemas.microsoft.com/office/drawing/2014/main" id="{68699817-228F-CCD5-0BF4-2A936DBE8C3B}"/>
              </a:ext>
            </a:extLst>
          </p:cNvPr>
          <p:cNvSpPr/>
          <p:nvPr/>
        </p:nvSpPr>
        <p:spPr>
          <a:xfrm>
            <a:off x="545297" y="275311"/>
            <a:ext cx="4769428" cy="115025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solidFill>
                  <a:srgbClr val="00B050"/>
                </a:solidFill>
              </a:rPr>
              <a:t>お客様の声を実現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D5C3BDF-B935-1357-D3E1-3A5D255EA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897" y="4563910"/>
            <a:ext cx="1400370" cy="164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3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370C657E-349F-3335-AB4A-B2550B9FCF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615768"/>
              </p:ext>
            </p:extLst>
          </p:nvPr>
        </p:nvGraphicFramePr>
        <p:xfrm>
          <a:off x="3821567" y="1759253"/>
          <a:ext cx="4692705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7422">
                  <a:extLst>
                    <a:ext uri="{9D8B030D-6E8A-4147-A177-3AD203B41FA5}">
                      <a16:colId xmlns:a16="http://schemas.microsoft.com/office/drawing/2014/main" val="2552646434"/>
                    </a:ext>
                  </a:extLst>
                </a:gridCol>
                <a:gridCol w="1725283">
                  <a:extLst>
                    <a:ext uri="{9D8B030D-6E8A-4147-A177-3AD203B41FA5}">
                      <a16:colId xmlns:a16="http://schemas.microsoft.com/office/drawing/2014/main" val="10971497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コーヒー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３５０円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15421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オレンジジュース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３８０円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63281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レモンスカッシュ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４２０円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857530"/>
                  </a:ext>
                </a:extLst>
              </a:tr>
            </a:tbl>
          </a:graphicData>
        </a:graphic>
      </p:graphicFrame>
      <p:sp>
        <p:nvSpPr>
          <p:cNvPr id="5" name="四角形: 角度付き 4">
            <a:extLst>
              <a:ext uri="{FF2B5EF4-FFF2-40B4-BE49-F238E27FC236}">
                <a16:creationId xmlns:a16="http://schemas.microsoft.com/office/drawing/2014/main" id="{C18C69D2-0332-3509-A43F-49ECC020ACBA}"/>
              </a:ext>
            </a:extLst>
          </p:cNvPr>
          <p:cNvSpPr/>
          <p:nvPr/>
        </p:nvSpPr>
        <p:spPr>
          <a:xfrm>
            <a:off x="1505310" y="5252051"/>
            <a:ext cx="6133380" cy="924462"/>
          </a:xfrm>
          <a:prstGeom prst="bevel">
            <a:avLst/>
          </a:prstGeom>
          <a:solidFill>
            <a:srgbClr val="CC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7030A0"/>
                </a:solidFill>
              </a:rPr>
              <a:t>８月からはランチも開始予定です</a:t>
            </a:r>
          </a:p>
        </p:txBody>
      </p:sp>
      <p:sp>
        <p:nvSpPr>
          <p:cNvPr id="12" name="スクロール: 横 11">
            <a:extLst>
              <a:ext uri="{FF2B5EF4-FFF2-40B4-BE49-F238E27FC236}">
                <a16:creationId xmlns:a16="http://schemas.microsoft.com/office/drawing/2014/main" id="{AD97EB5B-1369-83C0-FB2C-90AF6A99C9B2}"/>
              </a:ext>
            </a:extLst>
          </p:cNvPr>
          <p:cNvSpPr/>
          <p:nvPr/>
        </p:nvSpPr>
        <p:spPr>
          <a:xfrm>
            <a:off x="545297" y="275311"/>
            <a:ext cx="4769428" cy="115025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solidFill>
                  <a:srgbClr val="00B050"/>
                </a:solidFill>
              </a:rPr>
              <a:t>メニュー紹介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C50CBB0-0F94-C241-2478-95A3E47F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DE0C2-5B3A-78FF-D843-E6B95FC4C0F1}"/>
              </a:ext>
            </a:extLst>
          </p:cNvPr>
          <p:cNvSpPr txBox="1"/>
          <p:nvPr/>
        </p:nvSpPr>
        <p:spPr>
          <a:xfrm>
            <a:off x="3821567" y="3893675"/>
            <a:ext cx="3230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焼き菓子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名物カレーパン　など</a:t>
            </a:r>
            <a:endParaRPr kumimoji="1" lang="en-US" altLang="ja-JP" sz="2400" dirty="0"/>
          </a:p>
        </p:txBody>
      </p:sp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02F5F757-BE3A-0597-EFD6-23A345C25E91}"/>
              </a:ext>
            </a:extLst>
          </p:cNvPr>
          <p:cNvSpPr/>
          <p:nvPr/>
        </p:nvSpPr>
        <p:spPr>
          <a:xfrm>
            <a:off x="545297" y="3966392"/>
            <a:ext cx="2657188" cy="753692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軽食</a:t>
            </a:r>
          </a:p>
        </p:txBody>
      </p:sp>
      <p:sp>
        <p:nvSpPr>
          <p:cNvPr id="10" name="矢印: 五方向 9">
            <a:extLst>
              <a:ext uri="{FF2B5EF4-FFF2-40B4-BE49-F238E27FC236}">
                <a16:creationId xmlns:a16="http://schemas.microsoft.com/office/drawing/2014/main" id="{D7E28645-9F70-7A4D-CAA0-5F0A7D8B6865}"/>
              </a:ext>
            </a:extLst>
          </p:cNvPr>
          <p:cNvSpPr/>
          <p:nvPr/>
        </p:nvSpPr>
        <p:spPr>
          <a:xfrm>
            <a:off x="545297" y="2068207"/>
            <a:ext cx="2657188" cy="753692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ドリンク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800</TotalTime>
  <Words>67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2023-01-27T07:53:45Z</cp:lastPrinted>
  <dcterms:created xsi:type="dcterms:W3CDTF">2023-01-25T04:47:11Z</dcterms:created>
  <dcterms:modified xsi:type="dcterms:W3CDTF">2023-04-07T08:06:25Z</dcterms:modified>
</cp:coreProperties>
</file>