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FF5050"/>
    <a:srgbClr val="FF66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5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sz="1800" b="0" i="0" baseline="0" dirty="0">
                <a:effectLst/>
              </a:rPr>
              <a:t>過去５年間の</a:t>
            </a:r>
            <a:r>
              <a:rPr lang="ja-JP" altLang="ja-JP" sz="1800" b="0" i="0" baseline="0" dirty="0">
                <a:effectLst/>
              </a:rPr>
              <a:t>事故件数</a:t>
            </a:r>
            <a:endParaRPr lang="ja-JP" altLang="ja-JP" dirty="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件数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594-4CB2-978D-E00CAA13756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594-4CB2-978D-E00CAA13756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594-4CB2-978D-E00CAA13756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594-4CB2-978D-E00CAA137560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6594-4CB2-978D-E00CAA137560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6594-4CB2-978D-E00CAA13756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Sheet1!$B$1:$G$1</c:f>
              <c:strCache>
                <c:ptCount val="6"/>
                <c:pt idx="0">
                  <c:v>10代以下</c:v>
                </c:pt>
                <c:pt idx="1">
                  <c:v>20代</c:v>
                </c:pt>
                <c:pt idx="2">
                  <c:v>30代</c:v>
                </c:pt>
                <c:pt idx="3">
                  <c:v>40代</c:v>
                </c:pt>
                <c:pt idx="4">
                  <c:v>50代</c:v>
                </c:pt>
                <c:pt idx="5">
                  <c:v>60代以上</c:v>
                </c:pt>
              </c:strCache>
            </c:strRef>
          </c:cat>
          <c:val>
            <c:numRef>
              <c:f>Sheet1!$B$2:$G$2</c:f>
              <c:numCache>
                <c:formatCode>General</c:formatCode>
                <c:ptCount val="6"/>
                <c:pt idx="0">
                  <c:v>1</c:v>
                </c:pt>
                <c:pt idx="1">
                  <c:v>7</c:v>
                </c:pt>
                <c:pt idx="2">
                  <c:v>21</c:v>
                </c:pt>
                <c:pt idx="3">
                  <c:v>17</c:v>
                </c:pt>
                <c:pt idx="4">
                  <c:v>24</c:v>
                </c:pt>
                <c:pt idx="5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1DF-4754-97EF-FAA8530C994A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E4644B8-A197-23AA-D59C-561DB2747951}"/>
              </a:ext>
            </a:extLst>
          </p:cNvPr>
          <p:cNvSpPr/>
          <p:nvPr userDrawn="1"/>
        </p:nvSpPr>
        <p:spPr>
          <a:xfrm>
            <a:off x="6457950" y="96262"/>
            <a:ext cx="251863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2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ハローホーム</a:t>
            </a:r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8" name="四角形: 角度付き 7">
            <a:extLst>
              <a:ext uri="{FF2B5EF4-FFF2-40B4-BE49-F238E27FC236}">
                <a16:creationId xmlns:a16="http://schemas.microsoft.com/office/drawing/2014/main" id="{80EA7CCD-394F-7DBF-D16F-A52E19323EFF}"/>
              </a:ext>
            </a:extLst>
          </p:cNvPr>
          <p:cNvSpPr/>
          <p:nvPr/>
        </p:nvSpPr>
        <p:spPr>
          <a:xfrm>
            <a:off x="471324" y="1919532"/>
            <a:ext cx="5065410" cy="2795080"/>
          </a:xfrm>
          <a:prstGeom prst="bevel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脚立</a:t>
            </a:r>
            <a:r>
              <a:rPr kumimoji="1" lang="ja-JP" altLang="en-US" sz="48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からの</a:t>
            </a:r>
            <a:endParaRPr kumimoji="1" lang="en-US" altLang="ja-JP" sz="4800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48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転落</a:t>
            </a:r>
            <a:r>
              <a:rPr kumimoji="1" lang="ja-JP" altLang="en-US" sz="4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にご注意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FE68D00F-118D-7BA8-F193-E8E5982D27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300" y="1273358"/>
            <a:ext cx="2886478" cy="3600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グラフ 6">
            <a:extLst>
              <a:ext uri="{FF2B5EF4-FFF2-40B4-BE49-F238E27FC236}">
                <a16:creationId xmlns:a16="http://schemas.microsoft.com/office/drawing/2014/main" id="{5A1163F0-B396-2A19-8738-AA00B1EFFD1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64575437"/>
              </p:ext>
            </p:extLst>
          </p:nvPr>
        </p:nvGraphicFramePr>
        <p:xfrm>
          <a:off x="1871330" y="1485897"/>
          <a:ext cx="5401340" cy="30133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DCBF05A-D2BA-0EB6-486C-1D1B00FA8A27}"/>
              </a:ext>
            </a:extLst>
          </p:cNvPr>
          <p:cNvSpPr txBox="1"/>
          <p:nvPr/>
        </p:nvSpPr>
        <p:spPr>
          <a:xfrm>
            <a:off x="560020" y="348231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事故発生状況</a:t>
            </a:r>
          </a:p>
        </p:txBody>
      </p:sp>
      <p:sp>
        <p:nvSpPr>
          <p:cNvPr id="2" name="四角形: メモ 1">
            <a:extLst>
              <a:ext uri="{FF2B5EF4-FFF2-40B4-BE49-F238E27FC236}">
                <a16:creationId xmlns:a16="http://schemas.microsoft.com/office/drawing/2014/main" id="{0CFFB0C5-4D4D-80AD-1524-A3029293BAF5}"/>
              </a:ext>
            </a:extLst>
          </p:cNvPr>
          <p:cNvSpPr/>
          <p:nvPr/>
        </p:nvSpPr>
        <p:spPr>
          <a:xfrm>
            <a:off x="4438005" y="4932726"/>
            <a:ext cx="3993160" cy="1161543"/>
          </a:xfrm>
          <a:prstGeom prst="foldedCorner">
            <a:avLst>
              <a:gd name="adj" fmla="val 20767"/>
            </a:avLst>
          </a:prstGeom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b="1" i="0" strike="noStrike" baseline="0" dirty="0">
                <a:solidFill>
                  <a:srgbClr val="FF0000"/>
                </a:solidFill>
              </a:rPr>
              <a:t>そのうちの約半数が重傷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4" name="矢印: 五方向 3">
            <a:extLst>
              <a:ext uri="{FF2B5EF4-FFF2-40B4-BE49-F238E27FC236}">
                <a16:creationId xmlns:a16="http://schemas.microsoft.com/office/drawing/2014/main" id="{B95B4F32-726C-2D2D-B059-F8FF71A8DD0B}"/>
              </a:ext>
            </a:extLst>
          </p:cNvPr>
          <p:cNvSpPr/>
          <p:nvPr/>
        </p:nvSpPr>
        <p:spPr>
          <a:xfrm>
            <a:off x="560020" y="4932727"/>
            <a:ext cx="3389629" cy="1161543"/>
          </a:xfrm>
          <a:prstGeom prst="homePlate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けが人の約４割が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>
                <a:solidFill>
                  <a:schemeClr val="tx1"/>
                </a:solidFill>
              </a:rPr>
              <a:t>６０代以上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2" grpId="0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AA0F8CF-5681-A306-2ECA-5354C943769E}"/>
              </a:ext>
            </a:extLst>
          </p:cNvPr>
          <p:cNvSpPr txBox="1"/>
          <p:nvPr/>
        </p:nvSpPr>
        <p:spPr>
          <a:xfrm>
            <a:off x="560020" y="353563"/>
            <a:ext cx="32624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事故の原因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2A85DF9-37DE-E475-A2B2-EC48763BBD22}"/>
              </a:ext>
            </a:extLst>
          </p:cNvPr>
          <p:cNvSpPr txBox="1"/>
          <p:nvPr/>
        </p:nvSpPr>
        <p:spPr>
          <a:xfrm>
            <a:off x="560020" y="1590335"/>
            <a:ext cx="30957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i="1" dirty="0">
                <a:solidFill>
                  <a:srgbClr val="7030A0"/>
                </a:solidFill>
              </a:rPr>
              <a:t>バランスを崩す</a:t>
            </a:r>
            <a:endParaRPr kumimoji="1" lang="en-US" altLang="ja-JP" sz="3200" i="1" dirty="0">
              <a:solidFill>
                <a:srgbClr val="7030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i="1" dirty="0">
                <a:solidFill>
                  <a:srgbClr val="7030A0"/>
                </a:solidFill>
              </a:rPr>
              <a:t>滑る</a:t>
            </a:r>
            <a:endParaRPr kumimoji="1" lang="en-US" altLang="ja-JP" sz="3200" i="1" dirty="0">
              <a:solidFill>
                <a:srgbClr val="7030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i="1" dirty="0">
                <a:solidFill>
                  <a:srgbClr val="7030A0"/>
                </a:solidFill>
              </a:rPr>
              <a:t>踏み外す</a:t>
            </a:r>
          </a:p>
        </p:txBody>
      </p:sp>
      <p:sp>
        <p:nvSpPr>
          <p:cNvPr id="6" name="星: 16 pt 5">
            <a:extLst>
              <a:ext uri="{FF2B5EF4-FFF2-40B4-BE49-F238E27FC236}">
                <a16:creationId xmlns:a16="http://schemas.microsoft.com/office/drawing/2014/main" id="{2DE0D96A-940A-0090-FF8E-9D1A9359B4EF}"/>
              </a:ext>
            </a:extLst>
          </p:cNvPr>
          <p:cNvSpPr/>
          <p:nvPr/>
        </p:nvSpPr>
        <p:spPr>
          <a:xfrm>
            <a:off x="4655127" y="1481547"/>
            <a:ext cx="3803073" cy="1787236"/>
          </a:xfrm>
          <a:prstGeom prst="star16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>
                <a:solidFill>
                  <a:schemeClr val="bg1"/>
                </a:solidFill>
              </a:rPr>
              <a:t>転落</a:t>
            </a:r>
          </a:p>
        </p:txBody>
      </p:sp>
      <p:graphicFrame>
        <p:nvGraphicFramePr>
          <p:cNvPr id="3" name="表 7">
            <a:extLst>
              <a:ext uri="{FF2B5EF4-FFF2-40B4-BE49-F238E27FC236}">
                <a16:creationId xmlns:a16="http://schemas.microsoft.com/office/drawing/2014/main" id="{300CD0EF-D4C3-8859-3CD9-3040189AEB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3484316"/>
              </p:ext>
            </p:extLst>
          </p:nvPr>
        </p:nvGraphicFramePr>
        <p:xfrm>
          <a:off x="565509" y="3954017"/>
          <a:ext cx="4089618" cy="1981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54712">
                  <a:extLst>
                    <a:ext uri="{9D8B030D-6E8A-4147-A177-3AD203B41FA5}">
                      <a16:colId xmlns:a16="http://schemas.microsoft.com/office/drawing/2014/main" val="172423031"/>
                    </a:ext>
                  </a:extLst>
                </a:gridCol>
                <a:gridCol w="3234906">
                  <a:extLst>
                    <a:ext uri="{9D8B030D-6E8A-4147-A177-3AD203B41FA5}">
                      <a16:colId xmlns:a16="http://schemas.microsoft.com/office/drawing/2014/main" val="1807815614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使用時の状況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947124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sz="2000" dirty="0"/>
                        <a:t>体勢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天板の上に乗る・またがる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333805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身を乗り出す・上を向く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5593017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sz="2000" dirty="0"/>
                        <a:t>場所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軟らかい土・砂利の上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860320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段差・傾斜のある場所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2982428"/>
                  </a:ext>
                </a:extLst>
              </a:tr>
            </a:tbl>
          </a:graphicData>
        </a:graphic>
      </p:graphicFrame>
      <p:sp>
        <p:nvSpPr>
          <p:cNvPr id="4" name="スクロール: 横 3">
            <a:extLst>
              <a:ext uri="{FF2B5EF4-FFF2-40B4-BE49-F238E27FC236}">
                <a16:creationId xmlns:a16="http://schemas.microsoft.com/office/drawing/2014/main" id="{941C32C9-BC40-E2EA-3931-7DDFD0165E56}"/>
              </a:ext>
            </a:extLst>
          </p:cNvPr>
          <p:cNvSpPr/>
          <p:nvPr/>
        </p:nvSpPr>
        <p:spPr>
          <a:xfrm>
            <a:off x="5227608" y="4294882"/>
            <a:ext cx="3483895" cy="1299470"/>
          </a:xfrm>
          <a:prstGeom prst="horizontalScrol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いずれも危険！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B07354B-C10E-95DD-528D-B2D23C862D15}"/>
              </a:ext>
            </a:extLst>
          </p:cNvPr>
          <p:cNvSpPr txBox="1"/>
          <p:nvPr/>
        </p:nvSpPr>
        <p:spPr>
          <a:xfrm>
            <a:off x="560020" y="363683"/>
            <a:ext cx="55707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安全な使用のために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4CC187E1-7EBF-784C-5383-9BE50C67D530}"/>
              </a:ext>
            </a:extLst>
          </p:cNvPr>
          <p:cNvSpPr/>
          <p:nvPr/>
        </p:nvSpPr>
        <p:spPr>
          <a:xfrm>
            <a:off x="3121693" y="4085440"/>
            <a:ext cx="5170022" cy="2089186"/>
          </a:xfrm>
          <a:prstGeom prst="roundRect">
            <a:avLst/>
          </a:prstGeom>
          <a:blipFill dpi="0" rotWithShape="1">
            <a:blip r:embed="rId2"/>
            <a:srcRect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rgbClr val="FF0000"/>
                </a:solidFill>
              </a:rPr>
              <a:t>頭部を保護するために</a:t>
            </a:r>
          </a:p>
          <a:p>
            <a:pPr algn="ctr"/>
            <a:r>
              <a:rPr kumimoji="1" lang="ja-JP" altLang="en-US" sz="3200" dirty="0">
                <a:solidFill>
                  <a:srgbClr val="FF0000"/>
                </a:solidFill>
              </a:rPr>
              <a:t>ヘルメット着用を推奨</a:t>
            </a:r>
          </a:p>
        </p:txBody>
      </p:sp>
      <p:sp>
        <p:nvSpPr>
          <p:cNvPr id="8" name="矢印: 右 7">
            <a:extLst>
              <a:ext uri="{FF2B5EF4-FFF2-40B4-BE49-F238E27FC236}">
                <a16:creationId xmlns:a16="http://schemas.microsoft.com/office/drawing/2014/main" id="{A1EB9B12-F8BD-09AC-EC23-CA53A31FB9A3}"/>
              </a:ext>
            </a:extLst>
          </p:cNvPr>
          <p:cNvSpPr/>
          <p:nvPr/>
        </p:nvSpPr>
        <p:spPr>
          <a:xfrm>
            <a:off x="560020" y="1481978"/>
            <a:ext cx="3431108" cy="2125696"/>
          </a:xfrm>
          <a:prstGeom prst="rightArrow">
            <a:avLst/>
          </a:prstGeom>
          <a:solidFill>
            <a:srgbClr val="FFCC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400" dirty="0">
                <a:solidFill>
                  <a:srgbClr val="0070C0"/>
                </a:solidFill>
              </a:rPr>
              <a:t>使用方法を守る</a:t>
            </a:r>
            <a:endParaRPr lang="en-US" altLang="ja-JP" sz="2400" dirty="0">
              <a:solidFill>
                <a:srgbClr val="0070C0"/>
              </a:solidFill>
            </a:endParaRPr>
          </a:p>
          <a:p>
            <a:r>
              <a:rPr lang="ja-JP" altLang="en-US" sz="2400" dirty="0">
                <a:solidFill>
                  <a:srgbClr val="0070C0"/>
                </a:solidFill>
              </a:rPr>
              <a:t>安全な場所で使う</a:t>
            </a:r>
            <a:endParaRPr lang="en-US" altLang="ja-JP" sz="2400" dirty="0">
              <a:solidFill>
                <a:srgbClr val="0070C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DDE3228-0F6A-7C05-55CA-7B5FC2EF82C4}"/>
              </a:ext>
            </a:extLst>
          </p:cNvPr>
          <p:cNvSpPr txBox="1"/>
          <p:nvPr/>
        </p:nvSpPr>
        <p:spPr>
          <a:xfrm>
            <a:off x="4406865" y="2129327"/>
            <a:ext cx="41857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天板には乗らない</a:t>
            </a:r>
            <a:endParaRPr lang="en-US" altLang="ja-JP" sz="24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平らで安定した場所で使用</a:t>
            </a:r>
            <a:endParaRPr lang="en-US" altLang="ja-JP" sz="24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45095259-6E2D-5CB4-232A-A40821107B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20" y="4153720"/>
            <a:ext cx="1857634" cy="1952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8" grpId="2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653</TotalTime>
  <Words>112</Words>
  <PresentationFormat>画面に合わせる (4:3)</PresentationFormat>
  <Paragraphs>28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cp:lastPrinted>2023-01-26T06:50:35Z</cp:lastPrinted>
  <dcterms:created xsi:type="dcterms:W3CDTF">2023-01-25T06:58:52Z</dcterms:created>
  <dcterms:modified xsi:type="dcterms:W3CDTF">2023-04-07T07:28:46Z</dcterms:modified>
</cp:coreProperties>
</file>