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sldIdLst>
    <p:sldId id="256" r:id="rId2"/>
    <p:sldId id="257" r:id="rId3"/>
    <p:sldId id="259" r:id="rId4"/>
    <p:sldId id="258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CC"/>
    <a:srgbClr val="FFFF99"/>
    <a:srgbClr val="898989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150" d="100"/>
          <a:sy n="150" d="100"/>
        </p:scale>
        <p:origin x="108" y="-12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ja-JP" altLang="en-US" dirty="0"/>
              <a:t>企業が注目するスキル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回答数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Sheet1!$B$1:$F$1</c:f>
              <c:strCache>
                <c:ptCount val="5"/>
                <c:pt idx="0">
                  <c:v>主体性</c:v>
                </c:pt>
                <c:pt idx="1">
                  <c:v>実行力</c:v>
                </c:pt>
                <c:pt idx="2">
                  <c:v>柔軟性</c:v>
                </c:pt>
                <c:pt idx="3">
                  <c:v>課題発見力</c:v>
                </c:pt>
                <c:pt idx="4">
                  <c:v>その他</c:v>
                </c:pt>
              </c:strCache>
            </c:strRef>
          </c:cat>
          <c:val>
            <c:numRef>
              <c:f>Sheet1!$B$2:$F$2</c:f>
              <c:numCache>
                <c:formatCode>General</c:formatCode>
                <c:ptCount val="5"/>
                <c:pt idx="0">
                  <c:v>152</c:v>
                </c:pt>
                <c:pt idx="1">
                  <c:v>121</c:v>
                </c:pt>
                <c:pt idx="2">
                  <c:v>95</c:v>
                </c:pt>
                <c:pt idx="3">
                  <c:v>32</c:v>
                </c:pt>
                <c:pt idx="4">
                  <c:v>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5E1-40FE-9E4E-9BBD7509CFF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127340159"/>
        <c:axId val="2127344319"/>
      </c:barChart>
      <c:catAx>
        <c:axId val="2127340159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2127344319"/>
        <c:crosses val="autoZero"/>
        <c:auto val="1"/>
        <c:lblAlgn val="ctr"/>
        <c:lblOffset val="100"/>
        <c:noMultiLvlLbl val="0"/>
      </c:catAx>
      <c:valAx>
        <c:axId val="212734431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2127340159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351319-FB0B-4AAD-A80A-44E88FDC1733}" type="datetimeFigureOut">
              <a:rPr kumimoji="1" lang="ja-JP" altLang="en-US" smtClean="0"/>
              <a:t>2022/9/21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62E70B-5B9B-48DC-B794-D4069CCF6FF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60902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AABEB-D0F0-4495-B1C2-25500946BB3E}" type="datetime1">
              <a:rPr kumimoji="1" lang="ja-JP" altLang="en-US" smtClean="0"/>
              <a:t>2022/9/21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6401263"/>
      </p:ext>
    </p:extLst>
  </p:cSld>
  <p:clrMapOvr>
    <a:masterClrMapping/>
  </p:clrMapOvr>
  <p:transition spd="slow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BCAB0-E33E-4643-89F2-717E3301121B}" type="datetime1">
              <a:rPr kumimoji="1" lang="ja-JP" altLang="en-US" smtClean="0"/>
              <a:t>2022/9/21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0991452"/>
      </p:ext>
    </p:extLst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377C3-2EA8-4F6F-B996-8F3FE7675A9A}" type="datetime1">
              <a:rPr kumimoji="1" lang="ja-JP" altLang="en-US" smtClean="0"/>
              <a:t>2022/9/21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5751339"/>
      </p:ext>
    </p:extLst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D2451-8D9E-41F5-980A-5F4D7B9F981D}" type="datetime1">
              <a:rPr kumimoji="1" lang="ja-JP" altLang="en-US" smtClean="0"/>
              <a:t>2022/9/21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2714402"/>
      </p:ext>
    </p:extLst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40ED3-EDD9-421A-8BF3-96ED61A33230}" type="datetime1">
              <a:rPr kumimoji="1" lang="ja-JP" altLang="en-US" smtClean="0"/>
              <a:t>2022/9/21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8311057"/>
      </p:ext>
    </p:extLst>
  </p:cSld>
  <p:clrMapOvr>
    <a:masterClrMapping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2A220-CE34-4941-B829-53084B6BC903}" type="datetime1">
              <a:rPr kumimoji="1" lang="ja-JP" altLang="en-US" smtClean="0"/>
              <a:t>2022/9/21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956439"/>
      </p:ext>
    </p:extLst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E74E2-011A-4693-B6CA-DB0CE37F0610}" type="datetime1">
              <a:rPr kumimoji="1" lang="ja-JP" altLang="en-US" smtClean="0"/>
              <a:t>2022/9/21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2472932"/>
      </p:ext>
    </p:extLst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FC5B0-E4CC-40E2-B259-A2D9EA82295F}" type="datetime1">
              <a:rPr kumimoji="1" lang="ja-JP" altLang="en-US" smtClean="0"/>
              <a:t>2022/9/21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149712"/>
      </p:ext>
    </p:extLst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89EDB0-2A38-42A6-96FE-565815C753EA}" type="datetime1">
              <a:rPr kumimoji="1" lang="ja-JP" altLang="en-US" smtClean="0"/>
              <a:t>2022/9/21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0149197"/>
      </p:ext>
    </p:extLst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D7C5B-B30F-490C-98AC-DA1E308F2327}" type="datetime1">
              <a:rPr kumimoji="1" lang="ja-JP" altLang="en-US" smtClean="0"/>
              <a:t>2022/9/21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0977883"/>
      </p:ext>
    </p:extLst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D8C19-49DA-4274-9D55-332BD50D90CD}" type="datetime1">
              <a:rPr kumimoji="1" lang="ja-JP" altLang="en-US" smtClean="0"/>
              <a:t>2022/9/21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9739561"/>
      </p:ext>
    </p:extLst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208A77-243D-49C3-BEEC-D02C98DDC768}" type="datetime1">
              <a:rPr kumimoji="1" lang="ja-JP" altLang="en-US" smtClean="0"/>
              <a:t>2022/9/21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2F3903E3-D9FF-41D9-B5B6-2EB7CE6C982D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pic>
        <p:nvPicPr>
          <p:cNvPr id="11" name="図 10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B91C5893-8631-9E90-23E7-ACB0BE8CF4F5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4628" y="136524"/>
            <a:ext cx="1295581" cy="9526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1352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push dir="u"/>
  </p:transition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B78E2E9-107D-4BBC-938D-F580C1E5FA7A}"/>
              </a:ext>
            </a:extLst>
          </p:cNvPr>
          <p:cNvSpPr txBox="1"/>
          <p:nvPr/>
        </p:nvSpPr>
        <p:spPr>
          <a:xfrm>
            <a:off x="203096" y="188617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dirty="0"/>
              <a:t>受験番号　名前</a:t>
            </a:r>
          </a:p>
        </p:txBody>
      </p:sp>
      <p:sp>
        <p:nvSpPr>
          <p:cNvPr id="4" name="八角形 3">
            <a:extLst>
              <a:ext uri="{FF2B5EF4-FFF2-40B4-BE49-F238E27FC236}">
                <a16:creationId xmlns:a16="http://schemas.microsoft.com/office/drawing/2014/main" id="{B13DF127-035A-0D7C-972D-00E39FA5BA19}"/>
              </a:ext>
            </a:extLst>
          </p:cNvPr>
          <p:cNvSpPr/>
          <p:nvPr/>
        </p:nvSpPr>
        <p:spPr>
          <a:xfrm>
            <a:off x="1414732" y="2723278"/>
            <a:ext cx="6314536" cy="2569958"/>
          </a:xfrm>
          <a:prstGeom prst="octagon">
            <a:avLst/>
          </a:prstGeom>
          <a:solidFill>
            <a:srgbClr val="0070C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6600" b="1" dirty="0">
                <a:solidFill>
                  <a:schemeClr val="bg1"/>
                </a:solidFill>
              </a:rPr>
              <a:t>社会人基礎力</a:t>
            </a: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32ED26A7-70D5-CDA3-72CF-BDBCFA6AB052}"/>
              </a:ext>
            </a:extLst>
          </p:cNvPr>
          <p:cNvSpPr/>
          <p:nvPr/>
        </p:nvSpPr>
        <p:spPr>
          <a:xfrm>
            <a:off x="2026271" y="1564764"/>
            <a:ext cx="509145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5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人生１００年時代</a:t>
            </a:r>
          </a:p>
        </p:txBody>
      </p:sp>
    </p:spTree>
    <p:extLst>
      <p:ext uri="{BB962C8B-B14F-4D97-AF65-F5344CB8AC3E}">
        <p14:creationId xmlns:p14="http://schemas.microsoft.com/office/powerpoint/2010/main" val="297517564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36DE375-9068-B2D0-73F1-61910E48E460}"/>
              </a:ext>
            </a:extLst>
          </p:cNvPr>
          <p:cNvSpPr txBox="1"/>
          <p:nvPr/>
        </p:nvSpPr>
        <p:spPr>
          <a:xfrm>
            <a:off x="419450" y="394283"/>
            <a:ext cx="604203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000" u="sng" dirty="0"/>
              <a:t>「社会人基礎力」という概念</a:t>
            </a:r>
          </a:p>
        </p:txBody>
      </p:sp>
      <p:sp>
        <p:nvSpPr>
          <p:cNvPr id="5" name="四角形: メモ 4">
            <a:extLst>
              <a:ext uri="{FF2B5EF4-FFF2-40B4-BE49-F238E27FC236}">
                <a16:creationId xmlns:a16="http://schemas.microsoft.com/office/drawing/2014/main" id="{34C86CE7-0EA9-DF6D-3236-3C64843F83CC}"/>
              </a:ext>
            </a:extLst>
          </p:cNvPr>
          <p:cNvSpPr/>
          <p:nvPr/>
        </p:nvSpPr>
        <p:spPr>
          <a:xfrm>
            <a:off x="1493520" y="1799094"/>
            <a:ext cx="6156960" cy="1629906"/>
          </a:xfrm>
          <a:prstGeom prst="foldedCorner">
            <a:avLst/>
          </a:prstGeom>
          <a:blipFill dpi="0" rotWithShape="1">
            <a:blip r:embed="rId2"/>
            <a:srcRect/>
            <a:stretch>
              <a:fillRect/>
            </a:stretch>
          </a:blipFill>
          <a:ln>
            <a:round/>
          </a:ln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sz="24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職場や地域社会で多様な人々と</a:t>
            </a:r>
            <a:endParaRPr kumimoji="1" lang="en-US" altLang="ja-JP" sz="2400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r>
              <a:rPr kumimoji="1" lang="ja-JP" altLang="en-US" sz="24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仕事をしていくために必要な基礎的な力</a:t>
            </a:r>
          </a:p>
        </p:txBody>
      </p:sp>
      <p:graphicFrame>
        <p:nvGraphicFramePr>
          <p:cNvPr id="11" name="表 11">
            <a:extLst>
              <a:ext uri="{FF2B5EF4-FFF2-40B4-BE49-F238E27FC236}">
                <a16:creationId xmlns:a16="http://schemas.microsoft.com/office/drawing/2014/main" id="{7DF72FEA-AF5D-8B15-7A56-EC7A3AEA01B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2448668"/>
              </p:ext>
            </p:extLst>
          </p:nvPr>
        </p:nvGraphicFramePr>
        <p:xfrm>
          <a:off x="1947486" y="4125925"/>
          <a:ext cx="5249028" cy="17373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318157">
                  <a:extLst>
                    <a:ext uri="{9D8B030D-6E8A-4147-A177-3AD203B41FA5}">
                      <a16:colId xmlns:a16="http://schemas.microsoft.com/office/drawing/2014/main" val="3077765165"/>
                    </a:ext>
                  </a:extLst>
                </a:gridCol>
                <a:gridCol w="2930871">
                  <a:extLst>
                    <a:ext uri="{9D8B030D-6E8A-4147-A177-3AD203B41FA5}">
                      <a16:colId xmlns:a16="http://schemas.microsoft.com/office/drawing/2014/main" val="912272990"/>
                    </a:ext>
                  </a:extLst>
                </a:gridCol>
              </a:tblGrid>
              <a:tr h="370840">
                <a:tc rowSpan="3">
                  <a:txBody>
                    <a:bodyPr/>
                    <a:lstStyle/>
                    <a:p>
                      <a:r>
                        <a:rPr kumimoji="1" lang="ja-JP" altLang="en-US" sz="3200" dirty="0"/>
                        <a:t>３つの能力</a:t>
                      </a:r>
                    </a:p>
                  </a:txBody>
                  <a:tcPr anchor="ctr">
                    <a:lnL w="762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T w="762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3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ＭＳ Ｐゴシック"/>
                          <a:ea typeface="ＭＳ Ｐゴシック"/>
                          <a:cs typeface="+mn-cs"/>
                        </a:rPr>
                        <a:t>前に踏み出す</a:t>
                      </a:r>
                      <a:endParaRPr kumimoji="1" lang="en-US" altLang="ja-JP" sz="3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uLnTx/>
                        <a:uFillTx/>
                        <a:latin typeface="ＭＳ Ｐゴシック"/>
                        <a:ea typeface="ＭＳ Ｐゴシック"/>
                        <a:cs typeface="+mn-cs"/>
                      </a:endParaRP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6067593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3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  <a:uLnTx/>
                          <a:uFillTx/>
                          <a:latin typeface="ＭＳ Ｐゴシック"/>
                          <a:ea typeface="ＭＳ Ｐゴシック"/>
                          <a:cs typeface="+mn-cs"/>
                        </a:rPr>
                        <a:t>考え抜く</a:t>
                      </a:r>
                      <a:endParaRPr kumimoji="1" lang="en-US" altLang="ja-JP" sz="3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B0F0"/>
                        </a:solidFill>
                        <a:effectLst/>
                        <a:uLnTx/>
                        <a:uFillTx/>
                        <a:latin typeface="ＭＳ Ｐゴシック"/>
                        <a:ea typeface="ＭＳ Ｐゴシック"/>
                        <a:cs typeface="+mn-cs"/>
                      </a:endParaRP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49360955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3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/>
                          <a:uLnTx/>
                          <a:uFillTx/>
                          <a:latin typeface="ＭＳ Ｐゴシック"/>
                          <a:ea typeface="ＭＳ Ｐゴシック"/>
                          <a:cs typeface="+mn-cs"/>
                        </a:rPr>
                        <a:t>チームで働く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809991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7045643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6FEF8588-8DE7-DD0E-7D5F-80E883A27535}"/>
              </a:ext>
            </a:extLst>
          </p:cNvPr>
          <p:cNvSpPr txBox="1"/>
          <p:nvPr/>
        </p:nvSpPr>
        <p:spPr>
          <a:xfrm>
            <a:off x="419450" y="394283"/>
            <a:ext cx="345158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000" u="sng" dirty="0"/>
              <a:t>１２の能力要素</a:t>
            </a:r>
          </a:p>
        </p:txBody>
      </p:sp>
      <p:sp>
        <p:nvSpPr>
          <p:cNvPr id="3" name="四角形: 角を丸くする 2">
            <a:extLst>
              <a:ext uri="{FF2B5EF4-FFF2-40B4-BE49-F238E27FC236}">
                <a16:creationId xmlns:a16="http://schemas.microsoft.com/office/drawing/2014/main" id="{DA518872-0414-B80F-5C28-4F1FCABDD814}"/>
              </a:ext>
            </a:extLst>
          </p:cNvPr>
          <p:cNvSpPr/>
          <p:nvPr/>
        </p:nvSpPr>
        <p:spPr>
          <a:xfrm>
            <a:off x="2562651" y="1628526"/>
            <a:ext cx="5792783" cy="1135167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/>
              <a:t>主体性・働きかけ力・実行力</a:t>
            </a:r>
          </a:p>
        </p:txBody>
      </p:sp>
      <p:sp>
        <p:nvSpPr>
          <p:cNvPr id="9" name="四角形: 角を丸くする 8">
            <a:extLst>
              <a:ext uri="{FF2B5EF4-FFF2-40B4-BE49-F238E27FC236}">
                <a16:creationId xmlns:a16="http://schemas.microsoft.com/office/drawing/2014/main" id="{26B13945-2CF1-1663-4AB0-5ECB875FC1FE}"/>
              </a:ext>
            </a:extLst>
          </p:cNvPr>
          <p:cNvSpPr/>
          <p:nvPr/>
        </p:nvSpPr>
        <p:spPr>
          <a:xfrm>
            <a:off x="2562651" y="3330316"/>
            <a:ext cx="5792783" cy="1135167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/>
              <a:t>課題発見力・計画力・創造力</a:t>
            </a:r>
          </a:p>
        </p:txBody>
      </p:sp>
      <p:sp>
        <p:nvSpPr>
          <p:cNvPr id="10" name="四角形: 角を丸くする 9">
            <a:extLst>
              <a:ext uri="{FF2B5EF4-FFF2-40B4-BE49-F238E27FC236}">
                <a16:creationId xmlns:a16="http://schemas.microsoft.com/office/drawing/2014/main" id="{E8080044-E858-6103-36D6-DE18F822D319}"/>
              </a:ext>
            </a:extLst>
          </p:cNvPr>
          <p:cNvSpPr/>
          <p:nvPr/>
        </p:nvSpPr>
        <p:spPr>
          <a:xfrm>
            <a:off x="2562651" y="5014290"/>
            <a:ext cx="5792783" cy="1135167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/>
              <a:t>発信力・傾聴力・柔軟性・状況把握力</a:t>
            </a:r>
            <a:endParaRPr kumimoji="1" lang="en-US" altLang="ja-JP" sz="2400" dirty="0"/>
          </a:p>
          <a:p>
            <a:pPr algn="ctr"/>
            <a:r>
              <a:rPr kumimoji="1" lang="ja-JP" altLang="en-US" sz="2400" dirty="0"/>
              <a:t>規律性</a:t>
            </a:r>
            <a:r>
              <a:rPr kumimoji="1" lang="ja-JP" altLang="en-US" sz="2400"/>
              <a:t>・ストレスコントロール</a:t>
            </a:r>
            <a:endParaRPr kumimoji="1" lang="ja-JP" altLang="en-US" sz="2400" dirty="0"/>
          </a:p>
        </p:txBody>
      </p:sp>
      <p:pic>
        <p:nvPicPr>
          <p:cNvPr id="23" name="図 22">
            <a:extLst>
              <a:ext uri="{FF2B5EF4-FFF2-40B4-BE49-F238E27FC236}">
                <a16:creationId xmlns:a16="http://schemas.microsoft.com/office/drawing/2014/main" id="{3CF58ADE-0CA4-38B7-B784-54216D46962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3014" y="3159608"/>
            <a:ext cx="828791" cy="1476581"/>
          </a:xfrm>
          <a:prstGeom prst="rect">
            <a:avLst/>
          </a:prstGeom>
        </p:spPr>
      </p:pic>
      <p:pic>
        <p:nvPicPr>
          <p:cNvPr id="25" name="図 24">
            <a:extLst>
              <a:ext uri="{FF2B5EF4-FFF2-40B4-BE49-F238E27FC236}">
                <a16:creationId xmlns:a16="http://schemas.microsoft.com/office/drawing/2014/main" id="{0678F370-0016-EEA8-8F34-FBA9E8EBF58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3934" y="1457818"/>
            <a:ext cx="1066949" cy="1476581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75D3EA5C-2894-E029-199F-9F8A6F4025D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985" y="5053929"/>
            <a:ext cx="2114845" cy="1095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193646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3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9" grpId="0" animBg="1"/>
      <p:bldP spid="1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2C4065FC-B8A8-E7DB-2636-0A8011BEDE15}"/>
              </a:ext>
            </a:extLst>
          </p:cNvPr>
          <p:cNvSpPr txBox="1"/>
          <p:nvPr/>
        </p:nvSpPr>
        <p:spPr>
          <a:xfrm>
            <a:off x="419450" y="394283"/>
            <a:ext cx="506581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000" u="sng" dirty="0"/>
              <a:t>今後求められるスキル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E6F134A3-0124-3D8F-08CB-D0FA813A9BF2}"/>
              </a:ext>
            </a:extLst>
          </p:cNvPr>
          <p:cNvSpPr txBox="1"/>
          <p:nvPr/>
        </p:nvSpPr>
        <p:spPr>
          <a:xfrm>
            <a:off x="419450" y="4943065"/>
            <a:ext cx="355097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400" i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何を学ぶか</a:t>
            </a:r>
            <a:endParaRPr kumimoji="1" lang="en-US" altLang="ja-JP" sz="2400" i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400" i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どのように学ぶか</a:t>
            </a:r>
            <a:endParaRPr kumimoji="1" lang="en-US" altLang="ja-JP" sz="2400" i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400" i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どのように活躍するか</a:t>
            </a:r>
          </a:p>
        </p:txBody>
      </p:sp>
      <p:graphicFrame>
        <p:nvGraphicFramePr>
          <p:cNvPr id="12" name="グラフ 11">
            <a:extLst>
              <a:ext uri="{FF2B5EF4-FFF2-40B4-BE49-F238E27FC236}">
                <a16:creationId xmlns:a16="http://schemas.microsoft.com/office/drawing/2014/main" id="{61F5C5EE-7B92-6D04-FE1B-5A0DF82697F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55656945"/>
              </p:ext>
            </p:extLst>
          </p:nvPr>
        </p:nvGraphicFramePr>
        <p:xfrm>
          <a:off x="1524000" y="1560576"/>
          <a:ext cx="6096000" cy="29992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" name="星: 24 pt 12">
            <a:extLst>
              <a:ext uri="{FF2B5EF4-FFF2-40B4-BE49-F238E27FC236}">
                <a16:creationId xmlns:a16="http://schemas.microsoft.com/office/drawing/2014/main" id="{4979920B-633F-9A50-FE91-A1A319B5F83A}"/>
              </a:ext>
            </a:extLst>
          </p:cNvPr>
          <p:cNvSpPr/>
          <p:nvPr/>
        </p:nvSpPr>
        <p:spPr>
          <a:xfrm>
            <a:off x="4071861" y="4943065"/>
            <a:ext cx="4693552" cy="1166069"/>
          </a:xfrm>
          <a:prstGeom prst="star24">
            <a:avLst/>
          </a:prstGeom>
          <a:solidFill>
            <a:schemeClr val="bg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>
                <a:solidFill>
                  <a:schemeClr val="tx1"/>
                </a:solidFill>
              </a:rPr>
              <a:t>常に</a:t>
            </a:r>
            <a:r>
              <a:rPr kumimoji="1" lang="ja-JP" altLang="en-US" sz="2400" dirty="0">
                <a:solidFill>
                  <a:srgbClr val="FF0000"/>
                </a:solidFill>
              </a:rPr>
              <a:t>アップデート</a:t>
            </a:r>
          </a:p>
        </p:txBody>
      </p:sp>
    </p:spTree>
    <p:extLst>
      <p:ext uri="{BB962C8B-B14F-4D97-AF65-F5344CB8AC3E}">
        <p14:creationId xmlns:p14="http://schemas.microsoft.com/office/powerpoint/2010/main" val="96250561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3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2" grpId="0">
        <p:bldAsOne/>
      </p:bldGraphic>
      <p:bldP spid="13" grpId="0" animBg="1"/>
      <p:bldP spid="13" grpId="1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3">
      <a:majorFont>
        <a:latin typeface="ＭＳ Ｐゴシック"/>
        <a:ea typeface="ＭＳ Ｐゴシック"/>
        <a:cs typeface=""/>
      </a:majorFont>
      <a:minorFont>
        <a:latin typeface="ＭＳ Ｐゴシック"/>
        <a:ea typeface="ＭＳ Ｐゴシック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 kumimoji="1"/>
        </a:defPPr>
      </a:lstStyle>
      <a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a:style>
    </a:spDef>
  </a:objectDefaults>
  <a:extraClrSchemeLst/>
  <a:extLst>
    <a:ext uri="{05A4C25C-085E-4340-85A3-A5531E510DB2}">
      <thm15:themeFamily xmlns:thm15="http://schemas.microsoft.com/office/thememl/2012/main" name="PR模範解答用テンプレート.potx" id="{1A030B98-4D43-42CB-AAEF-FB3C65187B94}" vid="{03FC9EA6-7C56-4303-BF38-E1D32B822D9C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PR模範解答用テンプレート</Template>
  <TotalTime>922</TotalTime>
  <Words>97</Words>
  <PresentationFormat>画面に合わせる (4:3)</PresentationFormat>
  <Paragraphs>21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9" baseType="lpstr">
      <vt:lpstr>ＭＳ Ｐゴシック</vt:lpstr>
      <vt:lpstr>ＭＳ 明朝</vt:lpstr>
      <vt:lpstr>游ゴシック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>日本情報処理検定協会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2022-03-14T01:18:34Z</dcterms:created>
  <dcterms:modified xsi:type="dcterms:W3CDTF">2022-09-21T05:15:09Z</dcterms:modified>
</cp:coreProperties>
</file>