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CC"/>
    <a:srgbClr val="FFCC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ED4E2-A9EF-4D49-B3BA-61201E4E755D}" type="datetimeFigureOut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936B1-0654-45BE-84B9-22A46A4484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282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FD05A-242E-4240-A39F-C988B9ED52F5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CCBC5-C059-47A2-8931-75007FEB375B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D8273-101C-4418-881B-D1BED48D2349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86CAD-033C-4B2B-8507-91CCB85088B8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D6AB4-13E7-4CBD-B87A-6E96190B8879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F7413-35FF-48C7-893C-E6455FFFEE5D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F41FC-2266-481A-B78F-48EDECE8F156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1FE9-44C4-4EE6-8522-0A94F492CF09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30ED2-D68D-485B-8B10-D18451328C47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E8B9B-5DAD-4148-A0A2-72D98462223D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EF493-1970-45A0-8A48-0298A9B0E13E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5E388-F9B2-42FA-8185-2BC1C53DB90C}" type="datetime1">
              <a:rPr kumimoji="1" lang="ja-JP" altLang="en-US" smtClean="0"/>
              <a:t>2022/4/26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D8CBE51-67EC-49FC-B9FC-6253EA37596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48E5F18-5C35-4F9A-A989-62ECDA198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7BEE17BB-60BC-4F96-8ACC-36ECF543F5CC}"/>
              </a:ext>
            </a:extLst>
          </p:cNvPr>
          <p:cNvSpPr/>
          <p:nvPr/>
        </p:nvSpPr>
        <p:spPr>
          <a:xfrm>
            <a:off x="1167384" y="987552"/>
            <a:ext cx="6809232" cy="275539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ご利用明細書</a:t>
            </a:r>
            <a:endParaRPr kumimoji="1" lang="en-US" altLang="ja-JP" sz="4000" dirty="0"/>
          </a:p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郵送終了のお知らせ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C8AA93B-E16E-48E6-8512-B927027EF80D}"/>
              </a:ext>
            </a:extLst>
          </p:cNvPr>
          <p:cNvSpPr txBox="1"/>
          <p:nvPr/>
        </p:nvSpPr>
        <p:spPr>
          <a:xfrm>
            <a:off x="4603115" y="4692534"/>
            <a:ext cx="3709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くじらクレジットカード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9569482A-F6E6-4DBD-8A39-6790CD4FF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5" y="4172547"/>
            <a:ext cx="2857899" cy="18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92AB19F-9311-4BED-BAEB-3779C1492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59D2F3-5705-47B5-820A-83BCBA85CB68}"/>
              </a:ext>
            </a:extLst>
          </p:cNvPr>
          <p:cNvSpPr txBox="1"/>
          <p:nvPr/>
        </p:nvSpPr>
        <p:spPr>
          <a:xfrm>
            <a:off x="512064" y="512064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紙からＷＥＢへ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367933-8D82-4570-95DD-5521B4293252}"/>
              </a:ext>
            </a:extLst>
          </p:cNvPr>
          <p:cNvSpPr txBox="1"/>
          <p:nvPr/>
        </p:nvSpPr>
        <p:spPr>
          <a:xfrm>
            <a:off x="4925318" y="4779354"/>
            <a:ext cx="23775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70C0"/>
                </a:solidFill>
              </a:rPr>
              <a:t>環境への配慮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solidFill>
                  <a:srgbClr val="0070C0"/>
                </a:solidFill>
              </a:rPr>
              <a:t>利便性向上</a:t>
            </a:r>
          </a:p>
        </p:txBody>
      </p:sp>
      <p:sp>
        <p:nvSpPr>
          <p:cNvPr id="14" name="矢印: 五方向 13">
            <a:extLst>
              <a:ext uri="{FF2B5EF4-FFF2-40B4-BE49-F238E27FC236}">
                <a16:creationId xmlns:a16="http://schemas.microsoft.com/office/drawing/2014/main" id="{4E8CFC9E-23A6-4E5E-A7B8-C9E9A03778D9}"/>
              </a:ext>
            </a:extLst>
          </p:cNvPr>
          <p:cNvSpPr/>
          <p:nvPr/>
        </p:nvSpPr>
        <p:spPr>
          <a:xfrm>
            <a:off x="512063" y="4710400"/>
            <a:ext cx="3967657" cy="968906"/>
          </a:xfrm>
          <a:prstGeom prst="homePlat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紙面の電子化</a:t>
            </a:r>
          </a:p>
        </p:txBody>
      </p:sp>
      <p:sp>
        <p:nvSpPr>
          <p:cNvPr id="16" name="四角形: メモ 15">
            <a:extLst>
              <a:ext uri="{FF2B5EF4-FFF2-40B4-BE49-F238E27FC236}">
                <a16:creationId xmlns:a16="http://schemas.microsoft.com/office/drawing/2014/main" id="{06AF34C8-5D2D-41AF-99FC-D334A133EB86}"/>
              </a:ext>
            </a:extLst>
          </p:cNvPr>
          <p:cNvSpPr/>
          <p:nvPr/>
        </p:nvSpPr>
        <p:spPr>
          <a:xfrm>
            <a:off x="1535185" y="1663147"/>
            <a:ext cx="6073630" cy="2172255"/>
          </a:xfrm>
          <a:prstGeom prst="foldedCorner">
            <a:avLst/>
          </a:prstGeom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000" kern="100" dirty="0">
                <a:effectLst/>
                <a:latin typeface="+mn-ea"/>
                <a:cs typeface="Times New Roman" panose="02020603050405020304" pitchFamily="18" charset="0"/>
              </a:rPr>
              <a:t>ご利用明細書の</a:t>
            </a:r>
            <a:r>
              <a:rPr lang="ja-JP" altLang="ja-JP" sz="2000" kern="100">
                <a:latin typeface="+mn-ea"/>
                <a:cs typeface="Times New Roman" panose="02020603050405020304" pitchFamily="18" charset="0"/>
              </a:rPr>
              <a:t>郵送</a:t>
            </a:r>
            <a:r>
              <a:rPr lang="ja-JP" altLang="en-US" sz="2000" kern="100">
                <a:latin typeface="+mn-ea"/>
                <a:cs typeface="Times New Roman" panose="02020603050405020304" pitchFamily="18" charset="0"/>
              </a:rPr>
              <a:t>は１１</a:t>
            </a:r>
            <a:r>
              <a:rPr lang="ja-JP" altLang="ja-JP" sz="2000" kern="100">
                <a:latin typeface="+mn-ea"/>
                <a:cs typeface="Times New Roman" panose="02020603050405020304" pitchFamily="18" charset="0"/>
              </a:rPr>
              <a:t>月</a:t>
            </a:r>
            <a:r>
              <a:rPr lang="ja-JP" altLang="ja-JP" sz="2000" kern="100" dirty="0">
                <a:latin typeface="+mn-ea"/>
                <a:cs typeface="Times New Roman" panose="02020603050405020304" pitchFamily="18" charset="0"/>
              </a:rPr>
              <a:t>３０日で終了</a:t>
            </a:r>
            <a:endParaRPr lang="en-US" altLang="ja-JP" sz="2000" kern="100" dirty="0">
              <a:latin typeface="+mn-ea"/>
              <a:cs typeface="Times New Roman" panose="02020603050405020304" pitchFamily="18" charset="0"/>
            </a:endParaRPr>
          </a:p>
          <a:p>
            <a:pPr algn="ctr"/>
            <a:endParaRPr lang="ja-JP" altLang="ja-JP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algn="ctr"/>
            <a:r>
              <a:rPr lang="ja-JP" altLang="ja-JP" sz="3200" kern="100" dirty="0">
                <a:effectLst/>
                <a:latin typeface="+mn-ea"/>
                <a:cs typeface="Times New Roman" panose="02020603050405020304" pitchFamily="18" charset="0"/>
              </a:rPr>
              <a:t>ＷＥＢ明細</a:t>
            </a:r>
            <a:r>
              <a:rPr lang="ja-JP" altLang="en-US" sz="3200" kern="100" dirty="0">
                <a:effectLst/>
                <a:latin typeface="+mn-ea"/>
                <a:cs typeface="Times New Roman" panose="02020603050405020304" pitchFamily="18" charset="0"/>
              </a:rPr>
              <a:t>書</a:t>
            </a:r>
            <a:r>
              <a:rPr lang="ja-JP" altLang="ja-JP" sz="3200" kern="100" dirty="0">
                <a:effectLst/>
                <a:latin typeface="+mn-ea"/>
                <a:cs typeface="Times New Roman" panose="02020603050405020304" pitchFamily="18" charset="0"/>
              </a:rPr>
              <a:t>へ移行</a:t>
            </a:r>
            <a:endParaRPr lang="en-US" altLang="ja-JP" sz="3200" kern="100" dirty="0">
              <a:effectLst/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4EEB7E9-F49C-4E81-B001-C1BF97875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A287616-0B84-42B1-B745-4CAC6FB259C1}"/>
              </a:ext>
            </a:extLst>
          </p:cNvPr>
          <p:cNvSpPr txBox="1"/>
          <p:nvPr/>
        </p:nvSpPr>
        <p:spPr>
          <a:xfrm>
            <a:off x="512064" y="498812"/>
            <a:ext cx="5262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郵送継続をご希望の方へ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F11A9B-365E-48DB-A086-45C87C0A3EAB}"/>
              </a:ext>
            </a:extLst>
          </p:cNvPr>
          <p:cNvSpPr txBox="1"/>
          <p:nvPr/>
        </p:nvSpPr>
        <p:spPr>
          <a:xfrm>
            <a:off x="1649565" y="1706209"/>
            <a:ext cx="5844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/>
              <a:t>明細書の郵送は</a:t>
            </a:r>
            <a:r>
              <a:rPr kumimoji="1" lang="ja-JP" altLang="en-US" sz="2800" dirty="0">
                <a:solidFill>
                  <a:srgbClr val="FF0000"/>
                </a:solidFill>
              </a:rPr>
              <a:t>有料で継続可能</a:t>
            </a:r>
            <a:r>
              <a:rPr kumimoji="1" lang="ja-JP" altLang="en-US" sz="2800" dirty="0"/>
              <a:t>です</a:t>
            </a:r>
          </a:p>
        </p:txBody>
      </p:sp>
      <p:graphicFrame>
        <p:nvGraphicFramePr>
          <p:cNvPr id="5" name="表 5">
            <a:extLst>
              <a:ext uri="{FF2B5EF4-FFF2-40B4-BE49-F238E27FC236}">
                <a16:creationId xmlns:a16="http://schemas.microsoft.com/office/drawing/2014/main" id="{91F4DFEB-F97F-43DB-89D7-68573DFEAD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901324"/>
              </p:ext>
            </p:extLst>
          </p:nvPr>
        </p:nvGraphicFramePr>
        <p:xfrm>
          <a:off x="1314023" y="2805932"/>
          <a:ext cx="6515954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0370">
                  <a:extLst>
                    <a:ext uri="{9D8B030D-6E8A-4147-A177-3AD203B41FA5}">
                      <a16:colId xmlns:a16="http://schemas.microsoft.com/office/drawing/2014/main" val="2852878523"/>
                    </a:ext>
                  </a:extLst>
                </a:gridCol>
                <a:gridCol w="5155584">
                  <a:extLst>
                    <a:ext uri="{9D8B030D-6E8A-4147-A177-3AD203B41FA5}">
                      <a16:colId xmlns:a16="http://schemas.microsoft.com/office/drawing/2014/main" val="1587502939"/>
                    </a:ext>
                  </a:extLst>
                </a:gridCol>
              </a:tblGrid>
              <a:tr h="236647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B050"/>
                          </a:solidFill>
                        </a:rPr>
                        <a:t>手数料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１１０円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83053734"/>
                  </a:ext>
                </a:extLst>
              </a:tr>
              <a:tr h="286573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B050"/>
                          </a:solidFill>
                        </a:rPr>
                        <a:t>手続き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後日お送りする書類にてご案内します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7734571"/>
                  </a:ext>
                </a:extLst>
              </a:tr>
            </a:tbl>
          </a:graphicData>
        </a:graphic>
      </p:graphicFrame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C77236E0-8486-424D-BA60-286F37B1204E}"/>
              </a:ext>
            </a:extLst>
          </p:cNvPr>
          <p:cNvSpPr/>
          <p:nvPr/>
        </p:nvSpPr>
        <p:spPr>
          <a:xfrm>
            <a:off x="3045540" y="4739693"/>
            <a:ext cx="5169408" cy="1097280"/>
          </a:xfrm>
          <a:prstGeom prst="wedgeRoundRectCallout">
            <a:avLst>
              <a:gd name="adj1" fmla="val -59515"/>
              <a:gd name="adj2" fmla="val -9029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ご理解とご協力をお願いします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CC4E4BB-2C33-4C8E-9E4E-17A30F0E3E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4" y="4296835"/>
            <a:ext cx="1571844" cy="1933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498</TotalTime>
  <Words>72</Words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2022-03-14T01:17:44Z</dcterms:created>
  <dcterms:modified xsi:type="dcterms:W3CDTF">2022-04-26T02:49:16Z</dcterms:modified>
</cp:coreProperties>
</file>