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89898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参加者数の推移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海岸クリーン作戦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  <a:tailEnd type="none"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 cap="rnd">
                <a:solidFill>
                  <a:schemeClr val="accent1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2014年</c:v>
                </c:pt>
                <c:pt idx="1">
                  <c:v>2016年</c:v>
                </c:pt>
                <c:pt idx="2">
                  <c:v>2018年</c:v>
                </c:pt>
                <c:pt idx="3">
                  <c:v>2020年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13382</c:v>
                </c:pt>
                <c:pt idx="1">
                  <c:v>11433</c:v>
                </c:pt>
                <c:pt idx="2">
                  <c:v>8994</c:v>
                </c:pt>
                <c:pt idx="3">
                  <c:v>6047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26B-4C1C-9811-08E9DCB8D45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夏休みごみゼロ週間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Sheet1!$B$1:$E$1</c:f>
              <c:strCache>
                <c:ptCount val="4"/>
                <c:pt idx="0">
                  <c:v>2014年</c:v>
                </c:pt>
                <c:pt idx="1">
                  <c:v>2016年</c:v>
                </c:pt>
                <c:pt idx="2">
                  <c:v>2018年</c:v>
                </c:pt>
                <c:pt idx="3">
                  <c:v>2020年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4605</c:v>
                </c:pt>
                <c:pt idx="1">
                  <c:v>4178</c:v>
                </c:pt>
                <c:pt idx="2">
                  <c:v>3541</c:v>
                </c:pt>
                <c:pt idx="3">
                  <c:v>2459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26B-4C1C-9811-08E9DCB8D4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53143391"/>
        <c:axId val="1953156703"/>
      </c:lineChart>
      <c:catAx>
        <c:axId val="1953143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53156703"/>
        <c:crosses val="autoZero"/>
        <c:auto val="1"/>
        <c:lblAlgn val="ctr"/>
        <c:lblOffset val="100"/>
        <c:noMultiLvlLbl val="0"/>
      </c:catAx>
      <c:valAx>
        <c:axId val="1953156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9531433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51319-FB0B-4AAD-A80A-44E88FDC1733}" type="datetimeFigureOut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62E70B-5B9B-48DC-B794-D4069CCF6F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090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AABEB-D0F0-4495-B1C2-25500946BB3E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BCAB0-E33E-4643-89F2-717E3301121B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77C3-2EA8-4F6F-B996-8F3FE7675A9A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D2451-8D9E-41F5-980A-5F4D7B9F981D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0ED3-EDD9-421A-8BF3-96ED61A33230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2A220-CE34-4941-B829-53084B6BC903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E74E2-011A-4693-B6CA-DB0CE37F0610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C5B0-E4CC-40E2-B259-A2D9EA82295F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9EDB0-2A38-42A6-96FE-565815C753EA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D7C5B-B30F-490C-98AC-DA1E308F2327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8C19-49DA-4274-9D55-332BD50D90CD}" type="datetime1">
              <a:rPr kumimoji="1" lang="ja-JP" altLang="en-US" smtClean="0"/>
              <a:t>2022/5/11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8A77-243D-49C3-BEEC-D02C98DDC768}" type="datetime1">
              <a:rPr kumimoji="1" lang="ja-JP" altLang="en-US" smtClean="0"/>
              <a:t>2022/5/11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11" name="図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ED4C7EE-4C49-4C40-9A57-F9CDA1F7C2A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136524"/>
            <a:ext cx="1428949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スクロール: 横 5">
            <a:extLst>
              <a:ext uri="{FF2B5EF4-FFF2-40B4-BE49-F238E27FC236}">
                <a16:creationId xmlns:a16="http://schemas.microsoft.com/office/drawing/2014/main" id="{59A921CB-D615-4E75-B8E4-9771CBEEC51F}"/>
              </a:ext>
            </a:extLst>
          </p:cNvPr>
          <p:cNvSpPr/>
          <p:nvPr/>
        </p:nvSpPr>
        <p:spPr>
          <a:xfrm>
            <a:off x="542485" y="918676"/>
            <a:ext cx="6286762" cy="2420143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海岸清掃活動への支援</a:t>
            </a:r>
            <a:endParaRPr kumimoji="1" lang="en-US" altLang="ja-JP" sz="4000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endParaRPr kumimoji="1" lang="en-US" altLang="ja-JP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～継続参加しやすいサポート体制を～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B0FA54C-5781-4000-BF79-5F71CF655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69" y="4552858"/>
            <a:ext cx="2876951" cy="19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329B78-0243-4136-89FB-786D24F8B9B1}"/>
              </a:ext>
            </a:extLst>
          </p:cNvPr>
          <p:cNvSpPr txBox="1"/>
          <p:nvPr/>
        </p:nvSpPr>
        <p:spPr>
          <a:xfrm>
            <a:off x="441158" y="264807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ボランティア活動と現状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C5E97452-A4DD-4454-8221-5219F46903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244643"/>
              </p:ext>
            </p:extLst>
          </p:nvPr>
        </p:nvGraphicFramePr>
        <p:xfrm>
          <a:off x="1183105" y="1447707"/>
          <a:ext cx="6777790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9593">
                  <a:extLst>
                    <a:ext uri="{9D8B030D-6E8A-4147-A177-3AD203B41FA5}">
                      <a16:colId xmlns:a16="http://schemas.microsoft.com/office/drawing/2014/main" val="3151870141"/>
                    </a:ext>
                  </a:extLst>
                </a:gridCol>
                <a:gridCol w="3102671">
                  <a:extLst>
                    <a:ext uri="{9D8B030D-6E8A-4147-A177-3AD203B41FA5}">
                      <a16:colId xmlns:a16="http://schemas.microsoft.com/office/drawing/2014/main" val="2156910871"/>
                    </a:ext>
                  </a:extLst>
                </a:gridCol>
                <a:gridCol w="2105526">
                  <a:extLst>
                    <a:ext uri="{9D8B030D-6E8A-4147-A177-3AD203B41FA5}">
                      <a16:colId xmlns:a16="http://schemas.microsoft.com/office/drawing/2014/main" val="3384923686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主な活動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海岸クリーン作戦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春・秋　年２回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4082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solidFill>
                            <a:srgbClr val="0070C0"/>
                          </a:solidFill>
                          <a:latin typeface="+mn-ea"/>
                          <a:ea typeface="+mn-ea"/>
                        </a:rPr>
                        <a:t>夏休みごみゼロ週間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+mn-ea"/>
                          <a:ea typeface="+mn-ea"/>
                        </a:rPr>
                        <a:t>７月下旬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647461"/>
                  </a:ext>
                </a:extLst>
              </a:tr>
            </a:tbl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D0F23BAB-7203-42C7-96F4-25AE357516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43518454"/>
              </p:ext>
            </p:extLst>
          </p:nvPr>
        </p:nvGraphicFramePr>
        <p:xfrm>
          <a:off x="3213219" y="3826713"/>
          <a:ext cx="5498169" cy="2651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C43A607-2EE0-48E0-B1D4-EFFCE79C3B81}"/>
              </a:ext>
            </a:extLst>
          </p:cNvPr>
          <p:cNvSpPr/>
          <p:nvPr/>
        </p:nvSpPr>
        <p:spPr>
          <a:xfrm>
            <a:off x="2659310" y="2759820"/>
            <a:ext cx="3825380" cy="669180"/>
          </a:xfrm>
          <a:prstGeom prst="rect">
            <a:avLst/>
          </a:prstGeom>
          <a:solidFill>
            <a:srgbClr val="FFFF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減少傾向にある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5705565-CF80-4EA8-A73D-33C2A3167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810" y="3826713"/>
            <a:ext cx="2857899" cy="236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EA0A27E7-6545-490A-8DC8-D55C20C2EC4D}"/>
              </a:ext>
            </a:extLst>
          </p:cNvPr>
          <p:cNvSpPr/>
          <p:nvPr/>
        </p:nvSpPr>
        <p:spPr>
          <a:xfrm>
            <a:off x="505324" y="1505961"/>
            <a:ext cx="5048187" cy="770021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天候に左右されやすい</a:t>
            </a:r>
          </a:p>
        </p:txBody>
      </p:sp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99C15ED7-8175-40E3-B377-D226780D30E0}"/>
              </a:ext>
            </a:extLst>
          </p:cNvPr>
          <p:cNvSpPr/>
          <p:nvPr/>
        </p:nvSpPr>
        <p:spPr>
          <a:xfrm>
            <a:off x="505324" y="4208600"/>
            <a:ext cx="5048187" cy="770021"/>
          </a:xfrm>
          <a:prstGeom prst="homePlat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日程が合わない</a:t>
            </a:r>
          </a:p>
        </p:txBody>
      </p:sp>
      <p:sp>
        <p:nvSpPr>
          <p:cNvPr id="8" name="四角形: メモ 7">
            <a:extLst>
              <a:ext uri="{FF2B5EF4-FFF2-40B4-BE49-F238E27FC236}">
                <a16:creationId xmlns:a16="http://schemas.microsoft.com/office/drawing/2014/main" id="{26E1D667-1FA4-4655-84DB-5A24488472C5}"/>
              </a:ext>
            </a:extLst>
          </p:cNvPr>
          <p:cNvSpPr/>
          <p:nvPr/>
        </p:nvSpPr>
        <p:spPr>
          <a:xfrm>
            <a:off x="505324" y="2600742"/>
            <a:ext cx="3573488" cy="1234440"/>
          </a:xfrm>
          <a:prstGeom prst="foldedCorner">
            <a:avLst/>
          </a:prstGeom>
          <a:solidFill>
            <a:srgbClr val="00B0F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雨天</a:t>
            </a:r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5E0C5F4-7615-47EC-B52A-69B89D9362C9}"/>
              </a:ext>
            </a:extLst>
          </p:cNvPr>
          <p:cNvSpPr/>
          <p:nvPr/>
        </p:nvSpPr>
        <p:spPr>
          <a:xfrm>
            <a:off x="4572000" y="2600742"/>
            <a:ext cx="3573488" cy="1234440"/>
          </a:xfrm>
          <a:prstGeom prst="foldedCorner">
            <a:avLst/>
          </a:prstGeom>
          <a:solidFill>
            <a:srgbClr val="FFC000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強い日差し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E30DBC9-B76B-4D1F-A18B-535B10BCF84D}"/>
              </a:ext>
            </a:extLst>
          </p:cNvPr>
          <p:cNvSpPr txBox="1"/>
          <p:nvPr/>
        </p:nvSpPr>
        <p:spPr>
          <a:xfrm>
            <a:off x="1597468" y="5352039"/>
            <a:ext cx="59490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拘束時間が長い</a:t>
            </a:r>
            <a:endParaRPr kumimoji="1" lang="en-US" altLang="ja-JP" sz="28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土日休みではないため参加できない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D5CE514-7AD2-4A5C-970F-E5E10D3174CD}"/>
              </a:ext>
            </a:extLst>
          </p:cNvPr>
          <p:cNvSpPr txBox="1"/>
          <p:nvPr/>
        </p:nvSpPr>
        <p:spPr>
          <a:xfrm>
            <a:off x="441158" y="264807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参加者減少の理由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245514F-00F1-48D1-B729-B608BF26FD09}"/>
              </a:ext>
            </a:extLst>
          </p:cNvPr>
          <p:cNvSpPr/>
          <p:nvPr/>
        </p:nvSpPr>
        <p:spPr>
          <a:xfrm>
            <a:off x="1036320" y="1349977"/>
            <a:ext cx="7071360" cy="167238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参加者が</a:t>
            </a:r>
            <a:r>
              <a:rPr kumimoji="1" lang="ja-JP" altLang="en-US" sz="2800" u="sng" dirty="0">
                <a:solidFill>
                  <a:schemeClr val="bg1"/>
                </a:solidFill>
              </a:rPr>
              <a:t>清掃する日時を自由に設定</a:t>
            </a:r>
            <a:endParaRPr kumimoji="1" lang="en-US" altLang="ja-JP" sz="2800" u="sng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/>
              <a:t>ＷＥＢ上のフォームから申し込む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79528B1-4E15-4542-8E29-A0D05602B157}"/>
              </a:ext>
            </a:extLst>
          </p:cNvPr>
          <p:cNvSpPr/>
          <p:nvPr/>
        </p:nvSpPr>
        <p:spPr>
          <a:xfrm>
            <a:off x="1233586" y="3513405"/>
            <a:ext cx="66768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6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ごみ袋・ごみ回収用シールを提供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5D562C64-40B9-4E5C-B87E-E32C73DEFE56}"/>
              </a:ext>
            </a:extLst>
          </p:cNvPr>
          <p:cNvSpPr/>
          <p:nvPr/>
        </p:nvSpPr>
        <p:spPr>
          <a:xfrm>
            <a:off x="3850105" y="4996936"/>
            <a:ext cx="4639554" cy="1022169"/>
          </a:xfrm>
          <a:prstGeom prst="wedgeRoundRectCallout">
            <a:avLst>
              <a:gd name="adj1" fmla="val -70530"/>
              <a:gd name="adj2" fmla="val -3416"/>
              <a:gd name="adj3" fmla="val 16667"/>
            </a:avLst>
          </a:prstGeom>
          <a:solidFill>
            <a:srgbClr val="FFFF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清掃道具のレンタルも検討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D2D7C98-5604-490F-A361-8EA81EA20961}"/>
              </a:ext>
            </a:extLst>
          </p:cNvPr>
          <p:cNvSpPr txBox="1"/>
          <p:nvPr/>
        </p:nvSpPr>
        <p:spPr>
          <a:xfrm>
            <a:off x="441158" y="264807"/>
            <a:ext cx="4272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清掃活動を個別支援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D20B0EB-B348-4B11-8B83-8ABA58DB5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58" y="4417257"/>
            <a:ext cx="2219635" cy="218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697</TotalTime>
  <Words>103</Words>
  <PresentationFormat>画面に合わせる (4:3)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2022-03-14T01:18:34Z</dcterms:created>
  <dcterms:modified xsi:type="dcterms:W3CDTF">2022-05-11T02:37:08Z</dcterms:modified>
</cp:coreProperties>
</file>