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"/>
  </p:notes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  <a:srgbClr val="FFFF66"/>
    <a:srgbClr val="FF6699"/>
    <a:srgbClr val="FFFFCC"/>
    <a:srgbClr val="FF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90" d="100"/>
          <a:sy n="90" d="100"/>
        </p:scale>
        <p:origin x="864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ja-JP" altLang="en-US" dirty="0"/>
              <a:t>１人当たりの年間購入額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年間購入額（円）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Sheet1!$B$1:$D$1</c:f>
              <c:strCache>
                <c:ptCount val="3"/>
                <c:pt idx="0">
                  <c:v>３０代以下</c:v>
                </c:pt>
                <c:pt idx="1">
                  <c:v>４０代</c:v>
                </c:pt>
                <c:pt idx="2">
                  <c:v>５０代以上</c:v>
                </c:pt>
              </c:strCache>
            </c:strRef>
          </c:cat>
          <c:val>
            <c:numRef>
              <c:f>Sheet1!$B$2:$D$2</c:f>
              <c:numCache>
                <c:formatCode>#,##0_);[Red]\(#,##0\)</c:formatCode>
                <c:ptCount val="3"/>
                <c:pt idx="0">
                  <c:v>1300</c:v>
                </c:pt>
                <c:pt idx="1">
                  <c:v>9200</c:v>
                </c:pt>
                <c:pt idx="2">
                  <c:v>13000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E71-4D64-BA83-3973DACF19B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236610944"/>
        <c:axId val="236595552"/>
      </c:barChart>
      <c:catAx>
        <c:axId val="236610944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236595552"/>
        <c:crosses val="autoZero"/>
        <c:auto val="1"/>
        <c:lblAlgn val="ctr"/>
        <c:lblOffset val="100"/>
        <c:noMultiLvlLbl val="0"/>
      </c:catAx>
      <c:valAx>
        <c:axId val="236595552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_);[Red]\(#,##0\)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23661094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5076369-4DDC-4BEE-925E-8E71BB0EB874}" type="datetimeFigureOut">
              <a:rPr kumimoji="1" lang="ja-JP" altLang="en-US" smtClean="0"/>
              <a:t>2022/6/23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15BE108-99AB-4F28-96C2-8A00993795F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324332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D6AEC-1D1E-4CE7-B199-544B3BA885F7}" type="datetime1">
              <a:rPr kumimoji="1" lang="ja-JP" altLang="en-US" smtClean="0"/>
              <a:t>2022/6/23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26401263"/>
      </p:ext>
    </p:extLst>
  </p:cSld>
  <p:clrMapOvr>
    <a:masterClrMapping/>
  </p:clrMapOvr>
  <p:transition spd="slow">
    <p:wip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424070-EA24-453D-8867-99181442A50E}" type="datetime1">
              <a:rPr kumimoji="1" lang="ja-JP" altLang="en-US" smtClean="0"/>
              <a:t>2022/6/23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00991452"/>
      </p:ext>
    </p:extLst>
  </p:cSld>
  <p:clrMapOvr>
    <a:masterClrMapping/>
  </p:clrMapOvr>
  <p:transition spd="slow">
    <p:wip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26198C-BB54-4350-B5EE-DF8BCB1C8ED1}" type="datetime1">
              <a:rPr kumimoji="1" lang="ja-JP" altLang="en-US" smtClean="0"/>
              <a:t>2022/6/23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95751339"/>
      </p:ext>
    </p:extLst>
  </p:cSld>
  <p:clrMapOvr>
    <a:masterClrMapping/>
  </p:clrMapOvr>
  <p:transition spd="slow">
    <p:wip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B5BE39-E578-4525-A334-0342DEFA54B1}" type="datetime1">
              <a:rPr kumimoji="1" lang="ja-JP" altLang="en-US" smtClean="0"/>
              <a:t>2022/6/23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52714402"/>
      </p:ext>
    </p:extLst>
  </p:cSld>
  <p:clrMapOvr>
    <a:masterClrMapping/>
  </p:clrMapOvr>
  <p:transition spd="slow">
    <p:wip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00E6AC-2A01-417A-83EA-4C8763E97F2F}" type="datetime1">
              <a:rPr kumimoji="1" lang="ja-JP" altLang="en-US" smtClean="0"/>
              <a:t>2022/6/23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58311057"/>
      </p:ext>
    </p:extLst>
  </p:cSld>
  <p:clrMapOvr>
    <a:masterClrMapping/>
  </p:clrMapOvr>
  <p:transition spd="slow">
    <p:wip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68119D-0F48-41F7-949B-43A93734462A}" type="datetime1">
              <a:rPr kumimoji="1" lang="ja-JP" altLang="en-US" smtClean="0"/>
              <a:t>2022/6/23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99956439"/>
      </p:ext>
    </p:extLst>
  </p:cSld>
  <p:clrMapOvr>
    <a:masterClrMapping/>
  </p:clrMapOvr>
  <p:transition spd="slow">
    <p:wip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7F598-9A96-4A9D-99BA-94590D4BCB1B}" type="datetime1">
              <a:rPr kumimoji="1" lang="ja-JP" altLang="en-US" smtClean="0"/>
              <a:t>2022/6/23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2472932"/>
      </p:ext>
    </p:extLst>
  </p:cSld>
  <p:clrMapOvr>
    <a:masterClrMapping/>
  </p:clrMapOvr>
  <p:transition spd="slow">
    <p:wip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5B5A92-3458-4ED6-9A4B-73FA6D07AF56}" type="datetime1">
              <a:rPr kumimoji="1" lang="ja-JP" altLang="en-US" smtClean="0"/>
              <a:t>2022/6/23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07149712"/>
      </p:ext>
    </p:extLst>
  </p:cSld>
  <p:clrMapOvr>
    <a:masterClrMapping/>
  </p:clrMapOvr>
  <p:transition spd="slow">
    <p:wip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D71D18-2EC3-42DC-9A12-D92CA4D12F5C}" type="datetime1">
              <a:rPr kumimoji="1" lang="ja-JP" altLang="en-US" smtClean="0"/>
              <a:t>2022/6/23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20149197"/>
      </p:ext>
    </p:extLst>
  </p:cSld>
  <p:clrMapOvr>
    <a:masterClrMapping/>
  </p:clrMapOvr>
  <p:transition spd="slow">
    <p:wip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FB6798-9863-4951-8F23-7FE88ADC3507}" type="datetime1">
              <a:rPr kumimoji="1" lang="ja-JP" altLang="en-US" smtClean="0"/>
              <a:t>2022/6/23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10977883"/>
      </p:ext>
    </p:extLst>
  </p:cSld>
  <p:clrMapOvr>
    <a:masterClrMapping/>
  </p:clrMapOvr>
  <p:transition spd="slow">
    <p:wip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180278-0398-4B0A-8B06-F9A48019DBB0}" type="datetime1">
              <a:rPr kumimoji="1" lang="ja-JP" altLang="en-US" smtClean="0"/>
              <a:t>2022/6/23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39739561"/>
      </p:ext>
    </p:extLst>
  </p:cSld>
  <p:clrMapOvr>
    <a:masterClrMapping/>
  </p:clrMapOvr>
  <p:transition spd="slow">
    <p:wip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6CF621-6A12-4B74-AD39-E2665EC33417}" type="datetime1">
              <a:rPr kumimoji="1" lang="ja-JP" altLang="en-US" smtClean="0"/>
              <a:t>2022/6/23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2F3903E3-D9FF-41D9-B5B6-2EB7CE6C982D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331352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slow">
    <p:wipe/>
  </p:transition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4B78E2E9-107D-4BBC-938D-F580C1E5FA7A}"/>
              </a:ext>
            </a:extLst>
          </p:cNvPr>
          <p:cNvSpPr txBox="1"/>
          <p:nvPr/>
        </p:nvSpPr>
        <p:spPr>
          <a:xfrm>
            <a:off x="203096" y="188617"/>
            <a:ext cx="17235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dirty="0"/>
              <a:t>受験番号　名前</a:t>
            </a:r>
          </a:p>
        </p:txBody>
      </p:sp>
      <p:sp>
        <p:nvSpPr>
          <p:cNvPr id="3" name="八角形 2">
            <a:extLst>
              <a:ext uri="{FF2B5EF4-FFF2-40B4-BE49-F238E27FC236}">
                <a16:creationId xmlns:a16="http://schemas.microsoft.com/office/drawing/2014/main" id="{244CF465-81BF-4CC8-BAE8-092142DFBB42}"/>
              </a:ext>
            </a:extLst>
          </p:cNvPr>
          <p:cNvSpPr/>
          <p:nvPr/>
        </p:nvSpPr>
        <p:spPr>
          <a:xfrm>
            <a:off x="1152144" y="951849"/>
            <a:ext cx="6839712" cy="1557955"/>
          </a:xfrm>
          <a:prstGeom prst="octagon">
            <a:avLst/>
          </a:prstGeom>
          <a:solidFill>
            <a:srgbClr val="FFCCCC"/>
          </a:solidFill>
          <a:ln w="76200" cmpd="dbl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4800" dirty="0">
                <a:solidFill>
                  <a:schemeClr val="tx1"/>
                </a:solidFill>
              </a:rPr>
              <a:t>生花割引キャンペーン</a:t>
            </a: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C1F6CECF-6A3D-44DF-8D12-B607CC063D29}"/>
              </a:ext>
            </a:extLst>
          </p:cNvPr>
          <p:cNvSpPr txBox="1"/>
          <p:nvPr/>
        </p:nvSpPr>
        <p:spPr>
          <a:xfrm>
            <a:off x="3111503" y="5930068"/>
            <a:ext cx="292099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3200" b="1" dirty="0">
                <a:solidFill>
                  <a:schemeClr val="accent2">
                    <a:lumMod val="50000"/>
                  </a:schemeClr>
                </a:solidFill>
              </a:rPr>
              <a:t>さかえ市農水課</a:t>
            </a:r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55CA1068-8312-4DDB-B6FA-03DCE25B9F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1</a:t>
            </a:fld>
            <a:endParaRPr kumimoji="1" lang="ja-JP" altLang="en-US"/>
          </a:p>
        </p:txBody>
      </p:sp>
      <p:pic>
        <p:nvPicPr>
          <p:cNvPr id="9" name="図 8">
            <a:extLst>
              <a:ext uri="{FF2B5EF4-FFF2-40B4-BE49-F238E27FC236}">
                <a16:creationId xmlns:a16="http://schemas.microsoft.com/office/drawing/2014/main" id="{B01312C6-7DFB-4384-97D5-95C7AFF62C2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9313" y="2990695"/>
            <a:ext cx="2305372" cy="27150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517564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E251B4B3-B448-4CAC-A185-3FC210C46E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2</a:t>
            </a:fld>
            <a:endParaRPr kumimoji="1" lang="ja-JP" altLang="en-US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DAF8B609-1CCB-418F-A9E3-BB9DFE353BAF}"/>
              </a:ext>
            </a:extLst>
          </p:cNvPr>
          <p:cNvSpPr txBox="1"/>
          <p:nvPr/>
        </p:nvSpPr>
        <p:spPr>
          <a:xfrm>
            <a:off x="2222639" y="438912"/>
            <a:ext cx="469872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4400" dirty="0">
                <a:solidFill>
                  <a:srgbClr val="FF66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当市は花の生産地</a:t>
            </a:r>
          </a:p>
        </p:txBody>
      </p:sp>
      <p:sp>
        <p:nvSpPr>
          <p:cNvPr id="4" name="吹き出し: 右矢印 3">
            <a:extLst>
              <a:ext uri="{FF2B5EF4-FFF2-40B4-BE49-F238E27FC236}">
                <a16:creationId xmlns:a16="http://schemas.microsoft.com/office/drawing/2014/main" id="{444FA531-5A66-409F-8DEC-033E2B983780}"/>
              </a:ext>
            </a:extLst>
          </p:cNvPr>
          <p:cNvSpPr/>
          <p:nvPr/>
        </p:nvSpPr>
        <p:spPr>
          <a:xfrm>
            <a:off x="628650" y="1488096"/>
            <a:ext cx="4199382" cy="1402080"/>
          </a:xfrm>
          <a:prstGeom prst="rightArrowCallout">
            <a:avLst/>
          </a:prstGeom>
          <a:solidFill>
            <a:srgbClr val="00B05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>
                <a:solidFill>
                  <a:schemeClr val="bg1"/>
                </a:solidFill>
              </a:rPr>
              <a:t>主な生産品目</a:t>
            </a: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523E9CB3-3758-4743-B685-B128F14EF72D}"/>
              </a:ext>
            </a:extLst>
          </p:cNvPr>
          <p:cNvSpPr txBox="1"/>
          <p:nvPr/>
        </p:nvSpPr>
        <p:spPr>
          <a:xfrm>
            <a:off x="5189911" y="1522296"/>
            <a:ext cx="19839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kumimoji="1" lang="ja-JP" altLang="en-US" sz="2800" i="1" dirty="0"/>
              <a:t>キク</a:t>
            </a:r>
            <a:endParaRPr kumimoji="1" lang="en-US" altLang="ja-JP" sz="2800" i="1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kumimoji="1" lang="ja-JP" altLang="en-US" sz="2800" i="1" dirty="0"/>
              <a:t>ガーベラ</a:t>
            </a:r>
            <a:endParaRPr kumimoji="1" lang="en-US" altLang="ja-JP" sz="2800" i="1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kumimoji="1" lang="ja-JP" altLang="en-US" sz="2800" i="1" dirty="0"/>
              <a:t>ユリ</a:t>
            </a:r>
          </a:p>
        </p:txBody>
      </p:sp>
      <p:graphicFrame>
        <p:nvGraphicFramePr>
          <p:cNvPr id="10" name="グラフ 9">
            <a:extLst>
              <a:ext uri="{FF2B5EF4-FFF2-40B4-BE49-F238E27FC236}">
                <a16:creationId xmlns:a16="http://schemas.microsoft.com/office/drawing/2014/main" id="{FC9CA3A4-9F8B-419A-929A-3FB0ACD378B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688151310"/>
              </p:ext>
            </p:extLst>
          </p:nvPr>
        </p:nvGraphicFramePr>
        <p:xfrm>
          <a:off x="628649" y="3429000"/>
          <a:ext cx="4199383" cy="274320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四角形: メモ 5">
            <a:extLst>
              <a:ext uri="{FF2B5EF4-FFF2-40B4-BE49-F238E27FC236}">
                <a16:creationId xmlns:a16="http://schemas.microsoft.com/office/drawing/2014/main" id="{1F17331E-B717-4202-81D5-AB003AF89CF6}"/>
              </a:ext>
            </a:extLst>
          </p:cNvPr>
          <p:cNvSpPr/>
          <p:nvPr/>
        </p:nvSpPr>
        <p:spPr>
          <a:xfrm>
            <a:off x="5462476" y="3855720"/>
            <a:ext cx="2917769" cy="1889760"/>
          </a:xfrm>
          <a:prstGeom prst="foldedCorner">
            <a:avLst/>
          </a:prstGeom>
          <a:solidFill>
            <a:srgbClr val="FFFF99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ja-JP" altLang="en-US" sz="2400" dirty="0">
                <a:solidFill>
                  <a:srgbClr val="FF0000"/>
                </a:solidFill>
              </a:rPr>
              <a:t>花を購入する機会を</a:t>
            </a:r>
            <a:endParaRPr kumimoji="1" lang="en-US" altLang="ja-JP" sz="2400" dirty="0">
              <a:solidFill>
                <a:srgbClr val="FF0000"/>
              </a:solidFill>
            </a:endParaRPr>
          </a:p>
          <a:p>
            <a:r>
              <a:rPr kumimoji="1" lang="ja-JP" altLang="en-US" sz="2400" dirty="0">
                <a:solidFill>
                  <a:srgbClr val="FF0000"/>
                </a:solidFill>
              </a:rPr>
              <a:t>増やしたい</a:t>
            </a:r>
          </a:p>
        </p:txBody>
      </p:sp>
    </p:spTree>
    <p:extLst>
      <p:ext uri="{BB962C8B-B14F-4D97-AF65-F5344CB8AC3E}">
        <p14:creationId xmlns:p14="http://schemas.microsoft.com/office/powerpoint/2010/main" val="200710062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Graphic spid="10" grpId="0">
        <p:bldAsOne/>
      </p:bldGraphic>
      <p:bldP spid="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BE994EA8-581E-421A-B240-62726F1254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3</a:t>
            </a:fld>
            <a:endParaRPr kumimoji="1" lang="ja-JP" altLang="en-US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06CD44FD-303F-4962-92F0-3BC843B3F1E7}"/>
              </a:ext>
            </a:extLst>
          </p:cNvPr>
          <p:cNvSpPr txBox="1"/>
          <p:nvPr/>
        </p:nvSpPr>
        <p:spPr>
          <a:xfrm>
            <a:off x="1971769" y="438912"/>
            <a:ext cx="520046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4400" dirty="0">
                <a:solidFill>
                  <a:srgbClr val="FF66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購入のきっかけづくり</a:t>
            </a:r>
          </a:p>
        </p:txBody>
      </p:sp>
      <p:sp>
        <p:nvSpPr>
          <p:cNvPr id="4" name="吹き出し: 角を丸めた四角形 3">
            <a:extLst>
              <a:ext uri="{FF2B5EF4-FFF2-40B4-BE49-F238E27FC236}">
                <a16:creationId xmlns:a16="http://schemas.microsoft.com/office/drawing/2014/main" id="{A2EA0D94-0443-4B9B-BFC0-63E0DCB9C312}"/>
              </a:ext>
            </a:extLst>
          </p:cNvPr>
          <p:cNvSpPr/>
          <p:nvPr/>
        </p:nvSpPr>
        <p:spPr>
          <a:xfrm>
            <a:off x="468665" y="1719072"/>
            <a:ext cx="4681728" cy="1438656"/>
          </a:xfrm>
          <a:prstGeom prst="wedgeRoundRectCallout">
            <a:avLst>
              <a:gd name="adj1" fmla="val 70352"/>
              <a:gd name="adj2" fmla="val -29025"/>
              <a:gd name="adj3" fmla="val 16667"/>
            </a:avLst>
          </a:prstGeom>
          <a:solidFill>
            <a:srgbClr val="00B0F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0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生花購入に使える割引券を</a:t>
            </a:r>
            <a:endParaRPr kumimoji="1" lang="en-US" altLang="ja-JP" sz="2000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algn="ctr"/>
            <a:r>
              <a:rPr kumimoji="1" lang="ja-JP" altLang="en-US" sz="20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配布しています！</a:t>
            </a:r>
          </a:p>
        </p:txBody>
      </p:sp>
      <p:graphicFrame>
        <p:nvGraphicFramePr>
          <p:cNvPr id="7" name="表 7">
            <a:extLst>
              <a:ext uri="{FF2B5EF4-FFF2-40B4-BE49-F238E27FC236}">
                <a16:creationId xmlns:a16="http://schemas.microsoft.com/office/drawing/2014/main" id="{31AE931A-71A6-4906-8366-97A543E76A0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63978932"/>
              </p:ext>
            </p:extLst>
          </p:nvPr>
        </p:nvGraphicFramePr>
        <p:xfrm>
          <a:off x="2139315" y="3873643"/>
          <a:ext cx="4865370" cy="12801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26464">
                  <a:extLst>
                    <a:ext uri="{9D8B030D-6E8A-4147-A177-3AD203B41FA5}">
                      <a16:colId xmlns:a16="http://schemas.microsoft.com/office/drawing/2014/main" val="666987690"/>
                    </a:ext>
                  </a:extLst>
                </a:gridCol>
                <a:gridCol w="3438906">
                  <a:extLst>
                    <a:ext uri="{9D8B030D-6E8A-4147-A177-3AD203B41FA5}">
                      <a16:colId xmlns:a16="http://schemas.microsoft.com/office/drawing/2014/main" val="144534747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z="2400" b="0" dirty="0">
                          <a:solidFill>
                            <a:schemeClr val="tx1"/>
                          </a:solidFill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対象者</a:t>
                      </a:r>
                    </a:p>
                  </a:txBody>
                  <a:tcPr anchor="ctr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400" b="0" dirty="0"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市内在住</a:t>
                      </a:r>
                      <a:endParaRPr kumimoji="1" lang="en-US" altLang="ja-JP" sz="2400" b="0" dirty="0">
                        <a:latin typeface="ＭＳ 明朝" panose="02020609040205080304" pitchFamily="17" charset="-128"/>
                        <a:ea typeface="ＭＳ 明朝" panose="02020609040205080304" pitchFamily="17" charset="-128"/>
                      </a:endParaRPr>
                    </a:p>
                    <a:p>
                      <a:r>
                        <a:rPr kumimoji="1" lang="ja-JP" altLang="en-US" sz="2400" b="0" dirty="0"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市内に通勤通学する人</a:t>
                      </a:r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FF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8104113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z="2400" b="0" dirty="0">
                          <a:solidFill>
                            <a:schemeClr val="tx1"/>
                          </a:solidFill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割引額</a:t>
                      </a:r>
                    </a:p>
                  </a:txBody>
                  <a:tcPr anchor="ctr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400" b="0" dirty="0"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１，０００円</a:t>
                      </a:r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95816866"/>
                  </a:ext>
                </a:extLst>
              </a:tr>
            </a:tbl>
          </a:graphicData>
        </a:graphic>
      </p:graphicFrame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91AA0279-ADAD-46E8-B5C8-6C0B12F9927A}"/>
              </a:ext>
            </a:extLst>
          </p:cNvPr>
          <p:cNvSpPr txBox="1"/>
          <p:nvPr/>
        </p:nvSpPr>
        <p:spPr>
          <a:xfrm>
            <a:off x="3467173" y="5727950"/>
            <a:ext cx="504817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対象店舗・申込方法は</a:t>
            </a:r>
            <a:r>
              <a:rPr kumimoji="1" lang="ja-JP" altLang="en-US" sz="2000" u="sng" dirty="0">
                <a:solidFill>
                  <a:srgbClr val="FF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市のホームページ</a:t>
            </a:r>
            <a:r>
              <a:rPr kumimoji="1" lang="ja-JP" altLang="en-US" sz="2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まで</a:t>
            </a:r>
          </a:p>
        </p:txBody>
      </p:sp>
      <p:pic>
        <p:nvPicPr>
          <p:cNvPr id="13" name="図 12">
            <a:extLst>
              <a:ext uri="{FF2B5EF4-FFF2-40B4-BE49-F238E27FC236}">
                <a16:creationId xmlns:a16="http://schemas.microsoft.com/office/drawing/2014/main" id="{58E35FAE-BD78-48F3-A5CA-EDEEC56545B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57950" y="1304629"/>
            <a:ext cx="1714739" cy="21243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781317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ユーザー定義 3">
      <a:majorFont>
        <a:latin typeface="ＭＳ Ｐゴシック"/>
        <a:ea typeface="ＭＳ Ｐゴシック"/>
        <a:cs typeface=""/>
      </a:majorFont>
      <a:minorFont>
        <a:latin typeface="ＭＳ Ｐゴシック"/>
        <a:ea typeface="ＭＳ Ｐゴシック"/>
        <a:cs typeface="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rtlCol="0" anchor="ctr"/>
      <a:lstStyle>
        <a:defPPr algn="ctr">
          <a:defRPr kumimoji="1"/>
        </a:defPPr>
      </a:lstStyle>
      <a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a:style>
    </a:spDef>
  </a:objectDefaults>
  <a:extraClrSchemeLst/>
  <a:extLst>
    <a:ext uri="{05A4C25C-085E-4340-85A3-A5531E510DB2}">
      <thm15:themeFamily xmlns:thm15="http://schemas.microsoft.com/office/thememl/2012/main" name="PR模範解答用テンプレート.potx" id="{1A030B98-4D43-42CB-AAEF-FB3C65187B94}" vid="{03FC9EA6-7C56-4303-BF38-E1D32B822D9C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PR模範解答用テンプレート</Template>
  <TotalTime>378</TotalTime>
  <Words>71</Words>
  <PresentationFormat>画面に合わせる (4:3)</PresentationFormat>
  <Paragraphs>23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8" baseType="lpstr">
      <vt:lpstr>ＭＳ Ｐゴシック</vt:lpstr>
      <vt:lpstr>ＭＳ 明朝</vt:lpstr>
      <vt:lpstr>游ゴシック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日本情報処理検定協会</dc:creator>
  <dcterms:created xsi:type="dcterms:W3CDTF">2022-03-14T01:18:08Z</dcterms:created>
  <dcterms:modified xsi:type="dcterms:W3CDTF">2022-06-23T00:20:22Z</dcterms:modified>
</cp:coreProperties>
</file>