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351-4A1A-9F63-7B3A05532FD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351-4A1A-9F63-7B3A05532FD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351-4A1A-9F63-7B3A05532FD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Sheet1!$B$1:$D$1</c:f>
              <c:strCache>
                <c:ptCount val="3"/>
                <c:pt idx="0">
                  <c:v>利用したい</c:v>
                </c:pt>
                <c:pt idx="1">
                  <c:v>利用したくない</c:v>
                </c:pt>
                <c:pt idx="2">
                  <c:v>どちらでもない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125</c:v>
                </c:pt>
                <c:pt idx="1">
                  <c:v>54</c:v>
                </c:pt>
                <c:pt idx="2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8A2-43D6-8DBB-4225130B7652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15F9DD-6768-4AD0-9659-215CA2561F79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69E7FD-9F59-41E9-8202-3E6D863046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715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0FA98-87B5-4C34-B56A-A10881CBF378}" type="datetime1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F2558-28DB-40F1-8101-0577AD8ABA53}" type="datetime1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40826-38E7-439C-B08D-4F79DC94BB34}" type="datetime1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C4337-4188-4169-A1B5-4474AE94D745}" type="datetime1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7F809-32F4-405E-862D-03D08C0F2CBB}" type="datetime1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71305-C778-479E-B75B-7CF8E776C6BF}" type="datetime1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64176-1D1D-40C9-8A91-19380DAF11C1}" type="datetime1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C724-CBCF-4174-B6A2-9F8E3A93E4D4}" type="datetime1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37067-95B5-46EE-A760-B7EE3823C288}" type="datetime1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7A61-9979-4992-8DB5-48446DE399E5}" type="datetime1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9F8B-221D-4FA2-835B-17588C4D0835}" type="datetime1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A2955-F7D7-463E-BF05-5C81D5A06A20}" type="datetime1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i="1">
                <a:solidFill>
                  <a:srgbClr val="7030A0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2E710A6-3079-45F2-9C4A-3519D68BD1D6}"/>
              </a:ext>
            </a:extLst>
          </p:cNvPr>
          <p:cNvSpPr/>
          <p:nvPr userDrawn="1"/>
        </p:nvSpPr>
        <p:spPr>
          <a:xfrm>
            <a:off x="3577978" y="6231264"/>
            <a:ext cx="198804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産業振興会</a:t>
            </a:r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リボン: 上に曲がる 2">
            <a:extLst>
              <a:ext uri="{FF2B5EF4-FFF2-40B4-BE49-F238E27FC236}">
                <a16:creationId xmlns:a16="http://schemas.microsoft.com/office/drawing/2014/main" id="{46D03417-67B4-4C03-BD62-2D68376B39F1}"/>
              </a:ext>
            </a:extLst>
          </p:cNvPr>
          <p:cNvSpPr/>
          <p:nvPr/>
        </p:nvSpPr>
        <p:spPr>
          <a:xfrm>
            <a:off x="671119" y="1322851"/>
            <a:ext cx="7801762" cy="1208015"/>
          </a:xfrm>
          <a:prstGeom prst="ribbon2">
            <a:avLst>
              <a:gd name="adj1" fmla="val 16667"/>
              <a:gd name="adj2" fmla="val 69362"/>
            </a:avLst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b="1" dirty="0">
                <a:solidFill>
                  <a:srgbClr val="0070C0"/>
                </a:solidFill>
              </a:rPr>
              <a:t>地元カタログギフト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491DDFF9-534C-43B7-9326-E3BA6B9760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1119" y="3364764"/>
            <a:ext cx="3810532" cy="224821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8CEFA7FC-9E66-4809-8E03-4D7A499727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876" y="2988474"/>
            <a:ext cx="3620005" cy="300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6866A89E-945E-4502-8BA7-8AD962D55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3" name="平行四辺形 2">
            <a:extLst>
              <a:ext uri="{FF2B5EF4-FFF2-40B4-BE49-F238E27FC236}">
                <a16:creationId xmlns:a16="http://schemas.microsoft.com/office/drawing/2014/main" id="{D5239DC0-ACA7-4AF6-BB11-A81449A8E1DF}"/>
              </a:ext>
            </a:extLst>
          </p:cNvPr>
          <p:cNvSpPr/>
          <p:nvPr/>
        </p:nvSpPr>
        <p:spPr>
          <a:xfrm>
            <a:off x="411061" y="402672"/>
            <a:ext cx="4404220" cy="989901"/>
          </a:xfrm>
          <a:prstGeom prst="parallelogram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アンケート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3E422BA-5FBD-4396-A42C-B98C163115AF}"/>
              </a:ext>
            </a:extLst>
          </p:cNvPr>
          <p:cNvSpPr txBox="1"/>
          <p:nvPr/>
        </p:nvSpPr>
        <p:spPr>
          <a:xfrm>
            <a:off x="866499" y="1499901"/>
            <a:ext cx="7411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地元名産を集めたカタログギフトがあれば利用したいですか？</a:t>
            </a:r>
          </a:p>
        </p:txBody>
      </p:sp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4CA76DDE-24FA-421D-BFE5-3F56E2DF5C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22427747"/>
              </p:ext>
            </p:extLst>
          </p:nvPr>
        </p:nvGraphicFramePr>
        <p:xfrm>
          <a:off x="2391299" y="1909847"/>
          <a:ext cx="4361402" cy="2843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吹き出し: 右矢印 7">
            <a:extLst>
              <a:ext uri="{FF2B5EF4-FFF2-40B4-BE49-F238E27FC236}">
                <a16:creationId xmlns:a16="http://schemas.microsoft.com/office/drawing/2014/main" id="{1BBB56BD-25F2-4C41-B794-B48438053D5B}"/>
              </a:ext>
            </a:extLst>
          </p:cNvPr>
          <p:cNvSpPr/>
          <p:nvPr/>
        </p:nvSpPr>
        <p:spPr>
          <a:xfrm>
            <a:off x="427931" y="4932727"/>
            <a:ext cx="4361402" cy="914400"/>
          </a:xfrm>
          <a:prstGeom prst="rightArrowCallou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FF0000"/>
                </a:solidFill>
              </a:rPr>
              <a:t>利用したい理由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1752A62-EFCD-4703-BE95-3ED4C40FE74A}"/>
              </a:ext>
            </a:extLst>
          </p:cNvPr>
          <p:cNvSpPr txBox="1"/>
          <p:nvPr/>
        </p:nvSpPr>
        <p:spPr>
          <a:xfrm>
            <a:off x="4978016" y="4974428"/>
            <a:ext cx="28440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/>
              <a:t>地元を応援したい</a:t>
            </a:r>
            <a:endParaRPr kumimoji="1" lang="en-US" altLang="ja-JP" sz="2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/>
              <a:t>認知度を上げたい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49AF7C4-60EC-453D-AD5D-153410089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3" name="平行四辺形 2">
            <a:extLst>
              <a:ext uri="{FF2B5EF4-FFF2-40B4-BE49-F238E27FC236}">
                <a16:creationId xmlns:a16="http://schemas.microsoft.com/office/drawing/2014/main" id="{17CCFA41-7DD7-4F53-8CF8-AC3553511E46}"/>
              </a:ext>
            </a:extLst>
          </p:cNvPr>
          <p:cNvSpPr/>
          <p:nvPr/>
        </p:nvSpPr>
        <p:spPr>
          <a:xfrm>
            <a:off x="411061" y="402672"/>
            <a:ext cx="4404220" cy="989901"/>
          </a:xfrm>
          <a:prstGeom prst="parallelogram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用途とねらい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3EF6D780-321A-4E24-8BF3-CB4CB42394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77869"/>
              </p:ext>
            </p:extLst>
          </p:nvPr>
        </p:nvGraphicFramePr>
        <p:xfrm>
          <a:off x="1659622" y="1824838"/>
          <a:ext cx="5824756" cy="1645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0477">
                  <a:extLst>
                    <a:ext uri="{9D8B030D-6E8A-4147-A177-3AD203B41FA5}">
                      <a16:colId xmlns:a16="http://schemas.microsoft.com/office/drawing/2014/main" val="2178392315"/>
                    </a:ext>
                  </a:extLst>
                </a:gridCol>
                <a:gridCol w="1459684">
                  <a:extLst>
                    <a:ext uri="{9D8B030D-6E8A-4147-A177-3AD203B41FA5}">
                      <a16:colId xmlns:a16="http://schemas.microsoft.com/office/drawing/2014/main" val="2153500439"/>
                    </a:ext>
                  </a:extLst>
                </a:gridCol>
                <a:gridCol w="3204595">
                  <a:extLst>
                    <a:ext uri="{9D8B030D-6E8A-4147-A177-3AD203B41FA5}">
                      <a16:colId xmlns:a16="http://schemas.microsoft.com/office/drawing/2014/main" val="2449937625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例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個人</a:t>
                      </a:r>
                    </a:p>
                  </a:txBody>
                  <a:tcPr anchor="ctr"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お中元やお歳暮</a:t>
                      </a:r>
                      <a:endParaRPr kumimoji="1" lang="en-US" altLang="ja-JP" sz="24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引き出物など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94086564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企業</a:t>
                      </a:r>
                    </a:p>
                  </a:txBody>
                  <a:tcPr anchor="ctr"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イベントの景品</a:t>
                      </a:r>
                      <a:endParaRPr kumimoji="1" lang="en-US" altLang="ja-JP" sz="24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r>
                        <a:rPr kumimoji="1" lang="ja-JP" altLang="en-US" sz="240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販促品など</a:t>
                      </a:r>
                      <a:endParaRPr kumimoji="1" lang="ja-JP" altLang="en-US" sz="24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3687715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589CC53-EED9-4E5A-8B61-A356D6E82188}"/>
              </a:ext>
            </a:extLst>
          </p:cNvPr>
          <p:cNvSpPr txBox="1"/>
          <p:nvPr/>
        </p:nvSpPr>
        <p:spPr>
          <a:xfrm>
            <a:off x="593989" y="3854178"/>
            <a:ext cx="79560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rgbClr val="FF0000"/>
                </a:solidFill>
              </a:rPr>
              <a:t>商品を試してもらい</a:t>
            </a:r>
            <a:r>
              <a:rPr kumimoji="1" lang="ja-JP" altLang="en-US" sz="3200" u="sng" dirty="0">
                <a:solidFill>
                  <a:srgbClr val="FF0000"/>
                </a:solidFill>
              </a:rPr>
              <a:t>リピート購入</a:t>
            </a:r>
            <a:r>
              <a:rPr kumimoji="1" lang="ja-JP" altLang="en-US" sz="3200" dirty="0">
                <a:solidFill>
                  <a:srgbClr val="FF0000"/>
                </a:solidFill>
              </a:rPr>
              <a:t>につなげる！</a:t>
            </a: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A7D0ADAF-80A7-474A-A36E-F2B298FA6801}"/>
              </a:ext>
            </a:extLst>
          </p:cNvPr>
          <p:cNvSpPr/>
          <p:nvPr/>
        </p:nvSpPr>
        <p:spPr>
          <a:xfrm>
            <a:off x="475376" y="4767072"/>
            <a:ext cx="5640197" cy="1088444"/>
          </a:xfrm>
          <a:prstGeom prst="wedgeRoundRectCallout">
            <a:avLst>
              <a:gd name="adj1" fmla="val 60295"/>
              <a:gd name="adj2" fmla="val -14773"/>
              <a:gd name="adj3" fmla="val 16667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特設サイトには</a:t>
            </a:r>
            <a:endParaRPr kumimoji="1" lang="en-US" altLang="ja-JP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kumimoji="1" lang="ja-JP" alt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生産者の思いやエピソードを掲載</a:t>
            </a:r>
            <a:endParaRPr kumimoji="1" lang="en-US" altLang="ja-JP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B20059D6-3CF4-4FB3-AD44-99EE36B4A7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6855" y="4577766"/>
            <a:ext cx="1257475" cy="146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093FDD4-5274-48DD-8390-ED999DE39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3" name="平行四辺形 2">
            <a:extLst>
              <a:ext uri="{FF2B5EF4-FFF2-40B4-BE49-F238E27FC236}">
                <a16:creationId xmlns:a16="http://schemas.microsoft.com/office/drawing/2014/main" id="{FA865440-ABAB-427E-93FE-C6E1C2DD13E8}"/>
              </a:ext>
            </a:extLst>
          </p:cNvPr>
          <p:cNvSpPr/>
          <p:nvPr/>
        </p:nvSpPr>
        <p:spPr>
          <a:xfrm>
            <a:off x="411061" y="402672"/>
            <a:ext cx="4404220" cy="989901"/>
          </a:xfrm>
          <a:prstGeom prst="parallelogram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商品の選考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B5A12F8C-6377-47D1-BBD2-D11C5F6E038B}"/>
              </a:ext>
            </a:extLst>
          </p:cNvPr>
          <p:cNvSpPr/>
          <p:nvPr/>
        </p:nvSpPr>
        <p:spPr>
          <a:xfrm>
            <a:off x="411061" y="1879134"/>
            <a:ext cx="4160939" cy="119962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rgbClr val="00B050"/>
                </a:solidFill>
              </a:rPr>
              <a:t>商品の調査</a:t>
            </a:r>
            <a:endParaRPr kumimoji="1" lang="en-US" altLang="ja-JP" sz="2400" u="sng" dirty="0">
              <a:solidFill>
                <a:srgbClr val="00B050"/>
              </a:solidFill>
            </a:endParaRPr>
          </a:p>
          <a:p>
            <a:pPr algn="ctr"/>
            <a:r>
              <a:rPr kumimoji="1" lang="ja-JP" altLang="en-US" dirty="0"/>
              <a:t>まだ知られていない名品を探す</a:t>
            </a:r>
          </a:p>
        </p:txBody>
      </p:sp>
      <p:sp>
        <p:nvSpPr>
          <p:cNvPr id="5" name="平行四辺形 4">
            <a:extLst>
              <a:ext uri="{FF2B5EF4-FFF2-40B4-BE49-F238E27FC236}">
                <a16:creationId xmlns:a16="http://schemas.microsoft.com/office/drawing/2014/main" id="{3BD4E6FB-5B5C-42F7-BE41-981EAAC5F164}"/>
              </a:ext>
            </a:extLst>
          </p:cNvPr>
          <p:cNvSpPr/>
          <p:nvPr/>
        </p:nvSpPr>
        <p:spPr>
          <a:xfrm>
            <a:off x="2944536" y="3429000"/>
            <a:ext cx="3741489" cy="1199626"/>
          </a:xfrm>
          <a:prstGeom prst="parallelogram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rgbClr val="00B050"/>
                </a:solidFill>
              </a:rPr>
              <a:t>旬の生鮮品</a:t>
            </a:r>
            <a:endParaRPr kumimoji="1" lang="en-US" altLang="ja-JP" sz="2400" u="sng" dirty="0">
              <a:solidFill>
                <a:srgbClr val="00B050"/>
              </a:solidFill>
            </a:endParaRPr>
          </a:p>
          <a:p>
            <a:pPr algn="ctr"/>
            <a:r>
              <a:rPr kumimoji="1" lang="ja-JP" altLang="en-US" dirty="0"/>
              <a:t>期間限定品も可とする</a:t>
            </a:r>
          </a:p>
        </p:txBody>
      </p:sp>
      <p:sp>
        <p:nvSpPr>
          <p:cNvPr id="6" name="八角形 5">
            <a:extLst>
              <a:ext uri="{FF2B5EF4-FFF2-40B4-BE49-F238E27FC236}">
                <a16:creationId xmlns:a16="http://schemas.microsoft.com/office/drawing/2014/main" id="{874FEE2D-0B40-4BEA-A7B9-1B316B557942}"/>
              </a:ext>
            </a:extLst>
          </p:cNvPr>
          <p:cNvSpPr/>
          <p:nvPr/>
        </p:nvSpPr>
        <p:spPr>
          <a:xfrm>
            <a:off x="4815280" y="4978866"/>
            <a:ext cx="3741489" cy="1199626"/>
          </a:xfrm>
          <a:prstGeom prst="octago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rgbClr val="00B050"/>
                </a:solidFill>
              </a:rPr>
              <a:t>利用者層</a:t>
            </a:r>
            <a:endParaRPr kumimoji="1" lang="en-US" altLang="ja-JP" sz="2400" u="sng" dirty="0">
              <a:solidFill>
                <a:srgbClr val="00B050"/>
              </a:solidFill>
            </a:endParaRPr>
          </a:p>
          <a:p>
            <a:pPr algn="ctr"/>
            <a:r>
              <a:rPr kumimoji="1" lang="ja-JP" altLang="en-US" dirty="0"/>
              <a:t>幅広い年代を想定する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263</TotalTime>
  <Words>94</Words>
  <PresentationFormat>画面に合わせる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cp:revision>1</cp:revision>
  <dcterms:created xsi:type="dcterms:W3CDTF">2022-01-25T05:01:38Z</dcterms:created>
  <dcterms:modified xsi:type="dcterms:W3CDTF">2022-03-29T08:30:51Z</dcterms:modified>
</cp:coreProperties>
</file>