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/>
              <a:t>１００ｇあたりの含有量（ｍｇ）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ビタミンＣ含有量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赤パプリカ</c:v>
                </c:pt>
                <c:pt idx="1">
                  <c:v>黄パプリカ</c:v>
                </c:pt>
                <c:pt idx="2">
                  <c:v>青ピーマン</c:v>
                </c:pt>
                <c:pt idx="3">
                  <c:v>レモン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170</c:v>
                </c:pt>
                <c:pt idx="1">
                  <c:v>150</c:v>
                </c:pt>
                <c:pt idx="2">
                  <c:v>76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5D-4BFF-8B43-CF83CFBAF4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5177967"/>
        <c:axId val="345175887"/>
      </c:barChart>
      <c:catAx>
        <c:axId val="34517796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5175887"/>
        <c:crosses val="autoZero"/>
        <c:auto val="1"/>
        <c:lblAlgn val="ctr"/>
        <c:lblOffset val="100"/>
        <c:noMultiLvlLbl val="0"/>
      </c:catAx>
      <c:valAx>
        <c:axId val="34517588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517796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E48A01-38D7-4082-B0B6-2523574B1E44}" type="datetimeFigureOut">
              <a:rPr kumimoji="1" lang="ja-JP" altLang="en-US" smtClean="0"/>
              <a:t>2022/3/7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64E56A-D20B-4698-87B7-8A7F57AD86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166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64C58-BC8C-49EF-B75D-F150906855CA}" type="datetime1">
              <a:rPr kumimoji="1" lang="ja-JP" altLang="en-US" smtClean="0"/>
              <a:t>2022/3/7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0EAD-81F9-4FE7-8534-629CD3945BA7}" type="datetime1">
              <a:rPr kumimoji="1" lang="ja-JP" altLang="en-US" smtClean="0"/>
              <a:t>2022/3/7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545A6-8BAC-4470-8E56-0FC1968E75DC}" type="datetime1">
              <a:rPr kumimoji="1" lang="ja-JP" altLang="en-US" smtClean="0"/>
              <a:t>2022/3/7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0ACED-981F-43A5-BAD5-4E53B8381545}" type="datetime1">
              <a:rPr kumimoji="1" lang="ja-JP" altLang="en-US" smtClean="0"/>
              <a:t>2022/3/7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0A083-AA0A-4E60-A77B-E6142A4AE5B7}" type="datetime1">
              <a:rPr kumimoji="1" lang="ja-JP" altLang="en-US" smtClean="0"/>
              <a:t>2022/3/7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3224D-E151-4B55-B272-AEBD8C2A99C8}" type="datetime1">
              <a:rPr kumimoji="1" lang="ja-JP" altLang="en-US" smtClean="0"/>
              <a:t>2022/3/7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CF04-543A-4E8D-BF39-5033989A90EE}" type="datetime1">
              <a:rPr kumimoji="1" lang="ja-JP" altLang="en-US" smtClean="0"/>
              <a:t>2022/3/7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4D267-0096-46C8-AFCF-13B2E9C14823}" type="datetime1">
              <a:rPr kumimoji="1" lang="ja-JP" altLang="en-US" smtClean="0"/>
              <a:t>2022/3/7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5D19A-0A1B-40D7-9C17-2EC881F3AC30}" type="datetime1">
              <a:rPr kumimoji="1" lang="ja-JP" altLang="en-US" smtClean="0"/>
              <a:t>2022/3/7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5954D-C6CC-4F5A-84F0-4A72805929E1}" type="datetime1">
              <a:rPr kumimoji="1" lang="ja-JP" altLang="en-US" smtClean="0"/>
              <a:t>2022/3/7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05C71-BA0B-4365-A47B-7CE0EFD131E0}" type="datetime1">
              <a:rPr kumimoji="1" lang="ja-JP" altLang="en-US" smtClean="0"/>
              <a:t>2022/3/7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0D97D-4911-423D-B11B-2E1BA7384D38}" type="datetime1">
              <a:rPr kumimoji="1" lang="ja-JP" altLang="en-US" smtClean="0"/>
              <a:t>2022/3/7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1D2550E-47D0-4301-B617-368CA5F72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180C91D-74B7-47FF-B998-8FE672970B1B}"/>
              </a:ext>
            </a:extLst>
          </p:cNvPr>
          <p:cNvSpPr txBox="1"/>
          <p:nvPr/>
        </p:nvSpPr>
        <p:spPr>
          <a:xfrm>
            <a:off x="2397366" y="5914239"/>
            <a:ext cx="4349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監修　管理栄養士　山本　みさと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9A9538D-BAE6-458A-8291-C9CADD6CBD4E}"/>
              </a:ext>
            </a:extLst>
          </p:cNvPr>
          <p:cNvSpPr/>
          <p:nvPr/>
        </p:nvSpPr>
        <p:spPr>
          <a:xfrm>
            <a:off x="1258796" y="4360642"/>
            <a:ext cx="6626408" cy="1300293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/>
              <a:t>食材百科「パプリカ」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7EAA152C-71CC-43C6-BED2-9F343AB4F2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804" y="906938"/>
            <a:ext cx="66294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八角形 10">
            <a:extLst>
              <a:ext uri="{FF2B5EF4-FFF2-40B4-BE49-F238E27FC236}">
                <a16:creationId xmlns:a16="http://schemas.microsoft.com/office/drawing/2014/main" id="{927EA734-B7F7-4C0C-8CD8-5E4C01BE3073}"/>
              </a:ext>
            </a:extLst>
          </p:cNvPr>
          <p:cNvSpPr/>
          <p:nvPr/>
        </p:nvSpPr>
        <p:spPr>
          <a:xfrm>
            <a:off x="520117" y="394283"/>
            <a:ext cx="4823670" cy="856384"/>
          </a:xfrm>
          <a:prstGeom prst="octago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ビタミンＣが豊富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0500F277-2240-43BF-91E2-3B8065038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61909D3D-E695-4CBE-93FB-4FBACA4611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44741774"/>
              </p:ext>
            </p:extLst>
          </p:nvPr>
        </p:nvGraphicFramePr>
        <p:xfrm>
          <a:off x="520117" y="1601582"/>
          <a:ext cx="4809688" cy="2948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吹き出し: 右矢印 8">
            <a:extLst>
              <a:ext uri="{FF2B5EF4-FFF2-40B4-BE49-F238E27FC236}">
                <a16:creationId xmlns:a16="http://schemas.microsoft.com/office/drawing/2014/main" id="{353AEACF-4CAB-4497-A7DD-81793D2E51A5}"/>
              </a:ext>
            </a:extLst>
          </p:cNvPr>
          <p:cNvSpPr/>
          <p:nvPr/>
        </p:nvSpPr>
        <p:spPr>
          <a:xfrm>
            <a:off x="520116" y="4724217"/>
            <a:ext cx="4727293" cy="1530991"/>
          </a:xfrm>
          <a:prstGeom prst="rightArrowCallou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i="1" u="sng" dirty="0">
                <a:solidFill>
                  <a:srgbClr val="FF0000"/>
                </a:solidFill>
              </a:rPr>
              <a:t>不足しがちな</a:t>
            </a:r>
            <a:r>
              <a:rPr kumimoji="1" lang="ja-JP" altLang="en-US" sz="2000" i="1" dirty="0"/>
              <a:t>栄養素も</a:t>
            </a:r>
            <a:endParaRPr kumimoji="1" lang="en-US" altLang="ja-JP" sz="2000" i="1" dirty="0"/>
          </a:p>
          <a:p>
            <a:pPr algn="ctr"/>
            <a:r>
              <a:rPr kumimoji="1" lang="ja-JP" altLang="en-US" sz="2000" i="1" dirty="0"/>
              <a:t>たっぷり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D63D869-C35B-451D-9AA3-739A8F9F9A2C}"/>
              </a:ext>
            </a:extLst>
          </p:cNvPr>
          <p:cNvSpPr txBox="1"/>
          <p:nvPr/>
        </p:nvSpPr>
        <p:spPr>
          <a:xfrm>
            <a:off x="5637167" y="4797214"/>
            <a:ext cx="214033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/>
              <a:t>食物繊維</a:t>
            </a:r>
            <a:endParaRPr kumimoji="1" lang="en-US" altLang="ja-JP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/>
              <a:t>カルシウム</a:t>
            </a:r>
            <a:endParaRPr kumimoji="1" lang="en-US" altLang="ja-JP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/>
              <a:t>カリウム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F8B4678F-A53F-4C98-AA68-E8C3F3B752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030" y="2258116"/>
            <a:ext cx="2648320" cy="1314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F7687C9-70C0-48B7-89DF-EC3D4EA36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スクロール: 横 3">
            <a:extLst>
              <a:ext uri="{FF2B5EF4-FFF2-40B4-BE49-F238E27FC236}">
                <a16:creationId xmlns:a16="http://schemas.microsoft.com/office/drawing/2014/main" id="{0FB7FFF2-5C0F-430E-A30B-23B4F4BF25D4}"/>
              </a:ext>
            </a:extLst>
          </p:cNvPr>
          <p:cNvSpPr/>
          <p:nvPr/>
        </p:nvSpPr>
        <p:spPr>
          <a:xfrm>
            <a:off x="1603084" y="3326779"/>
            <a:ext cx="5937833" cy="1291904"/>
          </a:xfrm>
          <a:prstGeom prst="horizontalScrol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rgbClr val="00B050"/>
                </a:solidFill>
                <a:latin typeface="+mn-ea"/>
              </a:rPr>
              <a:t>水分とともにうま味も出てしまうため</a:t>
            </a:r>
            <a:endParaRPr kumimoji="1" lang="en-US" altLang="ja-JP" sz="2000" dirty="0">
              <a:solidFill>
                <a:srgbClr val="00B050"/>
              </a:solidFill>
              <a:latin typeface="+mn-ea"/>
            </a:endParaRPr>
          </a:p>
          <a:p>
            <a:pPr algn="ctr"/>
            <a:r>
              <a:rPr kumimoji="1" lang="ja-JP" altLang="en-US" sz="2000" dirty="0">
                <a:solidFill>
                  <a:srgbClr val="00B050"/>
                </a:solidFill>
                <a:latin typeface="+mn-ea"/>
              </a:rPr>
              <a:t>解凍せず凍った状態で使おう！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A453007C-C7B4-4610-896B-07F1BF944A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0430871"/>
              </p:ext>
            </p:extLst>
          </p:nvPr>
        </p:nvGraphicFramePr>
        <p:xfrm>
          <a:off x="520117" y="1727120"/>
          <a:ext cx="5640515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81211">
                  <a:extLst>
                    <a:ext uri="{9D8B030D-6E8A-4147-A177-3AD203B41FA5}">
                      <a16:colId xmlns:a16="http://schemas.microsoft.com/office/drawing/2014/main" val="239699994"/>
                    </a:ext>
                  </a:extLst>
                </a:gridCol>
                <a:gridCol w="655608">
                  <a:extLst>
                    <a:ext uri="{9D8B030D-6E8A-4147-A177-3AD203B41FA5}">
                      <a16:colId xmlns:a16="http://schemas.microsoft.com/office/drawing/2014/main" val="739290548"/>
                    </a:ext>
                  </a:extLst>
                </a:gridCol>
                <a:gridCol w="3503696">
                  <a:extLst>
                    <a:ext uri="{9D8B030D-6E8A-4147-A177-3AD203B41FA5}">
                      <a16:colId xmlns:a16="http://schemas.microsoft.com/office/drawing/2014/main" val="3754740417"/>
                    </a:ext>
                  </a:extLst>
                </a:gridCol>
              </a:tblGrid>
              <a:tr h="313757">
                <a:tc rowSpan="3">
                  <a:txBody>
                    <a:bodyPr/>
                    <a:lstStyle/>
                    <a:p>
                      <a:pPr algn="l"/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下処理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</a:t>
                      </a:r>
                    </a:p>
                  </a:txBody>
                  <a:tcP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洗って水気を拭き取る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089472328"/>
                  </a:ext>
                </a:extLst>
              </a:tr>
              <a:tr h="18178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細切りにする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8819356"/>
                  </a:ext>
                </a:extLst>
              </a:tr>
              <a:tr h="448224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３</a:t>
                      </a:r>
                    </a:p>
                  </a:txBody>
                  <a:tcP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ジップ付き袋に入れる</a:t>
                      </a:r>
                      <a:endParaRPr kumimoji="1" lang="en-US" altLang="ja-JP" sz="24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6707746"/>
                  </a:ext>
                </a:extLst>
              </a:tr>
            </a:tbl>
          </a:graphicData>
        </a:graphic>
      </p:graphicFrame>
      <p:sp>
        <p:nvSpPr>
          <p:cNvPr id="12" name="八角形 11">
            <a:extLst>
              <a:ext uri="{FF2B5EF4-FFF2-40B4-BE49-F238E27FC236}">
                <a16:creationId xmlns:a16="http://schemas.microsoft.com/office/drawing/2014/main" id="{B27BF577-8C85-4CA7-8854-247DC5B68035}"/>
              </a:ext>
            </a:extLst>
          </p:cNvPr>
          <p:cNvSpPr/>
          <p:nvPr/>
        </p:nvSpPr>
        <p:spPr>
          <a:xfrm>
            <a:off x="520117" y="394283"/>
            <a:ext cx="4823670" cy="856384"/>
          </a:xfrm>
          <a:prstGeom prst="octago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余ったら冷凍保存</a:t>
            </a:r>
          </a:p>
        </p:txBody>
      </p:sp>
      <p:sp>
        <p:nvSpPr>
          <p:cNvPr id="13" name="矢印: 右 12">
            <a:extLst>
              <a:ext uri="{FF2B5EF4-FFF2-40B4-BE49-F238E27FC236}">
                <a16:creationId xmlns:a16="http://schemas.microsoft.com/office/drawing/2014/main" id="{1097D232-27A7-45C7-A135-3498E6D13826}"/>
              </a:ext>
            </a:extLst>
          </p:cNvPr>
          <p:cNvSpPr/>
          <p:nvPr/>
        </p:nvSpPr>
        <p:spPr>
          <a:xfrm>
            <a:off x="520117" y="4946773"/>
            <a:ext cx="5002093" cy="1081487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rgbClr val="FF0000"/>
                </a:solidFill>
              </a:rPr>
              <a:t>ひと月以内に使い切る</a:t>
            </a: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0461F588-F454-4380-9282-A05DF40619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222" y="4769257"/>
            <a:ext cx="2381250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280</TotalTime>
  <Words>76</Words>
  <PresentationFormat>画面に合わせる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2022-01-25T01:36:21Z</dcterms:created>
  <dcterms:modified xsi:type="dcterms:W3CDTF">2022-03-07T00:26:40Z</dcterms:modified>
</cp:coreProperties>
</file>