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78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/>
              <a:t>問題点聞き取り結果</a:t>
            </a:r>
            <a:endParaRPr lang="ja-JP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45-43FD-883F-1704511939D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545-43FD-883F-1704511939D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545-43FD-883F-1704511939D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意図が伝わらない</c:v>
                </c:pt>
                <c:pt idx="1">
                  <c:v>時間がかかる</c:v>
                </c:pt>
                <c:pt idx="2">
                  <c:v>細かい修正ができない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23</c:v>
                </c:pt>
                <c:pt idx="1">
                  <c:v>21</c:v>
                </c:pt>
                <c:pt idx="2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EC-47A3-B4DD-AC0E6C237ED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2478201318707329"/>
          <c:y val="0.36523529387195142"/>
          <c:w val="0.45839244537605639"/>
          <c:h val="0.429679155248428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49D7F-526C-4F83-89A9-EFFF9B782D28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181D9-3811-423F-968D-DB4F780365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666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7F3BB-4489-451D-935E-096AD241FC9A}" type="datetime1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64CC-E19F-45FF-AA8B-650B86D16004}" type="datetime1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C485F-5301-488A-AC1B-75033887806C}" type="datetime1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A952-649A-492C-B1B3-1155712069E2}" type="datetime1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9A811-5E7B-4B03-95B6-0D911699C2F0}" type="datetime1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B2D6B-9174-41E5-8F54-07A0C84481E7}" type="datetime1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F0DE-EF8B-4C2B-81D4-7B3F3022EE8E}" type="datetime1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0E5D-EBF6-4FF7-839C-A3BCEFC53FE0}" type="datetime1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62902-8C7E-4ED9-AAE8-1594EE2FA651}" type="datetime1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D709-9559-43FB-AB46-83C2620A2832}" type="datetime1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DDB80-F920-4FE0-8C7F-DBAC23D573FF}" type="datetime1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C99B1-0D46-4143-9D81-1BB9B03DE70B}" type="datetime1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F2BAB93-15E7-409B-B344-94889F0B5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E82C38F-7D4C-48E2-9E15-A326BD70F245}"/>
              </a:ext>
            </a:extLst>
          </p:cNvPr>
          <p:cNvSpPr/>
          <p:nvPr/>
        </p:nvSpPr>
        <p:spPr>
          <a:xfrm>
            <a:off x="981636" y="3845859"/>
            <a:ext cx="7180729" cy="225910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動画の内製化を目指す</a:t>
            </a:r>
            <a:endParaRPr kumimoji="1" lang="ja-JP" altLang="en-US" sz="4800" dirty="0">
              <a:solidFill>
                <a:schemeClr val="bg1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636D2C8-AB3B-43B3-BC03-46EEBA71F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523" y="825350"/>
            <a:ext cx="4324954" cy="275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2B3FBAB-B892-4E4D-8C44-D08435E70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4766124-4494-425E-A6B3-6499D449D500}"/>
              </a:ext>
            </a:extLst>
          </p:cNvPr>
          <p:cNvSpPr txBox="1"/>
          <p:nvPr/>
        </p:nvSpPr>
        <p:spPr>
          <a:xfrm>
            <a:off x="295835" y="215153"/>
            <a:ext cx="52100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>
                <a:solidFill>
                  <a:srgbClr val="0070C0"/>
                </a:solidFill>
              </a:rPr>
              <a:t>動画製作の現状と提案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B94600A7-D8F0-4B9B-B111-864464684B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8425926"/>
              </p:ext>
            </p:extLst>
          </p:nvPr>
        </p:nvGraphicFramePr>
        <p:xfrm>
          <a:off x="295835" y="1266405"/>
          <a:ext cx="4528829" cy="2633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吹き出し: 四角形 13">
            <a:extLst>
              <a:ext uri="{FF2B5EF4-FFF2-40B4-BE49-F238E27FC236}">
                <a16:creationId xmlns:a16="http://schemas.microsoft.com/office/drawing/2014/main" id="{09BD60C9-0830-4519-A536-89E4177D992C}"/>
              </a:ext>
            </a:extLst>
          </p:cNvPr>
          <p:cNvSpPr/>
          <p:nvPr/>
        </p:nvSpPr>
        <p:spPr>
          <a:xfrm>
            <a:off x="5317958" y="1826092"/>
            <a:ext cx="3441031" cy="1602908"/>
          </a:xfrm>
          <a:prstGeom prst="wedgeRectCallout">
            <a:avLst>
              <a:gd name="adj1" fmla="val -63193"/>
              <a:gd name="adj2" fmla="val -998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外注では</a:t>
            </a:r>
            <a:endParaRPr kumimoji="1" lang="en-US" altLang="ja-JP" sz="2400" dirty="0">
              <a:solidFill>
                <a:srgbClr val="FF0000"/>
              </a:solidFill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スムーズに進まない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12F822F-D894-43EA-B2B6-FDC3736F34E9}"/>
              </a:ext>
            </a:extLst>
          </p:cNvPr>
          <p:cNvSpPr txBox="1"/>
          <p:nvPr/>
        </p:nvSpPr>
        <p:spPr>
          <a:xfrm>
            <a:off x="4810490" y="4631685"/>
            <a:ext cx="370486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コスト削減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製作時間の短縮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すぐに修正対応可能</a:t>
            </a:r>
          </a:p>
        </p:txBody>
      </p:sp>
      <p:sp>
        <p:nvSpPr>
          <p:cNvPr id="10" name="吹き出し: 右矢印 9">
            <a:extLst>
              <a:ext uri="{FF2B5EF4-FFF2-40B4-BE49-F238E27FC236}">
                <a16:creationId xmlns:a16="http://schemas.microsoft.com/office/drawing/2014/main" id="{E92E2ADD-D656-4300-A223-F5C8E02BE5B6}"/>
              </a:ext>
            </a:extLst>
          </p:cNvPr>
          <p:cNvSpPr/>
          <p:nvPr/>
        </p:nvSpPr>
        <p:spPr>
          <a:xfrm>
            <a:off x="397435" y="4631685"/>
            <a:ext cx="4037676" cy="1384995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5671"/>
            </a:avLst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内製化すると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14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268C79D-4CF8-4A5B-BE9C-9C5799260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8E43F1E-D4F2-4B69-A77B-86A8F028658D}"/>
              </a:ext>
            </a:extLst>
          </p:cNvPr>
          <p:cNvSpPr txBox="1"/>
          <p:nvPr/>
        </p:nvSpPr>
        <p:spPr>
          <a:xfrm>
            <a:off x="295835" y="215153"/>
            <a:ext cx="31518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>
                <a:solidFill>
                  <a:srgbClr val="0070C0"/>
                </a:solidFill>
              </a:rPr>
              <a:t>課題と解決策</a:t>
            </a:r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58EB323C-E4ED-44E7-A8F3-C61AFC142E5D}"/>
              </a:ext>
            </a:extLst>
          </p:cNvPr>
          <p:cNvSpPr/>
          <p:nvPr/>
        </p:nvSpPr>
        <p:spPr>
          <a:xfrm>
            <a:off x="4787902" y="4445000"/>
            <a:ext cx="3778248" cy="1384995"/>
          </a:xfrm>
          <a:prstGeom prst="foldedCorner">
            <a:avLst/>
          </a:prstGeom>
          <a:solidFill>
            <a:srgbClr val="FFFF0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広報部から選任</a:t>
            </a:r>
          </a:p>
        </p:txBody>
      </p:sp>
      <p:graphicFrame>
        <p:nvGraphicFramePr>
          <p:cNvPr id="9" name="表 4">
            <a:extLst>
              <a:ext uri="{FF2B5EF4-FFF2-40B4-BE49-F238E27FC236}">
                <a16:creationId xmlns:a16="http://schemas.microsoft.com/office/drawing/2014/main" id="{96F2B77F-C28D-4A06-A5A1-F02A3EE100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096047"/>
              </p:ext>
            </p:extLst>
          </p:nvPr>
        </p:nvGraphicFramePr>
        <p:xfrm>
          <a:off x="422774" y="1600200"/>
          <a:ext cx="5355726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4826">
                  <a:extLst>
                    <a:ext uri="{9D8B030D-6E8A-4147-A177-3AD203B41FA5}">
                      <a16:colId xmlns:a16="http://schemas.microsoft.com/office/drawing/2014/main" val="2895855243"/>
                    </a:ext>
                  </a:extLst>
                </a:gridCol>
                <a:gridCol w="3390900">
                  <a:extLst>
                    <a:ext uri="{9D8B030D-6E8A-4147-A177-3AD203B41FA5}">
                      <a16:colId xmlns:a16="http://schemas.microsoft.com/office/drawing/2014/main" val="21051154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2400" dirty="0"/>
                        <a:t>課題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2400" dirty="0"/>
                        <a:t>解決策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5251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人材の育成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社内研修・外部研修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0581030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環境の整備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ソフト・サービスの利用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2998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ＰＣ・撮影機器の購入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8657561"/>
                  </a:ext>
                </a:extLst>
              </a:tr>
            </a:tbl>
          </a:graphicData>
        </a:graphic>
      </p:graphicFrame>
      <p:sp>
        <p:nvSpPr>
          <p:cNvPr id="4" name="矢印: 五方向 3">
            <a:extLst>
              <a:ext uri="{FF2B5EF4-FFF2-40B4-BE49-F238E27FC236}">
                <a16:creationId xmlns:a16="http://schemas.microsoft.com/office/drawing/2014/main" id="{E39686B1-B61D-4960-8196-BB55EA1B91A2}"/>
              </a:ext>
            </a:extLst>
          </p:cNvPr>
          <p:cNvSpPr/>
          <p:nvPr/>
        </p:nvSpPr>
        <p:spPr>
          <a:xfrm>
            <a:off x="422774" y="4445000"/>
            <a:ext cx="3933326" cy="1384995"/>
          </a:xfrm>
          <a:prstGeom prst="homePlate">
            <a:avLst/>
          </a:prstGeom>
          <a:solidFill>
            <a:srgbClr val="99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rgbClr val="FF0000"/>
                </a:solidFill>
              </a:rPr>
              <a:t>製作部門</a:t>
            </a:r>
            <a:r>
              <a:rPr kumimoji="1" lang="ja-JP" altLang="en-US" sz="2800" dirty="0"/>
              <a:t>を設置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5327635-9C31-4E51-93B7-B452BCC7B9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950" y="1790599"/>
            <a:ext cx="2038635" cy="144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549</TotalTime>
  <Words>76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HG正楷書体-PRO</vt:lpstr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2021-05-28T04:42:05Z</dcterms:created>
  <dcterms:modified xsi:type="dcterms:W3CDTF">2021-09-09T06:32:03Z</dcterms:modified>
</cp:coreProperties>
</file>