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回答者数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1C5-485A-BD50-6BB84253D2F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1C5-485A-BD50-6BB84253D2F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1C5-485A-BD50-6BB84253D2F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1C5-485A-BD50-6BB84253D2F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退職済み</c:v>
                </c:pt>
                <c:pt idx="1">
                  <c:v>辞めると決めた</c:v>
                </c:pt>
                <c:pt idx="2">
                  <c:v>辞めるか迷っている</c:v>
                </c:pt>
                <c:pt idx="3">
                  <c:v>勤め続ける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10</c:v>
                </c:pt>
                <c:pt idx="1">
                  <c:v>7</c:v>
                </c:pt>
                <c:pt idx="2">
                  <c:v>39</c:v>
                </c:pt>
                <c:pt idx="3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84A-451D-89ED-52D07B897B8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2021/9/9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4A8C4FB-B00C-4CAA-AB29-E124A096DC7F}"/>
              </a:ext>
            </a:extLst>
          </p:cNvPr>
          <p:cNvSpPr/>
          <p:nvPr userDrawn="1"/>
        </p:nvSpPr>
        <p:spPr>
          <a:xfrm>
            <a:off x="6738985" y="6198256"/>
            <a:ext cx="227177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人事グループ</a:t>
            </a:r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D9E1AA6-6B88-46DE-AA33-A8CEB143EFCE}"/>
              </a:ext>
            </a:extLst>
          </p:cNvPr>
          <p:cNvSpPr/>
          <p:nvPr/>
        </p:nvSpPr>
        <p:spPr>
          <a:xfrm>
            <a:off x="532927" y="4589239"/>
            <a:ext cx="526298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ja-JP" altLang="en-US" sz="6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定着率の向上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D63F7E7-2ACA-418A-9454-2A7009A1CA75}"/>
              </a:ext>
            </a:extLst>
          </p:cNvPr>
          <p:cNvSpPr txBox="1"/>
          <p:nvPr/>
        </p:nvSpPr>
        <p:spPr>
          <a:xfrm>
            <a:off x="532927" y="5775029"/>
            <a:ext cx="3895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i="1" dirty="0">
                <a:solidFill>
                  <a:srgbClr val="0070C0"/>
                </a:solidFill>
              </a:rPr>
              <a:t>～若い人材の流出を防ぐために～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C27DF067-AEC2-49BD-A998-39BA446DA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5" y="941164"/>
            <a:ext cx="8096250" cy="364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1CF0BA-BC20-4D3C-A857-2767E55849FE}"/>
              </a:ext>
            </a:extLst>
          </p:cNvPr>
          <p:cNvSpPr txBox="1"/>
          <p:nvPr/>
        </p:nvSpPr>
        <p:spPr>
          <a:xfrm>
            <a:off x="383458" y="235977"/>
            <a:ext cx="41344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若手社員の意向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E86DFEB0-8D99-4DEF-AD91-3AB1FF1B85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6175591"/>
              </p:ext>
            </p:extLst>
          </p:nvPr>
        </p:nvGraphicFramePr>
        <p:xfrm>
          <a:off x="383458" y="1356067"/>
          <a:ext cx="4321277" cy="2688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吹き出し: 左矢印 5">
            <a:extLst>
              <a:ext uri="{FF2B5EF4-FFF2-40B4-BE49-F238E27FC236}">
                <a16:creationId xmlns:a16="http://schemas.microsoft.com/office/drawing/2014/main" id="{B23E9CE8-3294-4BFF-98BB-B9E1871090E3}"/>
              </a:ext>
            </a:extLst>
          </p:cNvPr>
          <p:cNvSpPr/>
          <p:nvPr/>
        </p:nvSpPr>
        <p:spPr>
          <a:xfrm>
            <a:off x="4822723" y="2092224"/>
            <a:ext cx="4070554" cy="1179871"/>
          </a:xfrm>
          <a:prstGeom prst="leftArrowCallou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退職を意識した人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約７割</a:t>
            </a:r>
          </a:p>
        </p:txBody>
      </p:sp>
      <p:sp>
        <p:nvSpPr>
          <p:cNvPr id="7" name="矢印: 五方向 6">
            <a:extLst>
              <a:ext uri="{FF2B5EF4-FFF2-40B4-BE49-F238E27FC236}">
                <a16:creationId xmlns:a16="http://schemas.microsoft.com/office/drawing/2014/main" id="{658622BE-0B20-444C-9C3F-084C9EA1C3CC}"/>
              </a:ext>
            </a:extLst>
          </p:cNvPr>
          <p:cNvSpPr/>
          <p:nvPr/>
        </p:nvSpPr>
        <p:spPr>
          <a:xfrm>
            <a:off x="486698" y="4395019"/>
            <a:ext cx="2846438" cy="1297858"/>
          </a:xfrm>
          <a:prstGeom prst="homePlate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損失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F3FDE7D-0874-4417-ADA3-6E4060B49CA4}"/>
              </a:ext>
            </a:extLst>
          </p:cNvPr>
          <p:cNvSpPr txBox="1"/>
          <p:nvPr/>
        </p:nvSpPr>
        <p:spPr>
          <a:xfrm>
            <a:off x="3509739" y="4548148"/>
            <a:ext cx="33073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solidFill>
                  <a:srgbClr val="0070C0"/>
                </a:solidFill>
                <a:latin typeface="+mn-ea"/>
              </a:rPr>
              <a:t>採用、育成にかけたコスト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solidFill>
                  <a:srgbClr val="0070C0"/>
                </a:solidFill>
                <a:latin typeface="+mn-ea"/>
              </a:rPr>
              <a:t>企業イメージの悪化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dirty="0">
                <a:solidFill>
                  <a:srgbClr val="0070C0"/>
                </a:solidFill>
                <a:latin typeface="+mn-ea"/>
              </a:rPr>
              <a:t>新卒採用へのマイナス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Chart bld="category"/>
        </p:bldSub>
      </p:bldGraphic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B472B08-6F66-4FF2-BA42-889894DD63D8}"/>
              </a:ext>
            </a:extLst>
          </p:cNvPr>
          <p:cNvSpPr txBox="1"/>
          <p:nvPr/>
        </p:nvSpPr>
        <p:spPr>
          <a:xfrm>
            <a:off x="383458" y="235977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社員の声</a:t>
            </a:r>
          </a:p>
        </p:txBody>
      </p: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DCC2E0F0-D4B6-4615-B8F0-E8CDF1F72AC3}"/>
              </a:ext>
            </a:extLst>
          </p:cNvPr>
          <p:cNvSpPr/>
          <p:nvPr/>
        </p:nvSpPr>
        <p:spPr>
          <a:xfrm>
            <a:off x="3022740" y="1550842"/>
            <a:ext cx="5498960" cy="890596"/>
          </a:xfrm>
          <a:prstGeom prst="wedgeRoundRectCallout">
            <a:avLst>
              <a:gd name="adj1" fmla="val -66178"/>
              <a:gd name="adj2" fmla="val -16962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自分のスキルに合わない</a:t>
            </a:r>
          </a:p>
        </p:txBody>
      </p:sp>
      <p:graphicFrame>
        <p:nvGraphicFramePr>
          <p:cNvPr id="4" name="表 6">
            <a:extLst>
              <a:ext uri="{FF2B5EF4-FFF2-40B4-BE49-F238E27FC236}">
                <a16:creationId xmlns:a16="http://schemas.microsoft.com/office/drawing/2014/main" id="{C333650D-06AC-448D-B2DE-EB6AFF637B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574420"/>
              </p:ext>
            </p:extLst>
          </p:nvPr>
        </p:nvGraphicFramePr>
        <p:xfrm>
          <a:off x="454479" y="4465548"/>
          <a:ext cx="6235079" cy="118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85763">
                  <a:extLst>
                    <a:ext uri="{9D8B030D-6E8A-4147-A177-3AD203B41FA5}">
                      <a16:colId xmlns:a16="http://schemas.microsoft.com/office/drawing/2014/main" val="2220287717"/>
                    </a:ext>
                  </a:extLst>
                </a:gridCol>
                <a:gridCol w="3549316">
                  <a:extLst>
                    <a:ext uri="{9D8B030D-6E8A-4147-A177-3AD203B41FA5}">
                      <a16:colId xmlns:a16="http://schemas.microsoft.com/office/drawing/2014/main" val="536682401"/>
                    </a:ext>
                  </a:extLst>
                </a:gridCol>
              </a:tblGrid>
              <a:tr h="320040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離職した理由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仕事内容の</a:t>
                      </a:r>
                      <a:r>
                        <a:rPr kumimoji="1" lang="ja-JP" altLang="en-US" sz="20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ミスマッチ</a:t>
                      </a:r>
                      <a:endParaRPr kumimoji="1" lang="en-US" altLang="ja-JP" sz="2000" dirty="0">
                        <a:solidFill>
                          <a:schemeClr val="tx1"/>
                        </a:solidFill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8959754"/>
                  </a:ext>
                </a:extLst>
              </a:tr>
              <a:tr h="3200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キャリア形成</a:t>
                      </a:r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への不安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24411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踏みとどまった理由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社内で相談できる人がいた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8734782"/>
                  </a:ext>
                </a:extLst>
              </a:tr>
            </a:tbl>
          </a:graphicData>
        </a:graphic>
      </p:graphicFrame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AA3A4FDA-CDC3-4C59-94D8-27D7FB5D579C}"/>
              </a:ext>
            </a:extLst>
          </p:cNvPr>
          <p:cNvSpPr/>
          <p:nvPr/>
        </p:nvSpPr>
        <p:spPr>
          <a:xfrm>
            <a:off x="419299" y="3164654"/>
            <a:ext cx="5498960" cy="890596"/>
          </a:xfrm>
          <a:prstGeom prst="wedgeRoundRectCallout">
            <a:avLst>
              <a:gd name="adj1" fmla="val 65053"/>
              <a:gd name="adj2" fmla="val -26689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話を聞いてもらえて安心した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3DAAF70-9523-4433-A0B6-0FE1C91A49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066" y="2662807"/>
            <a:ext cx="1676634" cy="158137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BAE5DE0E-5194-46EC-9351-3A16A3FACE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99" y="1294350"/>
            <a:ext cx="1676634" cy="158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A62090F-93AB-4B61-A9BC-E3F34BE30E76}"/>
              </a:ext>
            </a:extLst>
          </p:cNvPr>
          <p:cNvSpPr txBox="1"/>
          <p:nvPr/>
        </p:nvSpPr>
        <p:spPr>
          <a:xfrm>
            <a:off x="383458" y="235977"/>
            <a:ext cx="51748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定着率向上のために</a:t>
            </a:r>
          </a:p>
        </p:txBody>
      </p:sp>
      <p:sp>
        <p:nvSpPr>
          <p:cNvPr id="3" name="四角形: メモ 2">
            <a:extLst>
              <a:ext uri="{FF2B5EF4-FFF2-40B4-BE49-F238E27FC236}">
                <a16:creationId xmlns:a16="http://schemas.microsoft.com/office/drawing/2014/main" id="{24CE7C50-D379-4125-A3DE-820A92737E00}"/>
              </a:ext>
            </a:extLst>
          </p:cNvPr>
          <p:cNvSpPr/>
          <p:nvPr/>
        </p:nvSpPr>
        <p:spPr>
          <a:xfrm>
            <a:off x="530942" y="2107535"/>
            <a:ext cx="3834581" cy="1692677"/>
          </a:xfrm>
          <a:prstGeom prst="foldedCorner">
            <a:avLst/>
          </a:prstGeom>
          <a:solidFill>
            <a:srgbClr val="FFFF99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FF0000"/>
                </a:solidFill>
              </a:rPr>
              <a:t>ヒアリング</a:t>
            </a:r>
          </a:p>
          <a:p>
            <a:pPr algn="ctr"/>
            <a:r>
              <a:rPr kumimoji="1" lang="ja-JP" altLang="en-US" sz="2400" dirty="0"/>
              <a:t>現状に対する満足度</a:t>
            </a:r>
          </a:p>
        </p:txBody>
      </p:sp>
      <p:sp>
        <p:nvSpPr>
          <p:cNvPr id="4" name="四角形: メモ 3">
            <a:extLst>
              <a:ext uri="{FF2B5EF4-FFF2-40B4-BE49-F238E27FC236}">
                <a16:creationId xmlns:a16="http://schemas.microsoft.com/office/drawing/2014/main" id="{5203751F-AE9D-4208-95A2-8770F733F3A6}"/>
              </a:ext>
            </a:extLst>
          </p:cNvPr>
          <p:cNvSpPr/>
          <p:nvPr/>
        </p:nvSpPr>
        <p:spPr>
          <a:xfrm>
            <a:off x="4778479" y="2107535"/>
            <a:ext cx="3834581" cy="1692677"/>
          </a:xfrm>
          <a:prstGeom prst="foldedCorner">
            <a:avLst/>
          </a:prstGeom>
          <a:solidFill>
            <a:srgbClr val="99FF99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FF0000"/>
                </a:solidFill>
              </a:rPr>
              <a:t>キャリア</a:t>
            </a:r>
          </a:p>
          <a:p>
            <a:pPr algn="ctr"/>
            <a:r>
              <a:rPr kumimoji="1" lang="ja-JP" altLang="en-US" sz="2400" dirty="0"/>
              <a:t>目指す姿を可視化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D9EDEC6-02E2-425C-8939-C7FAA57DF3E2}"/>
              </a:ext>
            </a:extLst>
          </p:cNvPr>
          <p:cNvSpPr txBox="1"/>
          <p:nvPr/>
        </p:nvSpPr>
        <p:spPr>
          <a:xfrm>
            <a:off x="1017181" y="4496972"/>
            <a:ext cx="7109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組織と個人の</a:t>
            </a:r>
            <a:r>
              <a:rPr kumimoji="1" lang="ja-JP" altLang="en-US" sz="3600" u="sng" dirty="0">
                <a:solidFill>
                  <a:srgbClr val="00B050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将来像を共有</a:t>
            </a:r>
            <a:r>
              <a:rPr kumimoji="1" lang="ja-JP" altLang="en-US" sz="36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しよう</a:t>
            </a:r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/>
      <a:lstStyle/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846</TotalTime>
  <Words>101</Words>
  <PresentationFormat>画面に合わせる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HG正楷書体-PRO</vt:lpstr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cp:lastPrinted>2021-07-07T04:03:48Z</cp:lastPrinted>
  <dcterms:created xsi:type="dcterms:W3CDTF">2021-05-28T06:18:25Z</dcterms:created>
  <dcterms:modified xsi:type="dcterms:W3CDTF">2021-09-09T06:41:39Z</dcterms:modified>
</cp:coreProperties>
</file>