
<file path=[Content_Types].xml><?xml version="1.0" encoding="utf-8"?>
<Types xmlns="http://schemas.openxmlformats.org/package/2006/content-types">
  <Default Extension="gif" ContentType="image/gif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FF99"/>
    <a:srgbClr val="FF5050"/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6" autoAdjust="0"/>
    <p:restoredTop sz="94660"/>
  </p:normalViewPr>
  <p:slideViewPr>
    <p:cSldViewPr snapToGrid="0">
      <p:cViewPr varScale="1">
        <p:scale>
          <a:sx n="65" d="100"/>
          <a:sy n="65" d="100"/>
        </p:scale>
        <p:origin x="90" y="8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そう思う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回答数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38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F71-4C65-BA89-02314C00CF2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まあそう思う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回答数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F71-4C65-BA89-02314C00CF2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あまり思わない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回答数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F71-4C65-BA89-02314C00CF21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思わない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回答数</c:v>
                </c:pt>
              </c:strCache>
            </c:strRef>
          </c:cat>
          <c:val>
            <c:numRef>
              <c:f>Sheet1!$E$2</c:f>
              <c:numCache>
                <c:formatCode>General</c:formatCode>
                <c:ptCount val="1"/>
                <c:pt idx="0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F71-4C65-BA89-02314C00CF2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257546511"/>
        <c:axId val="1257543183"/>
      </c:barChart>
      <c:catAx>
        <c:axId val="1257546511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257543183"/>
        <c:crosses val="autoZero"/>
        <c:auto val="1"/>
        <c:lblAlgn val="ctr"/>
        <c:lblOffset val="100"/>
        <c:noMultiLvlLbl val="0"/>
      </c:catAx>
      <c:valAx>
        <c:axId val="1257543183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25754651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9196B1-E545-4F39-BC95-7C86B9EB6434}" type="datetimeFigureOut">
              <a:rPr kumimoji="1" lang="ja-JP" altLang="en-US" smtClean="0"/>
              <a:t>2021/7/28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C2C5E6-C7C1-428F-AF36-4DF5657DC1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33693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2021/7/28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2021/7/28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2021/7/28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2021/7/28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2021/7/28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2021/7/28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2021/7/28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2021/7/28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2021/7/28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2021/7/28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2021/7/28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45B25-41FF-4B85-BE88-580549DC4786}" type="datetimeFigureOut">
              <a:rPr kumimoji="1" lang="ja-JP" altLang="en-US" smtClean="0"/>
              <a:t>2021/7/28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11" name="図 10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48E7CD0B-4C55-4F52-A505-D196440B1A3E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2315" y="136524"/>
            <a:ext cx="1219370" cy="1276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push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AB2D6EB0-E8C9-4D77-B6AE-4CBA7A591C3B}"/>
              </a:ext>
            </a:extLst>
          </p:cNvPr>
          <p:cNvSpPr/>
          <p:nvPr/>
        </p:nvSpPr>
        <p:spPr>
          <a:xfrm>
            <a:off x="1361025" y="1519535"/>
            <a:ext cx="6421951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6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おうちで祝うお正月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2F34122-0EF6-4867-99A8-14D640C3E3D0}"/>
              </a:ext>
            </a:extLst>
          </p:cNvPr>
          <p:cNvSpPr txBox="1"/>
          <p:nvPr/>
        </p:nvSpPr>
        <p:spPr>
          <a:xfrm>
            <a:off x="1389879" y="5465802"/>
            <a:ext cx="63642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200" b="1" dirty="0">
                <a:solidFill>
                  <a:srgbClr val="7030A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家族の幸せを願う縁起の良い料理</a:t>
            </a:r>
            <a:endParaRPr kumimoji="1" lang="ja-JP" altLang="en-US" sz="3200" dirty="0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F4876F1E-0DD8-4CDF-B38A-1FC3AA9EA7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9209" y="2933551"/>
            <a:ext cx="3105583" cy="2133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B5B7CE-A301-401A-9778-C5534B9DD8D5}"/>
              </a:ext>
            </a:extLst>
          </p:cNvPr>
          <p:cNvSpPr txBox="1"/>
          <p:nvPr/>
        </p:nvSpPr>
        <p:spPr>
          <a:xfrm>
            <a:off x="419100" y="317500"/>
            <a:ext cx="531427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行書体" panose="03000609000000000000" pitchFamily="65" charset="-128"/>
                <a:ea typeface="HG行書体" panose="03000609000000000000" pitchFamily="65" charset="-128"/>
              </a:rPr>
              <a:t>おせち料理のはじまり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7ADD8211-6DB3-45F9-9583-C908CF0A2557}"/>
              </a:ext>
            </a:extLst>
          </p:cNvPr>
          <p:cNvSpPr txBox="1"/>
          <p:nvPr/>
        </p:nvSpPr>
        <p:spPr>
          <a:xfrm>
            <a:off x="419100" y="1157864"/>
            <a:ext cx="433965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i="1" dirty="0"/>
              <a:t>平安時代の宮中行事から</a:t>
            </a:r>
            <a:endParaRPr kumimoji="1" lang="en-US" altLang="ja-JP" sz="2400" i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i="1" dirty="0"/>
              <a:t>節目の日に作られる祝い料理</a:t>
            </a:r>
            <a:endParaRPr kumimoji="1" lang="en-US" altLang="ja-JP" sz="2400" i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i="1" dirty="0"/>
              <a:t>一般に広まったのは江戸時代</a:t>
            </a:r>
          </a:p>
        </p:txBody>
      </p:sp>
      <p:sp>
        <p:nvSpPr>
          <p:cNvPr id="4" name="吹き出し: 右矢印 3">
            <a:extLst>
              <a:ext uri="{FF2B5EF4-FFF2-40B4-BE49-F238E27FC236}">
                <a16:creationId xmlns:a16="http://schemas.microsoft.com/office/drawing/2014/main" id="{A1B8D991-49B3-44F8-86A5-2D0FD7DEC72E}"/>
              </a:ext>
            </a:extLst>
          </p:cNvPr>
          <p:cNvSpPr/>
          <p:nvPr/>
        </p:nvSpPr>
        <p:spPr>
          <a:xfrm>
            <a:off x="419100" y="2590106"/>
            <a:ext cx="3873500" cy="1240591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74267"/>
            </a:avLst>
          </a:prstGeom>
          <a:solidFill>
            <a:srgbClr val="FF0066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2800" dirty="0">
                <a:solidFill>
                  <a:schemeClr val="bg1"/>
                </a:solidFill>
              </a:rPr>
              <a:t>重箱に詰める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69DAB983-FC23-494A-AFE4-CDA5B22C2C70}"/>
              </a:ext>
            </a:extLst>
          </p:cNvPr>
          <p:cNvSpPr/>
          <p:nvPr/>
        </p:nvSpPr>
        <p:spPr>
          <a:xfrm>
            <a:off x="4483100" y="2607508"/>
            <a:ext cx="3873500" cy="1240591"/>
          </a:xfrm>
          <a:prstGeom prst="rect">
            <a:avLst/>
          </a:prstGeom>
          <a:solidFill>
            <a:srgbClr val="FF0066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2800" dirty="0">
                <a:solidFill>
                  <a:schemeClr val="bg1"/>
                </a:solidFill>
              </a:rPr>
              <a:t>幸せを重ねる</a:t>
            </a:r>
            <a:endParaRPr kumimoji="1" lang="en-US" altLang="ja-JP" sz="2800" dirty="0">
              <a:solidFill>
                <a:schemeClr val="bg1"/>
              </a:solidFill>
            </a:endParaRPr>
          </a:p>
          <a:p>
            <a:r>
              <a:rPr kumimoji="1" lang="ja-JP" altLang="en-US" sz="2800" dirty="0">
                <a:solidFill>
                  <a:schemeClr val="bg1"/>
                </a:solidFill>
              </a:rPr>
              <a:t>福が重なるなどの意味</a:t>
            </a:r>
          </a:p>
        </p:txBody>
      </p:sp>
      <p:graphicFrame>
        <p:nvGraphicFramePr>
          <p:cNvPr id="6" name="表 6">
            <a:extLst>
              <a:ext uri="{FF2B5EF4-FFF2-40B4-BE49-F238E27FC236}">
                <a16:creationId xmlns:a16="http://schemas.microsoft.com/office/drawing/2014/main" id="{9E753B65-C20C-41B4-9123-26FB2AE6FD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2406477"/>
              </p:ext>
            </p:extLst>
          </p:nvPr>
        </p:nvGraphicFramePr>
        <p:xfrm>
          <a:off x="2331387" y="4269819"/>
          <a:ext cx="4481226" cy="1828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80905">
                  <a:extLst>
                    <a:ext uri="{9D8B030D-6E8A-4147-A177-3AD203B41FA5}">
                      <a16:colId xmlns:a16="http://schemas.microsoft.com/office/drawing/2014/main" val="2627558571"/>
                    </a:ext>
                  </a:extLst>
                </a:gridCol>
                <a:gridCol w="2100321">
                  <a:extLst>
                    <a:ext uri="{9D8B030D-6E8A-4147-A177-3AD203B41FA5}">
                      <a16:colId xmlns:a16="http://schemas.microsoft.com/office/drawing/2014/main" val="3597303040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願いを込める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6417412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kumimoji="1" lang="ja-JP" altLang="en-US" sz="2400" dirty="0"/>
                        <a:t>健康で長生き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黒豆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82718072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sz="2000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えび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2249626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細く長く幸せに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たたきごぼう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891790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グラフ 3">
            <a:extLst>
              <a:ext uri="{FF2B5EF4-FFF2-40B4-BE49-F238E27FC236}">
                <a16:creationId xmlns:a16="http://schemas.microsoft.com/office/drawing/2014/main" id="{57E41066-CE9D-4AD7-B038-FB98C448037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50539345"/>
              </p:ext>
            </p:extLst>
          </p:nvPr>
        </p:nvGraphicFramePr>
        <p:xfrm>
          <a:off x="1524000" y="1460500"/>
          <a:ext cx="6096000" cy="2997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D3FDD8D1-ACFC-46FA-A9F8-BEB89C81ACF4}"/>
              </a:ext>
            </a:extLst>
          </p:cNvPr>
          <p:cNvSpPr txBox="1"/>
          <p:nvPr/>
        </p:nvSpPr>
        <p:spPr>
          <a:xfrm>
            <a:off x="419100" y="317500"/>
            <a:ext cx="531427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行書体" panose="03000609000000000000" pitchFamily="65" charset="-128"/>
                <a:ea typeface="HG行書体" panose="03000609000000000000" pitchFamily="65" charset="-128"/>
              </a:rPr>
              <a:t>後世に残していきたい</a:t>
            </a:r>
          </a:p>
        </p:txBody>
      </p:sp>
      <p:sp>
        <p:nvSpPr>
          <p:cNvPr id="6" name="矢印: 五方向 5">
            <a:extLst>
              <a:ext uri="{FF2B5EF4-FFF2-40B4-BE49-F238E27FC236}">
                <a16:creationId xmlns:a16="http://schemas.microsoft.com/office/drawing/2014/main" id="{AA8B98FC-7316-468A-BEC7-4E7840B6AA50}"/>
              </a:ext>
            </a:extLst>
          </p:cNvPr>
          <p:cNvSpPr/>
          <p:nvPr/>
        </p:nvSpPr>
        <p:spPr>
          <a:xfrm>
            <a:off x="419100" y="4892814"/>
            <a:ext cx="3924300" cy="1279386"/>
          </a:xfrm>
          <a:prstGeom prst="homePlate">
            <a:avLst/>
          </a:prstGeom>
          <a:solidFill>
            <a:srgbClr val="7030A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chemeClr val="bg1"/>
                </a:solidFill>
              </a:rPr>
              <a:t>おせち料理について</a:t>
            </a:r>
          </a:p>
        </p:txBody>
      </p:sp>
      <p:sp>
        <p:nvSpPr>
          <p:cNvPr id="7" name="六角形 6">
            <a:extLst>
              <a:ext uri="{FF2B5EF4-FFF2-40B4-BE49-F238E27FC236}">
                <a16:creationId xmlns:a16="http://schemas.microsoft.com/office/drawing/2014/main" id="{6E3700D5-F401-4430-B877-EF405A883594}"/>
              </a:ext>
            </a:extLst>
          </p:cNvPr>
          <p:cNvSpPr/>
          <p:nvPr/>
        </p:nvSpPr>
        <p:spPr>
          <a:xfrm>
            <a:off x="4572000" y="4892814"/>
            <a:ext cx="4064000" cy="1279386"/>
          </a:xfrm>
          <a:prstGeom prst="hexagon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rgbClr val="FF0000"/>
                </a:solidFill>
              </a:rPr>
              <a:t>８割以上</a:t>
            </a:r>
            <a:r>
              <a:rPr kumimoji="1" lang="ja-JP" altLang="en-US" sz="2400" dirty="0"/>
              <a:t>が</a:t>
            </a:r>
            <a:endParaRPr kumimoji="1" lang="en-US" altLang="ja-JP" sz="2400" dirty="0"/>
          </a:p>
          <a:p>
            <a:pPr algn="ctr"/>
            <a:r>
              <a:rPr kumimoji="1" lang="ja-JP" altLang="en-US" sz="2400" dirty="0"/>
              <a:t>伝承意識を持っている</a:t>
            </a:r>
            <a:endParaRPr kumimoji="1" lang="en-US" altLang="ja-JP" sz="2400" dirty="0"/>
          </a:p>
        </p:txBody>
      </p:sp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4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Chart bld="series"/>
        </p:bldSub>
      </p:bldGraphic>
      <p:bldP spid="6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84D12D3-5E3B-4F18-A040-4B7E969F1461}"/>
              </a:ext>
            </a:extLst>
          </p:cNvPr>
          <p:cNvSpPr txBox="1"/>
          <p:nvPr/>
        </p:nvSpPr>
        <p:spPr>
          <a:xfrm>
            <a:off x="419100" y="317500"/>
            <a:ext cx="32624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行書体" panose="03000609000000000000" pitchFamily="65" charset="-128"/>
                <a:ea typeface="HG行書体" panose="03000609000000000000" pitchFamily="65" charset="-128"/>
              </a:rPr>
              <a:t>教室のご案内</a:t>
            </a:r>
          </a:p>
        </p:txBody>
      </p:sp>
      <p:sp>
        <p:nvSpPr>
          <p:cNvPr id="7" name="吹き出し: 角を丸めた四角形 6">
            <a:extLst>
              <a:ext uri="{FF2B5EF4-FFF2-40B4-BE49-F238E27FC236}">
                <a16:creationId xmlns:a16="http://schemas.microsoft.com/office/drawing/2014/main" id="{D5DF4111-286E-4DB0-9AAC-64471806E86B}"/>
              </a:ext>
            </a:extLst>
          </p:cNvPr>
          <p:cNvSpPr/>
          <p:nvPr/>
        </p:nvSpPr>
        <p:spPr>
          <a:xfrm>
            <a:off x="419100" y="1727200"/>
            <a:ext cx="4650740" cy="904240"/>
          </a:xfrm>
          <a:prstGeom prst="wedgeRoundRectCallout">
            <a:avLst>
              <a:gd name="adj1" fmla="val 64218"/>
              <a:gd name="adj2" fmla="val -13904"/>
              <a:gd name="adj3" fmla="val 16667"/>
            </a:avLst>
          </a:prstGeom>
          <a:solidFill>
            <a:srgbClr val="92D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i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取り寄せもいいけど</a:t>
            </a:r>
            <a:endParaRPr kumimoji="1" lang="en-US" altLang="ja-JP" sz="2000" i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r>
              <a:rPr kumimoji="1" lang="ja-JP" altLang="en-US" sz="2000" i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やっぱり自分で作ってみたい！</a:t>
            </a:r>
          </a:p>
        </p:txBody>
      </p:sp>
      <p:sp>
        <p:nvSpPr>
          <p:cNvPr id="11" name="四角形: 角を丸くする 10">
            <a:extLst>
              <a:ext uri="{FF2B5EF4-FFF2-40B4-BE49-F238E27FC236}">
                <a16:creationId xmlns:a16="http://schemas.microsoft.com/office/drawing/2014/main" id="{75B5D822-3B34-4815-804D-81C9F830606D}"/>
              </a:ext>
            </a:extLst>
          </p:cNvPr>
          <p:cNvSpPr/>
          <p:nvPr/>
        </p:nvSpPr>
        <p:spPr>
          <a:xfrm>
            <a:off x="419099" y="3157220"/>
            <a:ext cx="4927601" cy="2341880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3200" u="sng" dirty="0">
                <a:solidFill>
                  <a:srgbClr val="FFFF00"/>
                </a:solidFill>
              </a:rPr>
              <a:t>伝統おせち教室</a:t>
            </a:r>
            <a:endParaRPr kumimoji="1" lang="en-US" altLang="ja-JP" sz="3200" u="sng" dirty="0">
              <a:solidFill>
                <a:srgbClr val="FFFF00"/>
              </a:solidFill>
            </a:endParaRPr>
          </a:p>
          <a:p>
            <a:r>
              <a:rPr kumimoji="1" lang="ja-JP" altLang="en-US" sz="3200" dirty="0">
                <a:solidFill>
                  <a:srgbClr val="FFFF00"/>
                </a:solidFill>
              </a:rPr>
              <a:t>１２月２６日　９時～１６時</a:t>
            </a:r>
            <a:endParaRPr kumimoji="1" lang="en-US" altLang="ja-JP" sz="3200" dirty="0">
              <a:solidFill>
                <a:srgbClr val="FFFF00"/>
              </a:solidFill>
            </a:endParaRPr>
          </a:p>
          <a:p>
            <a:r>
              <a:rPr kumimoji="1" lang="ja-JP" altLang="en-US" sz="3200" dirty="0">
                <a:solidFill>
                  <a:srgbClr val="FFFF00"/>
                </a:solidFill>
              </a:rPr>
              <a:t>８，０００円</a:t>
            </a:r>
            <a:endParaRPr kumimoji="1" lang="en-US" altLang="ja-JP" sz="3200" dirty="0">
              <a:solidFill>
                <a:srgbClr val="FFFF00"/>
              </a:solidFill>
            </a:endParaRPr>
          </a:p>
        </p:txBody>
      </p:sp>
      <p:pic>
        <p:nvPicPr>
          <p:cNvPr id="20" name="図 19">
            <a:extLst>
              <a:ext uri="{FF2B5EF4-FFF2-40B4-BE49-F238E27FC236}">
                <a16:creationId xmlns:a16="http://schemas.microsoft.com/office/drawing/2014/main" id="{574AD8CB-41B1-43E1-BBDA-DB8A1478B7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1296" y="3157220"/>
            <a:ext cx="3143250" cy="2362200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C58C7F13-509F-4BB8-8025-6EBF142E2A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5624" y="1338580"/>
            <a:ext cx="1657581" cy="1467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13997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 sz="2400" dirty="0" smtClean="0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403</TotalTime>
  <Words>104</Words>
  <PresentationFormat>画面に合わせる (4:3)</PresentationFormat>
  <Paragraphs>26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0" baseType="lpstr">
      <vt:lpstr>HG行書体</vt:lpstr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日本情報処理検定協会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</dc:creator>
  <dcterms:created xsi:type="dcterms:W3CDTF">2021-05-31T07:32:37Z</dcterms:created>
  <dcterms:modified xsi:type="dcterms:W3CDTF">2021-07-28T01:28:18Z</dcterms:modified>
</cp:coreProperties>
</file>