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94" d="100"/>
          <a:sy n="94" d="100"/>
        </p:scale>
        <p:origin x="9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食品ロスの内訳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発生量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AB0-45A2-BC5C-75769AB08AE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AB0-45A2-BC5C-75769AB08AE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AB0-45A2-BC5C-75769AB08AE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家庭</c:v>
                </c:pt>
                <c:pt idx="1">
                  <c:v>外食産業</c:v>
                </c:pt>
                <c:pt idx="2">
                  <c:v>その他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276</c:v>
                </c:pt>
                <c:pt idx="1">
                  <c:v>116</c:v>
                </c:pt>
                <c:pt idx="2">
                  <c:v>208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B9-4554-85D9-CBB642C20EF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DE7DF-7AF3-4016-A008-AFB2380E56C1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A21A2-FEDE-419A-B148-90E07D5621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32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111FB-E87A-46A4-8B8F-3765081DE926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7C24-BB37-4C9D-B0BF-C6DE81B65B92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EE6AB-EB88-4243-98B2-31ECD158494D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6CC3A-11AD-4045-B6AA-037DE51CE81C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A53-D09F-4E41-AD9F-0C96BAEAF372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14428-4B61-4376-A341-65C7A7247B9B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F6D7-AE16-41B2-A53C-4B6599346493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7245-6709-4B27-AE1C-9B5EE6F912A5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D2EAC-8BC4-4BD8-A864-F4DC4F330168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4E69E-5E98-46AB-A0BF-39699DE268D6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73784-6388-4872-92CF-EE3B79D56E26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80CD1-F3AD-4314-AD6B-CD6DB37DA60F}" type="datetime1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0" name="八角形 9">
            <a:extLst>
              <a:ext uri="{FF2B5EF4-FFF2-40B4-BE49-F238E27FC236}">
                <a16:creationId xmlns:a16="http://schemas.microsoft.com/office/drawing/2014/main" id="{887CFEE0-BE91-482B-8A03-23C8D95D860B}"/>
              </a:ext>
            </a:extLst>
          </p:cNvPr>
          <p:cNvSpPr/>
          <p:nvPr/>
        </p:nvSpPr>
        <p:spPr>
          <a:xfrm>
            <a:off x="685800" y="1284479"/>
            <a:ext cx="7772400" cy="2144521"/>
          </a:xfrm>
          <a:prstGeom prst="octagon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食育で食品ロスを減らそう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A6C1FEF-193C-49C6-8692-297189BA7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ACC56A5-7D49-4EC1-A505-CAE3D6F432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313" y="3860453"/>
            <a:ext cx="3029373" cy="249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クロール: 横 1">
            <a:extLst>
              <a:ext uri="{FF2B5EF4-FFF2-40B4-BE49-F238E27FC236}">
                <a16:creationId xmlns:a16="http://schemas.microsoft.com/office/drawing/2014/main" id="{B3B0577D-21EC-41BF-A3E0-0B001B78201B}"/>
              </a:ext>
            </a:extLst>
          </p:cNvPr>
          <p:cNvSpPr/>
          <p:nvPr/>
        </p:nvSpPr>
        <p:spPr>
          <a:xfrm>
            <a:off x="2254250" y="327681"/>
            <a:ext cx="4635500" cy="1259819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00B050"/>
                </a:solidFill>
              </a:rPr>
              <a:t>食品ロスとは？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15B3385-A962-4CDC-829D-25EC06BF9B92}"/>
              </a:ext>
            </a:extLst>
          </p:cNvPr>
          <p:cNvSpPr txBox="1"/>
          <p:nvPr/>
        </p:nvSpPr>
        <p:spPr>
          <a:xfrm>
            <a:off x="457200" y="1849161"/>
            <a:ext cx="5929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本来食べられるのに捨てられる食品</a:t>
            </a: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A33AF46A-E329-4495-8166-1416F5FCA1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0529749"/>
              </p:ext>
            </p:extLst>
          </p:nvPr>
        </p:nvGraphicFramePr>
        <p:xfrm>
          <a:off x="457200" y="2634042"/>
          <a:ext cx="4165602" cy="368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四角形: 角度付き 8">
            <a:extLst>
              <a:ext uri="{FF2B5EF4-FFF2-40B4-BE49-F238E27FC236}">
                <a16:creationId xmlns:a16="http://schemas.microsoft.com/office/drawing/2014/main" id="{4D02B8C8-C07E-4131-982C-2ED8CAF76022}"/>
              </a:ext>
            </a:extLst>
          </p:cNvPr>
          <p:cNvSpPr/>
          <p:nvPr/>
        </p:nvSpPr>
        <p:spPr>
          <a:xfrm>
            <a:off x="4953000" y="2931181"/>
            <a:ext cx="3873502" cy="1259819"/>
          </a:xfrm>
          <a:prstGeom prst="bevel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１人当たり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１日約１３０グラム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1B4E324-E49E-44E3-AD51-249D67ED436B}"/>
              </a:ext>
            </a:extLst>
          </p:cNvPr>
          <p:cNvSpPr/>
          <p:nvPr/>
        </p:nvSpPr>
        <p:spPr>
          <a:xfrm>
            <a:off x="4953000" y="4414561"/>
            <a:ext cx="3873502" cy="156713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u="sng" dirty="0">
                <a:solidFill>
                  <a:srgbClr val="FF0000"/>
                </a:solidFill>
              </a:rPr>
              <a:t>茶わん１杯分</a:t>
            </a:r>
            <a:r>
              <a:rPr kumimoji="1" lang="ja-JP" altLang="en-US" sz="3200" dirty="0">
                <a:solidFill>
                  <a:schemeClr val="tx1"/>
                </a:solidFill>
              </a:rPr>
              <a:t>の量を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r>
              <a:rPr kumimoji="1" lang="ja-JP" altLang="en-US" sz="3200" dirty="0">
                <a:solidFill>
                  <a:schemeClr val="tx1"/>
                </a:solidFill>
              </a:rPr>
              <a:t>捨てている！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49BEE36-0B81-49B0-84E4-D950AC73A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518A5FD1-5BB7-4D1E-BFC7-BAFE9842F3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37829"/>
              </p:ext>
            </p:extLst>
          </p:nvPr>
        </p:nvGraphicFramePr>
        <p:xfrm>
          <a:off x="508000" y="2197102"/>
          <a:ext cx="463680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4471">
                  <a:extLst>
                    <a:ext uri="{9D8B030D-6E8A-4147-A177-3AD203B41FA5}">
                      <a16:colId xmlns:a16="http://schemas.microsoft.com/office/drawing/2014/main" val="1869104308"/>
                    </a:ext>
                  </a:extLst>
                </a:gridCol>
                <a:gridCol w="3332329">
                  <a:extLst>
                    <a:ext uri="{9D8B030D-6E8A-4147-A177-3AD203B41FA5}">
                      <a16:colId xmlns:a16="http://schemas.microsoft.com/office/drawing/2014/main" val="14415813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地域名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/>
                        <a:t>事例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62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大山田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収穫の見学・体験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646066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000" dirty="0"/>
                        <a:t>朝日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ロスのないレシピコンテスト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19053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食べ切るための子供会議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4900240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69841BC-B44F-4327-873D-0DDAF4A29115}"/>
              </a:ext>
            </a:extLst>
          </p:cNvPr>
          <p:cNvSpPr txBox="1"/>
          <p:nvPr/>
        </p:nvSpPr>
        <p:spPr>
          <a:xfrm>
            <a:off x="3592151" y="4454095"/>
            <a:ext cx="38587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食わず嫌いがなくなった</a:t>
            </a:r>
            <a:endParaRPr kumimoji="1" lang="en-US" altLang="ja-JP" sz="2400" i="1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食材に感謝するように</a:t>
            </a:r>
            <a:endParaRPr kumimoji="1" lang="en-US" altLang="ja-JP" sz="2400" i="1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0D797CB3-CDBC-419F-8CD2-B43E795F0F5D}"/>
              </a:ext>
            </a:extLst>
          </p:cNvPr>
          <p:cNvSpPr/>
          <p:nvPr/>
        </p:nvSpPr>
        <p:spPr>
          <a:xfrm>
            <a:off x="508000" y="4377897"/>
            <a:ext cx="2819400" cy="939800"/>
          </a:xfrm>
          <a:prstGeom prst="homePlate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実施後の反応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A00835-3867-474E-B296-03B011ED1CE1}"/>
              </a:ext>
            </a:extLst>
          </p:cNvPr>
          <p:cNvSpPr txBox="1"/>
          <p:nvPr/>
        </p:nvSpPr>
        <p:spPr>
          <a:xfrm>
            <a:off x="2051919" y="5765800"/>
            <a:ext cx="5040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削減につながる食育を！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B88D32-B441-4796-8823-6B806E8C2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スクロール: 横 8">
            <a:extLst>
              <a:ext uri="{FF2B5EF4-FFF2-40B4-BE49-F238E27FC236}">
                <a16:creationId xmlns:a16="http://schemas.microsoft.com/office/drawing/2014/main" id="{4063441B-D6A6-4428-965A-BE5F8C2B10CE}"/>
              </a:ext>
            </a:extLst>
          </p:cNvPr>
          <p:cNvSpPr/>
          <p:nvPr/>
        </p:nvSpPr>
        <p:spPr>
          <a:xfrm>
            <a:off x="2254250" y="327681"/>
            <a:ext cx="4635500" cy="1259819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00B050"/>
                </a:solidFill>
              </a:rPr>
              <a:t>食育で対策を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F06BFD9-C776-489D-83CA-6DB6B52A0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026" y="1884528"/>
            <a:ext cx="2572109" cy="221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169</TotalTime>
  <Words>80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HG正楷書体-PRO</vt:lpstr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2021-05-31T06:15:45Z</dcterms:created>
  <dcterms:modified xsi:type="dcterms:W3CDTF">2021-06-28T08:39:31Z</dcterms:modified>
</cp:coreProperties>
</file>