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CCFF"/>
    <a:srgbClr val="CCFFFF"/>
    <a:srgbClr val="66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0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1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エコバッグを利用していますか？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毎回使う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2020年</c:v>
                </c:pt>
                <c:pt idx="1">
                  <c:v>2010年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39.299999999999997</c:v>
                </c:pt>
                <c:pt idx="1">
                  <c:v>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14-43F9-A582-B6C9744CFA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時々使う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2020年</c:v>
                </c:pt>
                <c:pt idx="1">
                  <c:v>2010年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45.6</c:v>
                </c:pt>
                <c:pt idx="1">
                  <c:v>35.1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14-43F9-A582-B6C9744CFA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使わない　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2020年</c:v>
                </c:pt>
                <c:pt idx="1">
                  <c:v>2010年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15.1</c:v>
                </c:pt>
                <c:pt idx="1">
                  <c:v>58.2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14-43F9-A582-B6C9744CFA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80458952"/>
        <c:axId val="580461904"/>
      </c:barChart>
      <c:catAx>
        <c:axId val="580458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80461904"/>
        <c:crosses val="autoZero"/>
        <c:auto val="1"/>
        <c:lblAlgn val="ctr"/>
        <c:lblOffset val="100"/>
        <c:noMultiLvlLbl val="0"/>
      </c:catAx>
      <c:valAx>
        <c:axId val="58046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80458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D6C10-E2D6-4F2B-81E4-BDBB52FDD9CF}" type="datetimeFigureOut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21151-1A07-46CE-9B07-FAF7473C5C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409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D451-5099-40D7-A74E-8E8CEADAD4E4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62EA-3319-4FE7-B1AB-DF32823CC113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8A5F-CEBA-4B91-89E7-28E1354727FD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590-788E-4BCB-A415-B365CBC66B69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3CDC-032A-47B6-98AB-B97620349E56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DEFA-3FE6-4E46-A6CD-EBA7AD1B45A8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E5EE-FDB1-47C4-94CD-5CC526DDB56E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1989-82A2-4B54-BFC5-D6212AFDA7BE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D2F6-442D-46CF-8FE3-6DC30839D5E4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C13-B332-44BD-94C1-93048E05D66E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9F2A-DB47-45EB-B262-8332457241DC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4A4AF-9E03-4EEA-B08D-DEB243560F79}" type="datetime1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C4017EB-129C-4A11-BC8A-390A8E88817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50" y="136524"/>
            <a:ext cx="1505160" cy="81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C04C1E14-6593-40A9-9764-3F5F2E864657}"/>
              </a:ext>
            </a:extLst>
          </p:cNvPr>
          <p:cNvSpPr/>
          <p:nvPr/>
        </p:nvSpPr>
        <p:spPr>
          <a:xfrm>
            <a:off x="825980" y="1457865"/>
            <a:ext cx="7492041" cy="1971135"/>
          </a:xfrm>
          <a:prstGeom prst="wedgeRoundRectCallout">
            <a:avLst>
              <a:gd name="adj1" fmla="val 5947"/>
              <a:gd name="adj2" fmla="val 73056"/>
              <a:gd name="adj3" fmla="val 16667"/>
            </a:avLst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/>
              <a:t>エコバッグ</a:t>
            </a:r>
            <a:r>
              <a:rPr kumimoji="1" lang="ja-JP" altLang="en-US" sz="5400" dirty="0">
                <a:solidFill>
                  <a:schemeClr val="tx1"/>
                </a:solidFill>
              </a:rPr>
              <a:t>新商品</a:t>
            </a:r>
            <a:r>
              <a:rPr kumimoji="1" lang="ja-JP" altLang="en-US" sz="5400" dirty="0"/>
              <a:t>発売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8FB3CB0-5D8A-43EC-A9AF-CC022AFF6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57314" y="3908378"/>
            <a:ext cx="3029373" cy="254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060689E-DAF7-4A58-A48F-0067BDF92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11151A59-6BC6-414E-BBDD-2AABAE3C6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7396827"/>
              </p:ext>
            </p:extLst>
          </p:nvPr>
        </p:nvGraphicFramePr>
        <p:xfrm>
          <a:off x="310551" y="1268081"/>
          <a:ext cx="5365629" cy="2803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星: 24 pt 9">
            <a:extLst>
              <a:ext uri="{FF2B5EF4-FFF2-40B4-BE49-F238E27FC236}">
                <a16:creationId xmlns:a16="http://schemas.microsoft.com/office/drawing/2014/main" id="{C1170674-4040-4222-BA32-B486FB7D424D}"/>
              </a:ext>
            </a:extLst>
          </p:cNvPr>
          <p:cNvSpPr/>
          <p:nvPr/>
        </p:nvSpPr>
        <p:spPr>
          <a:xfrm>
            <a:off x="5676179" y="1623956"/>
            <a:ext cx="3157270" cy="2091835"/>
          </a:xfrm>
          <a:prstGeom prst="star24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利用者は</a:t>
            </a:r>
            <a:endParaRPr kumimoji="1" lang="en-US" altLang="ja-JP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増加</a:t>
            </a:r>
            <a:r>
              <a:rPr kumimoji="1"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している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0DDC5E92-06CB-44D1-A4F7-B9649A10FCA6}"/>
              </a:ext>
            </a:extLst>
          </p:cNvPr>
          <p:cNvSpPr/>
          <p:nvPr/>
        </p:nvSpPr>
        <p:spPr>
          <a:xfrm>
            <a:off x="310550" y="4297830"/>
            <a:ext cx="3761116" cy="732372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利用する理由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2365A5D-50FD-40EE-B1CD-6E11AF95AA68}"/>
              </a:ext>
            </a:extLst>
          </p:cNvPr>
          <p:cNvSpPr txBox="1"/>
          <p:nvPr/>
        </p:nvSpPr>
        <p:spPr>
          <a:xfrm>
            <a:off x="310550" y="5156022"/>
            <a:ext cx="48397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7030A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レジ袋が有料になったから</a:t>
            </a:r>
            <a:endParaRPr kumimoji="1" lang="en-US" altLang="ja-JP" sz="2400" dirty="0">
              <a:solidFill>
                <a:srgbClr val="7030A0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7030A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地球に優しいから</a:t>
            </a:r>
            <a:endParaRPr kumimoji="1" lang="en-US" altLang="ja-JP" sz="2400" dirty="0">
              <a:solidFill>
                <a:srgbClr val="7030A0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7030A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スーパーの袋は破れやすいから</a:t>
            </a:r>
            <a:endParaRPr kumimoji="1" lang="en-US" altLang="ja-JP" sz="2400" dirty="0">
              <a:solidFill>
                <a:srgbClr val="7030A0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13" name="平行四辺形 12">
            <a:extLst>
              <a:ext uri="{FF2B5EF4-FFF2-40B4-BE49-F238E27FC236}">
                <a16:creationId xmlns:a16="http://schemas.microsoft.com/office/drawing/2014/main" id="{2C6C9150-5530-44D8-9597-5ECD85EB5743}"/>
              </a:ext>
            </a:extLst>
          </p:cNvPr>
          <p:cNvSpPr/>
          <p:nvPr/>
        </p:nvSpPr>
        <p:spPr>
          <a:xfrm>
            <a:off x="310550" y="214611"/>
            <a:ext cx="5126400" cy="862641"/>
          </a:xfrm>
          <a:prstGeom prst="parallelogram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chemeClr val="bg1"/>
                </a:solidFill>
              </a:rPr>
              <a:t>アンケート結果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AE23101-F22A-465F-8F9A-17F95FA0A6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287" y="5065218"/>
            <a:ext cx="3134162" cy="119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Chart bld="series"/>
        </p:bldSub>
      </p:bldGraphic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982610D-1D25-4457-946B-3A748FF98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4F98FFC1-2909-4BC3-A032-6DC0E99F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325748"/>
              </p:ext>
            </p:extLst>
          </p:nvPr>
        </p:nvGraphicFramePr>
        <p:xfrm>
          <a:off x="1188720" y="1690052"/>
          <a:ext cx="676656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3080">
                  <a:extLst>
                    <a:ext uri="{9D8B030D-6E8A-4147-A177-3AD203B41FA5}">
                      <a16:colId xmlns:a16="http://schemas.microsoft.com/office/drawing/2014/main" val="2878612342"/>
                    </a:ext>
                  </a:extLst>
                </a:gridCol>
                <a:gridCol w="4983480">
                  <a:extLst>
                    <a:ext uri="{9D8B030D-6E8A-4147-A177-3AD203B41FA5}">
                      <a16:colId xmlns:a16="http://schemas.microsoft.com/office/drawing/2014/main" val="251233574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機能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小さくたためて大容量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363884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頑丈で破れにくい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40784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デザイン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おしゃれで使いやすい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813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予算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１，０００円～２，０００円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5234678"/>
                  </a:ext>
                </a:extLst>
              </a:tr>
            </a:tbl>
          </a:graphicData>
        </a:graphic>
      </p:graphicFrame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13CC3733-7F7F-45D7-941B-004890174C00}"/>
              </a:ext>
            </a:extLst>
          </p:cNvPr>
          <p:cNvSpPr/>
          <p:nvPr/>
        </p:nvSpPr>
        <p:spPr>
          <a:xfrm>
            <a:off x="303024" y="4485735"/>
            <a:ext cx="1445877" cy="1733910"/>
          </a:xfrm>
          <a:prstGeom prst="homePlate">
            <a:avLst/>
          </a:prstGeom>
          <a:solidFill>
            <a:srgbClr val="CCFFFF"/>
          </a:solidFill>
          <a:ln w="12700" cmpd="sng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  <a:latin typeface="+mn-ea"/>
              </a:rPr>
              <a:t>重視</a:t>
            </a:r>
          </a:p>
        </p:txBody>
      </p:sp>
      <p:sp>
        <p:nvSpPr>
          <p:cNvPr id="18" name="平行四辺形 17">
            <a:extLst>
              <a:ext uri="{FF2B5EF4-FFF2-40B4-BE49-F238E27FC236}">
                <a16:creationId xmlns:a16="http://schemas.microsoft.com/office/drawing/2014/main" id="{56691A2A-5FC9-44F0-97A0-E50327EFAB88}"/>
              </a:ext>
            </a:extLst>
          </p:cNvPr>
          <p:cNvSpPr/>
          <p:nvPr/>
        </p:nvSpPr>
        <p:spPr>
          <a:xfrm>
            <a:off x="310550" y="214611"/>
            <a:ext cx="5126400" cy="862641"/>
          </a:xfrm>
          <a:prstGeom prst="parallelogram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chemeClr val="bg1"/>
                </a:solidFill>
              </a:rPr>
              <a:t>利用者の要望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4DEF0FA-CF38-4C35-AD4C-D776C69FEC92}"/>
              </a:ext>
            </a:extLst>
          </p:cNvPr>
          <p:cNvSpPr/>
          <p:nvPr/>
        </p:nvSpPr>
        <p:spPr>
          <a:xfrm>
            <a:off x="1942717" y="4925422"/>
            <a:ext cx="66559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多機能で使いやすいデザイン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462E3C5-3B80-4764-BF87-DBB06355B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FE05308-37B8-4773-88D0-A873A03164F2}"/>
              </a:ext>
            </a:extLst>
          </p:cNvPr>
          <p:cNvSpPr/>
          <p:nvPr/>
        </p:nvSpPr>
        <p:spPr>
          <a:xfrm>
            <a:off x="303024" y="1499434"/>
            <a:ext cx="3742765" cy="130868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商品タイプ</a:t>
            </a:r>
            <a:endParaRPr kumimoji="1" lang="en-US" altLang="ja-JP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ctr"/>
            <a:r>
              <a:rPr lang="ja-JP" altLang="en-US" dirty="0"/>
              <a:t>トートバッグ、リュック</a:t>
            </a:r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F69D0AED-C67B-4A19-80BB-BA2B1073722B}"/>
              </a:ext>
            </a:extLst>
          </p:cNvPr>
          <p:cNvSpPr/>
          <p:nvPr/>
        </p:nvSpPr>
        <p:spPr>
          <a:xfrm>
            <a:off x="2700000" y="3163385"/>
            <a:ext cx="3744000" cy="1308682"/>
          </a:xfrm>
          <a:prstGeom prst="foldedCorner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素材</a:t>
            </a:r>
            <a:endParaRPr kumimoji="1" lang="en-US" altLang="ja-JP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ctr"/>
            <a:r>
              <a:rPr lang="ja-JP" altLang="en-US" dirty="0"/>
              <a:t>丸洗い可能な強化ナイロン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4D6BF5E8-FA52-4002-A2CA-BC357E33EC7C}"/>
              </a:ext>
            </a:extLst>
          </p:cNvPr>
          <p:cNvSpPr/>
          <p:nvPr/>
        </p:nvSpPr>
        <p:spPr>
          <a:xfrm>
            <a:off x="5033312" y="4827336"/>
            <a:ext cx="3744000" cy="1308682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見た目</a:t>
            </a:r>
            <a:endParaRPr kumimoji="1" lang="en-US" altLang="ja-JP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ctr"/>
            <a:r>
              <a:rPr lang="ja-JP" altLang="en-US" dirty="0"/>
              <a:t>使いやすいデザイン８種</a:t>
            </a:r>
          </a:p>
        </p:txBody>
      </p:sp>
      <p:sp>
        <p:nvSpPr>
          <p:cNvPr id="9" name="平行四辺形 8">
            <a:extLst>
              <a:ext uri="{FF2B5EF4-FFF2-40B4-BE49-F238E27FC236}">
                <a16:creationId xmlns:a16="http://schemas.microsoft.com/office/drawing/2014/main" id="{2BAC6087-3E2E-405A-8904-7A93A583B49F}"/>
              </a:ext>
            </a:extLst>
          </p:cNvPr>
          <p:cNvSpPr/>
          <p:nvPr/>
        </p:nvSpPr>
        <p:spPr>
          <a:xfrm>
            <a:off x="310550" y="214611"/>
            <a:ext cx="5125050" cy="862641"/>
          </a:xfrm>
          <a:prstGeom prst="parallelogram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chemeClr val="bg1"/>
                </a:solidFill>
              </a:rPr>
              <a:t>新商品で利用促進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415</TotalTime>
  <Words>85</Words>
  <PresentationFormat>画面に合わせる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HG正楷書体-PRO</vt:lpstr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2021-01-19T00:11:38Z</dcterms:created>
  <dcterms:modified xsi:type="dcterms:W3CDTF">2021-04-12T03:09:31Z</dcterms:modified>
</cp:coreProperties>
</file>