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66FFFF"/>
    <a:srgbClr val="99CC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5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主要都市との比較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無電柱化率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ロンドン</c:v>
                </c:pt>
                <c:pt idx="1">
                  <c:v>シンガポール</c:v>
                </c:pt>
                <c:pt idx="2">
                  <c:v>台北</c:v>
                </c:pt>
                <c:pt idx="3">
                  <c:v>東京２３区</c:v>
                </c:pt>
              </c:strCache>
            </c:strRef>
          </c:cat>
          <c:val>
            <c:numRef>
              <c:f>Sheet1!$B$2:$E$2</c:f>
              <c:numCache>
                <c:formatCode>#,##0_);[Red]\(#,##0\)</c:formatCode>
                <c:ptCount val="4"/>
                <c:pt idx="0">
                  <c:v>100</c:v>
                </c:pt>
                <c:pt idx="1">
                  <c:v>100</c:v>
                </c:pt>
                <c:pt idx="2">
                  <c:v>96</c:v>
                </c:pt>
                <c:pt idx="3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00B-48B2-B268-583F54C8C1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482486240"/>
        <c:axId val="482487224"/>
      </c:barChart>
      <c:catAx>
        <c:axId val="4824862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2487224"/>
        <c:crosses val="autoZero"/>
        <c:auto val="1"/>
        <c:lblAlgn val="ctr"/>
        <c:lblOffset val="100"/>
        <c:noMultiLvlLbl val="0"/>
      </c:catAx>
      <c:valAx>
        <c:axId val="4824872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24862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53F55D-68D9-4E9B-8CFE-3FC9BA1EA0D7}" type="datetimeFigureOut">
              <a:rPr kumimoji="1" lang="ja-JP" altLang="en-US" smtClean="0"/>
              <a:t>2021/3/12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6793BC-47B2-4081-A14E-49F8222AAA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8033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A241D-A8FF-48F0-A03B-135F207BBA29}" type="datetime1">
              <a:rPr kumimoji="1" lang="ja-JP" altLang="en-US" smtClean="0"/>
              <a:t>2021/3/12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10974-F5C1-446D-BD5F-F44D41220E64}" type="datetime1">
              <a:rPr kumimoji="1" lang="ja-JP" altLang="en-US" smtClean="0"/>
              <a:t>2021/3/12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09ED0-86DF-4D50-A0BA-F486674C4207}" type="datetime1">
              <a:rPr kumimoji="1" lang="ja-JP" altLang="en-US" smtClean="0"/>
              <a:t>2021/3/12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F7CBE-6060-4F75-BED2-9EDC717ACCF2}" type="datetime1">
              <a:rPr kumimoji="1" lang="ja-JP" altLang="en-US" smtClean="0"/>
              <a:t>2021/3/12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929DE-E38E-4EBE-8EFA-D096435D54D9}" type="datetime1">
              <a:rPr kumimoji="1" lang="ja-JP" altLang="en-US" smtClean="0"/>
              <a:t>2021/3/12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3F19-6F4F-44B2-A67D-B0465DC6C0A0}" type="datetime1">
              <a:rPr kumimoji="1" lang="ja-JP" altLang="en-US" smtClean="0"/>
              <a:t>2021/3/12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0746C-6587-4E8D-8FE6-A7D96E41E3C6}" type="datetime1">
              <a:rPr kumimoji="1" lang="ja-JP" altLang="en-US" smtClean="0"/>
              <a:t>2021/3/12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B147C-A5D8-46A1-B807-B66A83BF2673}" type="datetime1">
              <a:rPr kumimoji="1" lang="ja-JP" altLang="en-US" smtClean="0"/>
              <a:t>2021/3/12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6B334-E838-4103-A3FB-ADA51C1AC9ED}" type="datetime1">
              <a:rPr kumimoji="1" lang="ja-JP" altLang="en-US" smtClean="0"/>
              <a:t>2021/3/12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7284-765E-4E17-BA70-C01DF33546E2}" type="datetime1">
              <a:rPr kumimoji="1" lang="ja-JP" altLang="en-US" smtClean="0"/>
              <a:t>2021/3/12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A5868-9733-45B4-8610-471F943735A7}" type="datetime1">
              <a:rPr kumimoji="1" lang="ja-JP" altLang="en-US" smtClean="0"/>
              <a:t>2021/3/12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C85D84-47E4-47A7-A797-D393651FD3B1}" type="datetime1">
              <a:rPr kumimoji="1" lang="ja-JP" altLang="en-US" smtClean="0"/>
              <a:t>2021/3/12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10AD9D4-6689-43CC-A60E-08518309A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5C7C057-9DFF-456E-A7E0-F87BBCA52916}"/>
              </a:ext>
            </a:extLst>
          </p:cNvPr>
          <p:cNvSpPr/>
          <p:nvPr/>
        </p:nvSpPr>
        <p:spPr>
          <a:xfrm>
            <a:off x="2943404" y="5600700"/>
            <a:ext cx="3257192" cy="755651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i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若葉市　道路計画課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017F1F9-C793-4175-B60A-F8E6AB5208D4}"/>
              </a:ext>
            </a:extLst>
          </p:cNvPr>
          <p:cNvSpPr txBox="1"/>
          <p:nvPr/>
        </p:nvSpPr>
        <p:spPr>
          <a:xfrm>
            <a:off x="1363430" y="4494145"/>
            <a:ext cx="64171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正楷書体-PRO" panose="03000600000000000000" pitchFamily="66" charset="-128"/>
                <a:ea typeface="HG正楷書体-PRO" panose="03000600000000000000" pitchFamily="66" charset="-128"/>
              </a:rPr>
              <a:t>電柱のない町づくり</a:t>
            </a:r>
            <a:endParaRPr kumimoji="1" lang="ja-JP" altLang="en-US" sz="5400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D487C7D7-B14D-4B84-AFD6-BEA6FBE51A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125" y="1129570"/>
            <a:ext cx="5619750" cy="318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CE75D470-2979-4064-A602-95C65B453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吹き出し: 下矢印 3">
            <a:extLst>
              <a:ext uri="{FF2B5EF4-FFF2-40B4-BE49-F238E27FC236}">
                <a16:creationId xmlns:a16="http://schemas.microsoft.com/office/drawing/2014/main" id="{7165F408-3F1E-4D94-8AE1-45807CE0271F}"/>
              </a:ext>
            </a:extLst>
          </p:cNvPr>
          <p:cNvSpPr/>
          <p:nvPr/>
        </p:nvSpPr>
        <p:spPr>
          <a:xfrm>
            <a:off x="1954226" y="3724246"/>
            <a:ext cx="5235549" cy="1258886"/>
          </a:xfrm>
          <a:prstGeom prst="downArrowCallout">
            <a:avLst/>
          </a:prstGeom>
          <a:solidFill>
            <a:srgbClr val="7030A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i="1" dirty="0">
                <a:solidFill>
                  <a:srgbClr val="FFFF00"/>
                </a:solidFill>
              </a:rPr>
              <a:t>国内の電柱本数は増加</a:t>
            </a:r>
          </a:p>
        </p:txBody>
      </p:sp>
      <p:graphicFrame>
        <p:nvGraphicFramePr>
          <p:cNvPr id="5" name="表 5">
            <a:extLst>
              <a:ext uri="{FF2B5EF4-FFF2-40B4-BE49-F238E27FC236}">
                <a16:creationId xmlns:a16="http://schemas.microsoft.com/office/drawing/2014/main" id="{753AC9E5-674C-4958-B4B1-BFC1E16D2D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9859971"/>
              </p:ext>
            </p:extLst>
          </p:nvPr>
        </p:nvGraphicFramePr>
        <p:xfrm>
          <a:off x="2129152" y="5167631"/>
          <a:ext cx="4885697" cy="1188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01238">
                  <a:extLst>
                    <a:ext uri="{9D8B030D-6E8A-4147-A177-3AD203B41FA5}">
                      <a16:colId xmlns:a16="http://schemas.microsoft.com/office/drawing/2014/main" val="50648995"/>
                    </a:ext>
                  </a:extLst>
                </a:gridCol>
                <a:gridCol w="2005615">
                  <a:extLst>
                    <a:ext uri="{9D8B030D-6E8A-4147-A177-3AD203B41FA5}">
                      <a16:colId xmlns:a16="http://schemas.microsoft.com/office/drawing/2014/main" val="946758783"/>
                    </a:ext>
                  </a:extLst>
                </a:gridCol>
                <a:gridCol w="1478844">
                  <a:extLst>
                    <a:ext uri="{9D8B030D-6E8A-4147-A177-3AD203B41FA5}">
                      <a16:colId xmlns:a16="http://schemas.microsoft.com/office/drawing/2014/main" val="16181595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本数</a:t>
                      </a:r>
                    </a:p>
                  </a:txBody>
                  <a:tcPr anchor="ctr"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増加数</a:t>
                      </a:r>
                      <a:endParaRPr kumimoji="1" lang="en-US" altLang="ja-JP" sz="2000" dirty="0"/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73498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２０１２年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約３，５５２万本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kumimoji="1" lang="ja-JP" altLang="en-US" sz="2000" dirty="0">
                          <a:solidFill>
                            <a:srgbClr val="FF0000"/>
                          </a:solidFill>
                        </a:rPr>
                        <a:t>約２６万本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0834024"/>
                  </a:ext>
                </a:extLst>
              </a:tr>
              <a:tr h="249034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２０１６年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約</a:t>
                      </a:r>
                      <a:r>
                        <a:rPr kumimoji="1" lang="ja-JP" altLang="en-US" sz="2000" dirty="0">
                          <a:solidFill>
                            <a:schemeClr val="tx1"/>
                          </a:solidFill>
                        </a:rPr>
                        <a:t>３，５７８万本</a:t>
                      </a:r>
                    </a:p>
                  </a:txBody>
                  <a:tcPr anchor="ctr"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r"/>
                      <a:endParaRPr kumimoji="1" lang="ja-JP" alt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7806882"/>
                  </a:ext>
                </a:extLst>
              </a:tr>
            </a:tbl>
          </a:graphicData>
        </a:graphic>
      </p:graphicFrame>
      <p:graphicFrame>
        <p:nvGraphicFramePr>
          <p:cNvPr id="8" name="グラフ 7">
            <a:extLst>
              <a:ext uri="{FF2B5EF4-FFF2-40B4-BE49-F238E27FC236}">
                <a16:creationId xmlns:a16="http://schemas.microsoft.com/office/drawing/2014/main" id="{C48A0926-F721-4CED-9FBA-FDFE0DA5887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13939953"/>
              </p:ext>
            </p:extLst>
          </p:nvPr>
        </p:nvGraphicFramePr>
        <p:xfrm>
          <a:off x="251828" y="1032362"/>
          <a:ext cx="3845719" cy="2536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星: 24 pt 8">
            <a:extLst>
              <a:ext uri="{FF2B5EF4-FFF2-40B4-BE49-F238E27FC236}">
                <a16:creationId xmlns:a16="http://schemas.microsoft.com/office/drawing/2014/main" id="{24D13A00-2DC9-425F-BD78-9B0967BA937E}"/>
              </a:ext>
            </a:extLst>
          </p:cNvPr>
          <p:cNvSpPr/>
          <p:nvPr/>
        </p:nvSpPr>
        <p:spPr>
          <a:xfrm>
            <a:off x="4239659" y="1208816"/>
            <a:ext cx="4652513" cy="1924938"/>
          </a:xfrm>
          <a:prstGeom prst="star24">
            <a:avLst/>
          </a:prstGeom>
          <a:solidFill>
            <a:srgbClr val="FFC000"/>
          </a:solidFill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国外と比較すると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>
                <a:solidFill>
                  <a:srgbClr val="FF0000"/>
                </a:solidFill>
              </a:rPr>
              <a:t>遅れている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D2CFC02-A558-48D0-8BDC-622AF2864DC9}"/>
              </a:ext>
            </a:extLst>
          </p:cNvPr>
          <p:cNvSpPr txBox="1"/>
          <p:nvPr/>
        </p:nvSpPr>
        <p:spPr>
          <a:xfrm>
            <a:off x="3069029" y="107202"/>
            <a:ext cx="30059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400" b="1" u="sng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日本の現状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Graphic spid="8" grpId="0">
        <p:bldAsOne/>
      </p:bldGraphic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426860E8-EC3E-4043-8B01-775EA2D28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016FBC9-8660-4284-B51E-4041A3FC0DE7}"/>
              </a:ext>
            </a:extLst>
          </p:cNvPr>
          <p:cNvSpPr txBox="1"/>
          <p:nvPr/>
        </p:nvSpPr>
        <p:spPr>
          <a:xfrm>
            <a:off x="2504772" y="107202"/>
            <a:ext cx="41344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400" b="1" u="sng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無電柱化の推進</a:t>
            </a:r>
          </a:p>
        </p:txBody>
      </p:sp>
      <p:sp>
        <p:nvSpPr>
          <p:cNvPr id="4" name="矢印: 五方向 3">
            <a:extLst>
              <a:ext uri="{FF2B5EF4-FFF2-40B4-BE49-F238E27FC236}">
                <a16:creationId xmlns:a16="http://schemas.microsoft.com/office/drawing/2014/main" id="{793861B5-0D2A-46E7-B781-4772A5CAD00D}"/>
              </a:ext>
            </a:extLst>
          </p:cNvPr>
          <p:cNvSpPr/>
          <p:nvPr/>
        </p:nvSpPr>
        <p:spPr>
          <a:xfrm>
            <a:off x="251828" y="1450055"/>
            <a:ext cx="3718176" cy="769441"/>
          </a:xfrm>
          <a:prstGeom prst="homePlate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電柱を地中へ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A22C206-1FCE-4AFD-B9F6-8EEFD6E6DE33}"/>
              </a:ext>
            </a:extLst>
          </p:cNvPr>
          <p:cNvSpPr txBox="1"/>
          <p:nvPr/>
        </p:nvSpPr>
        <p:spPr>
          <a:xfrm>
            <a:off x="4287138" y="1234612"/>
            <a:ext cx="268535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防災性の向上</a:t>
            </a:r>
            <a:endParaRPr kumimoji="1" lang="en-US" altLang="ja-JP" sz="2400" dirty="0">
              <a:solidFill>
                <a:srgbClr val="00B05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安全性の確保</a:t>
            </a:r>
            <a:endParaRPr kumimoji="1" lang="en-US" altLang="ja-JP" sz="2400" dirty="0">
              <a:solidFill>
                <a:srgbClr val="00B05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良好な景観形成</a:t>
            </a:r>
          </a:p>
        </p:txBody>
      </p:sp>
      <p:sp>
        <p:nvSpPr>
          <p:cNvPr id="9" name="吹き出し: 角を丸めた四角形 8">
            <a:extLst>
              <a:ext uri="{FF2B5EF4-FFF2-40B4-BE49-F238E27FC236}">
                <a16:creationId xmlns:a16="http://schemas.microsoft.com/office/drawing/2014/main" id="{4C6D3C02-4C1C-4C77-B3DB-C655A01C13A3}"/>
              </a:ext>
            </a:extLst>
          </p:cNvPr>
          <p:cNvSpPr/>
          <p:nvPr/>
        </p:nvSpPr>
        <p:spPr>
          <a:xfrm>
            <a:off x="2264244" y="5010912"/>
            <a:ext cx="5702060" cy="1224951"/>
          </a:xfrm>
          <a:prstGeom prst="wedgeRoundRectCallout">
            <a:avLst>
              <a:gd name="adj1" fmla="val -61107"/>
              <a:gd name="adj2" fmla="val -3417"/>
              <a:gd name="adj3" fmla="val 16667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電柱のない</a:t>
            </a:r>
            <a:r>
              <a:rPr kumimoji="1" lang="ja-JP" altLang="en-US" sz="2800" u="sng" dirty="0">
                <a:solidFill>
                  <a:srgbClr val="0070C0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美しい町並み</a:t>
            </a:r>
            <a:r>
              <a:rPr kumimoji="1" lang="ja-JP" altLang="en-US" sz="28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を</a:t>
            </a:r>
            <a:endParaRPr kumimoji="1" lang="en-US" altLang="ja-JP" sz="2800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algn="ctr"/>
            <a:r>
              <a:rPr kumimoji="1" lang="ja-JP" altLang="en-US" sz="28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目指していきます！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3B466E8D-C6B1-4B87-AE69-BC772E7164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650" y="2644121"/>
            <a:ext cx="3314700" cy="2047875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863BE6C1-73A8-4351-A22D-B0D84CDA89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67" y="4894521"/>
            <a:ext cx="1152686" cy="1457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489</TotalTime>
  <Words>71</Words>
  <PresentationFormat>画面に合わせる (4:3)</PresentationFormat>
  <Paragraphs>26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HG正楷書体-PRO</vt:lpstr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2021-01-21T03:02:36Z</dcterms:created>
  <dcterms:modified xsi:type="dcterms:W3CDTF">2021-03-12T07:57:17Z</dcterms:modified>
</cp:coreProperties>
</file>